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9"/>
  </p:notesMasterIdLst>
  <p:sldIdLst>
    <p:sldId id="325" r:id="rId3"/>
    <p:sldId id="330" r:id="rId4"/>
    <p:sldId id="327" r:id="rId5"/>
    <p:sldId id="269" r:id="rId6"/>
    <p:sldId id="334" r:id="rId7"/>
    <p:sldId id="397" r:id="rId8"/>
    <p:sldId id="399" r:id="rId9"/>
    <p:sldId id="401" r:id="rId10"/>
    <p:sldId id="404" r:id="rId11"/>
    <p:sldId id="408" r:id="rId12"/>
    <p:sldId id="411" r:id="rId13"/>
    <p:sldId id="414" r:id="rId14"/>
    <p:sldId id="416" r:id="rId15"/>
    <p:sldId id="417" r:id="rId16"/>
    <p:sldId id="546" r:id="rId17"/>
    <p:sldId id="547" r:id="rId18"/>
    <p:sldId id="429" r:id="rId19"/>
    <p:sldId id="548" r:id="rId20"/>
    <p:sldId id="552" r:id="rId21"/>
    <p:sldId id="556" r:id="rId22"/>
    <p:sldId id="555" r:id="rId23"/>
    <p:sldId id="563" r:id="rId24"/>
    <p:sldId id="434" r:id="rId25"/>
    <p:sldId id="558" r:id="rId26"/>
    <p:sldId id="559" r:id="rId27"/>
    <p:sldId id="560" r:id="rId28"/>
    <p:sldId id="561" r:id="rId30"/>
    <p:sldId id="437" r:id="rId31"/>
    <p:sldId id="435" r:id="rId32"/>
    <p:sldId id="447" r:id="rId33"/>
    <p:sldId id="679" r:id="rId34"/>
    <p:sldId id="680" r:id="rId35"/>
    <p:sldId id="681" r:id="rId36"/>
    <p:sldId id="682" r:id="rId37"/>
    <p:sldId id="452" r:id="rId38"/>
    <p:sldId id="453" r:id="rId39"/>
    <p:sldId id="454" r:id="rId40"/>
    <p:sldId id="456" r:id="rId41"/>
    <p:sldId id="458" r:id="rId42"/>
    <p:sldId id="460" r:id="rId43"/>
    <p:sldId id="462" r:id="rId44"/>
    <p:sldId id="464" r:id="rId45"/>
    <p:sldId id="770" r:id="rId46"/>
    <p:sldId id="772" r:id="rId47"/>
    <p:sldId id="775" r:id="rId48"/>
    <p:sldId id="773" r:id="rId49"/>
    <p:sldId id="778" r:id="rId50"/>
    <p:sldId id="781" r:id="rId51"/>
    <p:sldId id="478" r:id="rId52"/>
    <p:sldId id="481" r:id="rId53"/>
    <p:sldId id="483" r:id="rId54"/>
    <p:sldId id="485" r:id="rId55"/>
    <p:sldId id="487" r:id="rId56"/>
    <p:sldId id="488" r:id="rId57"/>
    <p:sldId id="489" r:id="rId58"/>
    <p:sldId id="783" r:id="rId59"/>
    <p:sldId id="784" r:id="rId60"/>
    <p:sldId id="785" r:id="rId61"/>
    <p:sldId id="494" r:id="rId62"/>
    <p:sldId id="495" r:id="rId63"/>
    <p:sldId id="497" r:id="rId64"/>
    <p:sldId id="499" r:id="rId65"/>
    <p:sldId id="501" r:id="rId66"/>
    <p:sldId id="503" r:id="rId67"/>
    <p:sldId id="504" r:id="rId68"/>
    <p:sldId id="507" r:id="rId69"/>
    <p:sldId id="510" r:id="rId70"/>
    <p:sldId id="513" r:id="rId71"/>
    <p:sldId id="515" r:id="rId72"/>
    <p:sldId id="517" r:id="rId73"/>
    <p:sldId id="518" r:id="rId74"/>
    <p:sldId id="520" r:id="rId75"/>
    <p:sldId id="521" r:id="rId76"/>
    <p:sldId id="522" r:id="rId77"/>
    <p:sldId id="523" r:id="rId78"/>
    <p:sldId id="524" r:id="rId79"/>
    <p:sldId id="525" r:id="rId80"/>
    <p:sldId id="526" r:id="rId81"/>
    <p:sldId id="527" r:id="rId82"/>
    <p:sldId id="528" r:id="rId83"/>
    <p:sldId id="529" r:id="rId84"/>
    <p:sldId id="530" r:id="rId85"/>
    <p:sldId id="531" r:id="rId86"/>
    <p:sldId id="532" r:id="rId87"/>
    <p:sldId id="533" r:id="rId88"/>
    <p:sldId id="534" r:id="rId89"/>
    <p:sldId id="535" r:id="rId90"/>
    <p:sldId id="536" r:id="rId91"/>
    <p:sldId id="537" r:id="rId92"/>
    <p:sldId id="539" r:id="rId93"/>
    <p:sldId id="540" r:id="rId94"/>
    <p:sldId id="541" r:id="rId95"/>
    <p:sldId id="542" r:id="rId96"/>
    <p:sldId id="543" r:id="rId97"/>
    <p:sldId id="544" r:id="rId98"/>
    <p:sldId id="830" r:id="rId99"/>
    <p:sldId id="832" r:id="rId100"/>
    <p:sldId id="886" r:id="rId101"/>
    <p:sldId id="833" r:id="rId102"/>
    <p:sldId id="834" r:id="rId103"/>
    <p:sldId id="835" r:id="rId104"/>
    <p:sldId id="836" r:id="rId105"/>
    <p:sldId id="842" r:id="rId106"/>
    <p:sldId id="845" r:id="rId107"/>
    <p:sldId id="846" r:id="rId108"/>
    <p:sldId id="843" r:id="rId109"/>
    <p:sldId id="848" r:id="rId110"/>
    <p:sldId id="849" r:id="rId111"/>
    <p:sldId id="850" r:id="rId112"/>
    <p:sldId id="851" r:id="rId113"/>
    <p:sldId id="852" r:id="rId114"/>
    <p:sldId id="853" r:id="rId115"/>
    <p:sldId id="854" r:id="rId116"/>
    <p:sldId id="855" r:id="rId117"/>
    <p:sldId id="856" r:id="rId118"/>
    <p:sldId id="858" r:id="rId119"/>
    <p:sldId id="862" r:id="rId120"/>
    <p:sldId id="864" r:id="rId121"/>
    <p:sldId id="865" r:id="rId122"/>
    <p:sldId id="866" r:id="rId123"/>
    <p:sldId id="869" r:id="rId124"/>
    <p:sldId id="870" r:id="rId125"/>
    <p:sldId id="871" r:id="rId126"/>
    <p:sldId id="873" r:id="rId127"/>
    <p:sldId id="874" r:id="rId128"/>
    <p:sldId id="875" r:id="rId129"/>
    <p:sldId id="877" r:id="rId130"/>
    <p:sldId id="879" r:id="rId131"/>
    <p:sldId id="880" r:id="rId132"/>
    <p:sldId id="882" r:id="rId133"/>
    <p:sldId id="883" r:id="rId134"/>
  </p:sldIdLst>
  <p:sldSz cx="9144000" cy="6858000" type="screen4x3"/>
  <p:notesSz cx="6858000" cy="9144000"/>
  <p:embeddedFontLst>
    <p:embeddedFont>
      <p:font typeface="Tahoma" panose="020B0604030504040204" pitchFamily="34" charset="0"/>
      <p:regular r:id="rId138"/>
      <p:bold r:id="rId139"/>
    </p:embeddedFont>
    <p:embeddedFont>
      <p:font typeface="楷体" panose="02010609060101010101" pitchFamily="49" charset="-122"/>
      <p:regular r:id="rId140"/>
    </p:embeddedFont>
    <p:embeddedFont>
      <p:font typeface="Calibri" panose="020F0502020204030204" charset="0"/>
      <p:regular r:id="rId141"/>
      <p:bold r:id="rId142"/>
      <p:italic r:id="rId143"/>
      <p:boldItalic r:id="rId144"/>
    </p:embeddedFont>
    <p:embeddedFont>
      <p:font typeface="华文楷体" panose="02010600040101010101" pitchFamily="2" charset="-122"/>
      <p:regular r:id="rId145"/>
    </p:embeddedFont>
    <p:embeddedFont>
      <p:font typeface="汉仪劲楷简" panose="00020600040101010101" charset="-122"/>
      <p:regular r:id="rId146"/>
    </p:embeddedFont>
  </p:embeddedFontLst>
  <p:custDataLst>
    <p:tags r:id="rId147"/>
  </p:custDataLst>
  <p:defaultTextStyle>
    <a:defPPr>
      <a:defRPr lang="zh-CN"/>
    </a:defPPr>
    <a:lvl1pPr marL="0" lvl="0"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sz="2000" b="0" i="0" u="none" kern="1200" baseline="0">
        <a:solidFill>
          <a:schemeClr val="tx1"/>
        </a:solidFill>
        <a:latin typeface="Tahoma" panose="020B060403050404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14" userDrawn="1">
          <p15:clr>
            <a:srgbClr val="A4A3A4"/>
          </p15:clr>
        </p15:guide>
        <p15:guide id="2" pos="30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24680"/>
    <p:restoredTop sz="69085"/>
  </p:normalViewPr>
  <p:slideViewPr>
    <p:cSldViewPr showGuides="1">
      <p:cViewPr varScale="1">
        <p:scale>
          <a:sx n="74" d="100"/>
          <a:sy n="74" d="100"/>
        </p:scale>
        <p:origin x="1782" y="66"/>
      </p:cViewPr>
      <p:guideLst>
        <p:guide orient="horz" pos="2114"/>
        <p:guide pos="3041"/>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7.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6.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5.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4.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notesMaster" Target="notesMasters/notesMaster1.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7" Type="http://schemas.openxmlformats.org/officeDocument/2006/relationships/tags" Target="tags/tag132.xml"/><Relationship Id="rId146" Type="http://schemas.openxmlformats.org/officeDocument/2006/relationships/font" Target="fonts/font9.fntdata"/><Relationship Id="rId145" Type="http://schemas.openxmlformats.org/officeDocument/2006/relationships/font" Target="fonts/font8.fntdata"/><Relationship Id="rId144" Type="http://schemas.openxmlformats.org/officeDocument/2006/relationships/font" Target="fonts/font7.fntdata"/><Relationship Id="rId143" Type="http://schemas.openxmlformats.org/officeDocument/2006/relationships/font" Target="fonts/font6.fntdata"/><Relationship Id="rId142" Type="http://schemas.openxmlformats.org/officeDocument/2006/relationships/font" Target="fonts/font5.fntdata"/><Relationship Id="rId141" Type="http://schemas.openxmlformats.org/officeDocument/2006/relationships/font" Target="fonts/font4.fntdata"/><Relationship Id="rId140" Type="http://schemas.openxmlformats.org/officeDocument/2006/relationships/font" Target="fonts/font3.fntdata"/><Relationship Id="rId14" Type="http://schemas.openxmlformats.org/officeDocument/2006/relationships/slide" Target="slides/slide12.xml"/><Relationship Id="rId139" Type="http://schemas.openxmlformats.org/officeDocument/2006/relationships/font" Target="fonts/font2.fntdata"/><Relationship Id="rId138" Type="http://schemas.openxmlformats.org/officeDocument/2006/relationships/font" Target="fonts/font1.fntdata"/><Relationship Id="rId137" Type="http://schemas.openxmlformats.org/officeDocument/2006/relationships/tableStyles" Target="tableStyles.xml"/><Relationship Id="rId136" Type="http://schemas.openxmlformats.org/officeDocument/2006/relationships/viewProps" Target="viewProps.xml"/><Relationship Id="rId135" Type="http://schemas.openxmlformats.org/officeDocument/2006/relationships/presProps" Target="presProps.xml"/><Relationship Id="rId134" Type="http://schemas.openxmlformats.org/officeDocument/2006/relationships/slide" Target="slides/slide131.xml"/><Relationship Id="rId133" Type="http://schemas.openxmlformats.org/officeDocument/2006/relationships/slide" Target="slides/slide130.xml"/><Relationship Id="rId132" Type="http://schemas.openxmlformats.org/officeDocument/2006/relationships/slide" Target="slides/slide129.xml"/><Relationship Id="rId131" Type="http://schemas.openxmlformats.org/officeDocument/2006/relationships/slide" Target="slides/slide128.xml"/><Relationship Id="rId130" Type="http://schemas.openxmlformats.org/officeDocument/2006/relationships/slide" Target="slides/slide127.xml"/><Relationship Id="rId13" Type="http://schemas.openxmlformats.org/officeDocument/2006/relationships/slide" Target="slides/slide11.xml"/><Relationship Id="rId129" Type="http://schemas.openxmlformats.org/officeDocument/2006/relationships/slide" Target="slides/slide126.xml"/><Relationship Id="rId128" Type="http://schemas.openxmlformats.org/officeDocument/2006/relationships/slide" Target="slides/slide125.xml"/><Relationship Id="rId127" Type="http://schemas.openxmlformats.org/officeDocument/2006/relationships/slide" Target="slides/slide124.xml"/><Relationship Id="rId126" Type="http://schemas.openxmlformats.org/officeDocument/2006/relationships/slide" Target="slides/slide123.xml"/><Relationship Id="rId125" Type="http://schemas.openxmlformats.org/officeDocument/2006/relationships/slide" Target="slides/slide122.xml"/><Relationship Id="rId124" Type="http://schemas.openxmlformats.org/officeDocument/2006/relationships/slide" Target="slides/slide121.xml"/><Relationship Id="rId123" Type="http://schemas.openxmlformats.org/officeDocument/2006/relationships/slide" Target="slides/slide120.xml"/><Relationship Id="rId122" Type="http://schemas.openxmlformats.org/officeDocument/2006/relationships/slide" Target="slides/slide119.xml"/><Relationship Id="rId121" Type="http://schemas.openxmlformats.org/officeDocument/2006/relationships/slide" Target="slides/slide118.xml"/><Relationship Id="rId120" Type="http://schemas.openxmlformats.org/officeDocument/2006/relationships/slide" Target="slides/slide117.xml"/><Relationship Id="rId12" Type="http://schemas.openxmlformats.org/officeDocument/2006/relationships/slide" Target="slides/slide10.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9.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3.png>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幻灯片图像占位符 1"/>
          <p:cNvSpPr>
            <a:spLocks noGrp="1" noRot="1" noChangeAspect="1" noTextEdit="1"/>
          </p:cNvSpPr>
          <p:nvPr>
            <p:ph type="sldImg"/>
          </p:nvPr>
        </p:nvSpPr>
        <p:spPr>
          <a:ln>
            <a:solidFill>
              <a:srgbClr val="000000">
                <a:alpha val="100000"/>
              </a:srgbClr>
            </a:solidFill>
            <a:miter lim="800000"/>
          </a:ln>
        </p:spPr>
      </p:sp>
      <p:sp>
        <p:nvSpPr>
          <p:cNvPr id="10243" name="文本占位符 2"/>
          <p:cNvSpPr>
            <a:spLocks noGrp="1"/>
          </p:cNvSpPr>
          <p:nvPr>
            <p:ph type="body"/>
          </p:nvPr>
        </p:nvSpPr>
        <p:spPr>
          <a:noFill/>
          <a:ln>
            <a:noFill/>
          </a:ln>
        </p:spPr>
        <p:txBody>
          <a:bodyPr wrap="square" lIns="91440" tIns="45720" rIns="91440" bIns="45720" anchor="t" anchorCtr="0"/>
          <a:p>
            <a:pPr lvl="0" eaLnBrk="1" hangingPunct="1">
              <a:spcBef>
                <a:spcPct val="0"/>
              </a:spcBef>
            </a:pPr>
            <a:r>
              <a:rPr lang="zh-CN" altLang="en-US" dirty="0"/>
              <a:t>对第一段提问！</a:t>
            </a:r>
            <a:endParaRPr lang="zh-CN" altLang="en-US" dirty="0"/>
          </a:p>
          <a:p>
            <a:pPr lvl="0" eaLnBrk="1" hangingPunct="1">
              <a:spcBef>
                <a:spcPct val="0"/>
              </a:spcBef>
            </a:pPr>
            <a:r>
              <a:rPr lang="zh-CN" altLang="en-US" dirty="0"/>
              <a:t>头脑发热说是一种事后解释，事先如果不能指定，他就是一个套套逻辑。</a:t>
            </a:r>
            <a:endParaRPr lang="zh-CN" altLang="en-US" dirty="0"/>
          </a:p>
          <a:p>
            <a:pPr lvl="0" eaLnBrk="1" hangingPunct="1">
              <a:spcBef>
                <a:spcPct val="0"/>
              </a:spcBef>
            </a:pPr>
            <a:r>
              <a:rPr lang="zh-CN" altLang="en-US" dirty="0"/>
              <a:t>要解释的现象是不理性的行为，</a:t>
            </a:r>
            <a:r>
              <a:rPr lang="en-US" altLang="zh-CN" dirty="0"/>
              <a:t>x</a:t>
            </a:r>
            <a:r>
              <a:rPr lang="zh-CN" altLang="en-US" dirty="0"/>
              <a:t>是头脑发热，其实</a:t>
            </a:r>
            <a:r>
              <a:rPr lang="en-US" altLang="zh-CN" dirty="0"/>
              <a:t>x</a:t>
            </a:r>
            <a:r>
              <a:rPr lang="zh-CN" altLang="en-US" dirty="0"/>
              <a:t>就是</a:t>
            </a:r>
            <a:r>
              <a:rPr lang="en-US" altLang="zh-CN" dirty="0"/>
              <a:t>y</a:t>
            </a:r>
            <a:r>
              <a:rPr lang="zh-CN" altLang="en-US" dirty="0"/>
              <a:t>。</a:t>
            </a:r>
            <a:endParaRPr lang="zh-CN" altLang="en-US" dirty="0"/>
          </a:p>
          <a:p>
            <a:pPr lvl="0" eaLnBrk="1" hangingPunct="1">
              <a:spcBef>
                <a:spcPct val="0"/>
              </a:spcBef>
            </a:pPr>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bg>
      <p:bgPr>
        <a:solidFill>
          <a:schemeClr val="bg1"/>
        </a:solidFill>
        <a:effectLst/>
      </p:bgPr>
    </p:bg>
    <p:spTree>
      <p:nvGrpSpPr>
        <p:cNvPr id="1" name=""/>
        <p:cNvGrpSpPr/>
        <p:nvPr/>
      </p:nvGrpSpPr>
      <p:grpSpPr>
        <a:xfrm>
          <a:off x="0" y="0"/>
          <a:ext cx="0" cy="0"/>
          <a:chOff x="0" y="0"/>
          <a:chExt cx="0" cy="0"/>
        </a:xfrm>
      </p:grpSpPr>
      <p:grpSp>
        <p:nvGrpSpPr>
          <p:cNvPr id="2050" name="Group 1026"/>
          <p:cNvGrpSpPr/>
          <p:nvPr/>
        </p:nvGrpSpPr>
        <p:grpSpPr>
          <a:xfrm>
            <a:off x="0" y="2438400"/>
            <a:ext cx="9009063" cy="1052513"/>
            <a:chOff x="0" y="1536"/>
            <a:chExt cx="5675" cy="663"/>
          </a:xfrm>
        </p:grpSpPr>
        <p:grpSp>
          <p:nvGrpSpPr>
            <p:cNvPr id="2056" name="Group 1027"/>
            <p:cNvGrpSpPr/>
            <p:nvPr/>
          </p:nvGrpSpPr>
          <p:grpSpPr>
            <a:xfrm>
              <a:off x="185" y="1604"/>
              <a:ext cx="449" cy="299"/>
              <a:chOff x="720" y="336"/>
              <a:chExt cx="624" cy="432"/>
            </a:xfrm>
          </p:grpSpPr>
          <p:sp>
            <p:nvSpPr>
              <p:cNvPr id="22" name="Rectangle 1028"/>
              <p:cNvSpPr>
                <a:spLocks noChangeArrowheads="1"/>
              </p:cNvSpPr>
              <p:nvPr/>
            </p:nvSpPr>
            <p:spPr bwMode="auto">
              <a:xfrm>
                <a:off x="720" y="336"/>
                <a:ext cx="384" cy="432"/>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3" name="Rectangle 1029"/>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grpSp>
        <p:grpSp>
          <p:nvGrpSpPr>
            <p:cNvPr id="2057" name="Group 1030"/>
            <p:cNvGrpSpPr/>
            <p:nvPr/>
          </p:nvGrpSpPr>
          <p:grpSpPr>
            <a:xfrm>
              <a:off x="263" y="1870"/>
              <a:ext cx="466" cy="299"/>
              <a:chOff x="912" y="2640"/>
              <a:chExt cx="672" cy="432"/>
            </a:xfrm>
          </p:grpSpPr>
          <p:sp>
            <p:nvSpPr>
              <p:cNvPr id="20" name="Rectangle 1031"/>
              <p:cNvSpPr>
                <a:spLocks noChangeArrowheads="1"/>
              </p:cNvSpPr>
              <p:nvPr/>
            </p:nvSpPr>
            <p:spPr bwMode="auto">
              <a:xfrm>
                <a:off x="912" y="2640"/>
                <a:ext cx="384" cy="432"/>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21" name="Rectangle 1032"/>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grpSp>
        <p:sp>
          <p:nvSpPr>
            <p:cNvPr id="17" name="Rectangle 1033"/>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8" name="Rectangle 1034"/>
            <p:cNvSpPr>
              <a:spLocks noChangeArrowheads="1"/>
            </p:cNvSpPr>
            <p:nvPr/>
          </p:nvSpPr>
          <p:spPr bwMode="auto">
            <a:xfrm>
              <a:off x="400" y="1536"/>
              <a:ext cx="20" cy="66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9" name="Rectangle 1035"/>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1" lang="zh-CN" altLang="en-US" sz="20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grpSp>
      <p:sp>
        <p:nvSpPr>
          <p:cNvPr id="19468" name="Rectangle 1036"/>
          <p:cNvSpPr>
            <a:spLocks noGrp="1" noChangeArrowheads="1"/>
          </p:cNvSpPr>
          <p:nvPr>
            <p:ph type="ctrTitle"/>
          </p:nvPr>
        </p:nvSpPr>
        <p:spPr>
          <a:xfrm>
            <a:off x="990600" y="1828800"/>
            <a:ext cx="7772400" cy="1143000"/>
          </a:xfrm>
        </p:spPr>
        <p:txBody>
          <a:bodyPr/>
          <a:lstStyle>
            <a:lvl1pPr>
              <a:defRPr/>
            </a:lvl1pPr>
          </a:lstStyle>
          <a:p>
            <a:r>
              <a:rPr lang="zh-CN" altLang="en-US"/>
              <a:t>单击此处编辑母版标题样式</a:t>
            </a:r>
            <a:endParaRPr lang="zh-CN" altLang="en-US"/>
          </a:p>
        </p:txBody>
      </p:sp>
      <p:sp>
        <p:nvSpPr>
          <p:cNvPr id="19469" name="Rectangle 1037"/>
          <p:cNvSpPr>
            <a:spLocks noGrp="1" noChangeArrowheads="1"/>
          </p:cNvSpPr>
          <p:nvPr>
            <p:ph type="subTitle" idx="1"/>
          </p:nvPr>
        </p:nvSpPr>
        <p:spPr>
          <a:xfrm>
            <a:off x="1371600" y="3886200"/>
            <a:ext cx="6400800" cy="1752600"/>
          </a:xfrm>
        </p:spPr>
        <p:txBody>
          <a:bodyPr/>
          <a:lstStyle>
            <a:lvl1pPr marL="0" indent="0" algn="ctr">
              <a:buFont typeface="Wingdings" panose="05000000000000000000" pitchFamily="2" charset="2"/>
              <a:buNone/>
              <a:defRPr/>
            </a:lvl1pPr>
          </a:lstStyle>
          <a:p>
            <a:r>
              <a:rPr lang="zh-CN" altLang="en-US"/>
              <a:t>单击此处编辑母版副标题样式</a:t>
            </a:r>
            <a:endParaRPr lang="zh-CN" altLang="en-US"/>
          </a:p>
        </p:txBody>
      </p:sp>
      <p:sp>
        <p:nvSpPr>
          <p:cNvPr id="24" name="Rectangle 1038"/>
          <p:cNvSpPr>
            <a:spLocks noGrp="1" noChangeArrowheads="1"/>
          </p:cNvSpPr>
          <p:nvPr>
            <p:ph type="dt" sz="half" idx="2"/>
          </p:nvPr>
        </p:nvSpPr>
        <p:spPr bwMode="auto">
          <a:xfrm>
            <a:off x="990600" y="6248400"/>
            <a:ext cx="1905000" cy="457200"/>
          </a:xfrm>
          <a:prstGeom prst="rect">
            <a:avLst/>
          </a:prstGeom>
          <a:ln>
            <a:miter lim="800000"/>
          </a:ln>
        </p:spPr>
        <p:txBody>
          <a:bodyPr vert="horz" wrap="square" lIns="91440" tIns="45720" rIns="91440" bIns="45720" numCol="1" anchor="b" anchorCtr="0" compatLnSpc="1"/>
          <a:lstStyle>
            <a:lvl1pPr>
              <a:defRPr>
                <a:solidFill>
                  <a:schemeClr val="bg2"/>
                </a:solidFill>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bg2"/>
              </a:solidFill>
              <a:effectLst/>
              <a:uLnTx/>
              <a:uFillTx/>
              <a:latin typeface="Tahoma" panose="020B0604030504040204" pitchFamily="34" charset="0"/>
              <a:ea typeface="宋体" panose="02010600030101010101" pitchFamily="2" charset="-122"/>
              <a:cs typeface="+mn-cs"/>
            </a:endParaRPr>
          </a:p>
        </p:txBody>
      </p:sp>
      <p:sp>
        <p:nvSpPr>
          <p:cNvPr id="25" name="Rectangle 1039"/>
          <p:cNvSpPr>
            <a:spLocks noGrp="1" noChangeArrowheads="1"/>
          </p:cNvSpPr>
          <p:nvPr>
            <p:ph type="ftr" sz="quarter" idx="3"/>
          </p:nvPr>
        </p:nvSpPr>
        <p:spPr bwMode="auto">
          <a:xfrm>
            <a:off x="3429000" y="6248400"/>
            <a:ext cx="2895600" cy="457200"/>
          </a:xfrm>
          <a:prstGeom prst="rect">
            <a:avLst/>
          </a:prstGeom>
          <a:ln>
            <a:miter lim="800000"/>
          </a:ln>
        </p:spPr>
        <p:txBody>
          <a:bodyPr vert="horz" wrap="square" lIns="91440" tIns="45720" rIns="91440" bIns="45720" numCol="1" anchor="b" anchorCtr="0" compatLnSpc="1"/>
          <a:lstStyle>
            <a:lvl1pPr>
              <a:defRPr>
                <a:solidFill>
                  <a:schemeClr val="bg2"/>
                </a:solidFil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bg2"/>
              </a:solidFill>
              <a:effectLst/>
              <a:uLnTx/>
              <a:uFillTx/>
              <a:latin typeface="Tahoma" panose="020B0604030504040204" pitchFamily="34" charset="0"/>
              <a:ea typeface="宋体" panose="02010600030101010101" pitchFamily="2" charset="-122"/>
              <a:cs typeface="+mn-cs"/>
            </a:endParaRPr>
          </a:p>
        </p:txBody>
      </p:sp>
      <p:sp>
        <p:nvSpPr>
          <p:cNvPr id="26" name="Rectangle 1040"/>
          <p:cNvSpPr>
            <a:spLocks noGrp="1" noChangeArrowheads="1"/>
          </p:cNvSpPr>
          <p:nvPr>
            <p:ph type="sldNum" sz="quarter" idx="4"/>
          </p:nvPr>
        </p:nvSpPr>
        <p:spPr bwMode="auto">
          <a:xfrm>
            <a:off x="6858000" y="6248400"/>
            <a:ext cx="1905000" cy="457200"/>
          </a:xfrm>
          <a:prstGeom prst="rect">
            <a:avLst/>
          </a:prstGeom>
          <a:ln>
            <a:miter lim="800000"/>
          </a:ln>
        </p:spPr>
        <p:txBody>
          <a:bodyPr vert="horz" wrap="square" lIns="91440" tIns="45720" rIns="91440" bIns="45720" numCol="1" anchor="b" anchorCtr="0" compatLnSpc="1"/>
          <a:lstStyle>
            <a:lvl1pPr>
              <a:defRPr>
                <a:solidFill>
                  <a:schemeClr val="bg2"/>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156045B7-93F7-4FD8-8BD7-88AAEFA5961E}" type="slidenum">
              <a:rPr kumimoji="0" lang="en-US" altLang="zh-CN" sz="1400" b="0" i="0" u="none" strike="noStrike" kern="1200" cap="none" spc="0" normalizeH="0" baseline="0" noProof="0">
                <a:ln>
                  <a:noFill/>
                </a:ln>
                <a:solidFill>
                  <a:schemeClr val="bg2"/>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bg2"/>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04050" y="617538"/>
            <a:ext cx="1951038" cy="551497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150938" y="617538"/>
            <a:ext cx="5700712" cy="5514975"/>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标题，一项大型内容和两项小型内容">
    <p:spTree>
      <p:nvGrpSpPr>
        <p:cNvPr id="1" name=""/>
        <p:cNvGrpSpPr/>
        <p:nvPr/>
      </p:nvGrpSpPr>
      <p:grpSpPr>
        <a:xfrm>
          <a:off x="0" y="0"/>
          <a:ext cx="0" cy="0"/>
          <a:chOff x="0" y="0"/>
          <a:chExt cx="0" cy="0"/>
        </a:xfrm>
      </p:grpSpPr>
      <p:sp>
        <p:nvSpPr>
          <p:cNvPr id="2" name="标题 1"/>
          <p:cNvSpPr>
            <a:spLocks noGrp="1"/>
          </p:cNvSpPr>
          <p:nvPr>
            <p:ph type="title"/>
          </p:nvPr>
        </p:nvSpPr>
        <p:spPr>
          <a:xfrm>
            <a:off x="1150938" y="617538"/>
            <a:ext cx="7793037" cy="1143000"/>
          </a:xfr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182688" y="2017713"/>
            <a:ext cx="3810000" cy="41148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quarter" idx="2"/>
          </p:nvPr>
        </p:nvSpPr>
        <p:spPr>
          <a:xfrm>
            <a:off x="5145088" y="2017713"/>
            <a:ext cx="3810000" cy="19812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内容占位符 4"/>
          <p:cNvSpPr>
            <a:spLocks noGrp="1"/>
          </p:cNvSpPr>
          <p:nvPr>
            <p:ph sz="quarter" idx="3"/>
          </p:nvPr>
        </p:nvSpPr>
        <p:spPr>
          <a:xfrm>
            <a:off x="5145088" y="4151313"/>
            <a:ext cx="3810000" cy="19812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日期占位符 5"/>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页脚占位符 6"/>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8" name="灯片编号占位符 7"/>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C7A2E269-18C2-47A9-AEC3-0D70C0A97FB9}"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OverTx">
  <p:cSld name="标题和内容在文本之上">
    <p:spTree>
      <p:nvGrpSpPr>
        <p:cNvPr id="1" name=""/>
        <p:cNvGrpSpPr/>
        <p:nvPr/>
      </p:nvGrpSpPr>
      <p:grpSpPr>
        <a:xfrm>
          <a:off x="0" y="0"/>
          <a:ext cx="0" cy="0"/>
          <a:chOff x="0" y="0"/>
          <a:chExt cx="0" cy="0"/>
        </a:xfrm>
      </p:grpSpPr>
      <p:sp>
        <p:nvSpPr>
          <p:cNvPr id="2" name="标题 1"/>
          <p:cNvSpPr>
            <a:spLocks noGrp="1"/>
          </p:cNvSpPr>
          <p:nvPr>
            <p:ph type="title"/>
          </p:nvPr>
        </p:nvSpPr>
        <p:spPr>
          <a:xfrm>
            <a:off x="1150938" y="617538"/>
            <a:ext cx="7793037" cy="1143000"/>
          </a:xfr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182688" y="2017713"/>
            <a:ext cx="7772400" cy="19812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1182688" y="4151313"/>
            <a:ext cx="7772400" cy="19812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C7A2E269-18C2-47A9-AEC3-0D70C0A97FB9}"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AndTx">
  <p:cSld name="标题，内容与文本">
    <p:spTree>
      <p:nvGrpSpPr>
        <p:cNvPr id="1" name=""/>
        <p:cNvGrpSpPr/>
        <p:nvPr/>
      </p:nvGrpSpPr>
      <p:grpSpPr>
        <a:xfrm>
          <a:off x="0" y="0"/>
          <a:ext cx="0" cy="0"/>
          <a:chOff x="0" y="0"/>
          <a:chExt cx="0" cy="0"/>
        </a:xfrm>
      </p:grpSpPr>
      <p:sp>
        <p:nvSpPr>
          <p:cNvPr id="2" name="标题 1"/>
          <p:cNvSpPr>
            <a:spLocks noGrp="1"/>
          </p:cNvSpPr>
          <p:nvPr>
            <p:ph type="title"/>
          </p:nvPr>
        </p:nvSpPr>
        <p:spPr>
          <a:xfrm>
            <a:off x="1150938" y="617538"/>
            <a:ext cx="7793037" cy="1143000"/>
          </a:xfr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182688" y="2017713"/>
            <a:ext cx="3810000" cy="41148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5145088" y="2017713"/>
            <a:ext cx="3810000" cy="411480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C7A2E269-18C2-47A9-AEC3-0D70C0A97FB9}"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endParaRPr kumimoji="1"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Ovr>
    <a:masterClrMapping/>
  </p:clrMapOvr>
  <p:transition>
    <p:zoom dir="in"/>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ltGray">
          <a:xfrm>
            <a:off x="417513" y="1098550"/>
            <a:ext cx="438150" cy="474663"/>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27" name="Rectangle 3"/>
          <p:cNvSpPr>
            <a:spLocks noChangeArrowheads="1"/>
          </p:cNvSpPr>
          <p:nvPr/>
        </p:nvSpPr>
        <p:spPr bwMode="ltGray">
          <a:xfrm>
            <a:off x="800100" y="1098550"/>
            <a:ext cx="328613" cy="474663"/>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28" name="Rectangle 4"/>
          <p:cNvSpPr>
            <a:spLocks noChangeArrowheads="1"/>
          </p:cNvSpPr>
          <p:nvPr/>
        </p:nvSpPr>
        <p:spPr bwMode="ltGray">
          <a:xfrm>
            <a:off x="541338" y="1520825"/>
            <a:ext cx="422275" cy="474663"/>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29" name="Rectangle 5"/>
          <p:cNvSpPr>
            <a:spLocks noChangeArrowheads="1"/>
          </p:cNvSpPr>
          <p:nvPr/>
        </p:nvSpPr>
        <p:spPr bwMode="ltGray">
          <a:xfrm>
            <a:off x="911225" y="1520825"/>
            <a:ext cx="368300" cy="474663"/>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30" name="Rectangle 6"/>
          <p:cNvSpPr>
            <a:spLocks noChangeArrowheads="1"/>
          </p:cNvSpPr>
          <p:nvPr/>
        </p:nvSpPr>
        <p:spPr bwMode="ltGray">
          <a:xfrm>
            <a:off x="127000" y="1447800"/>
            <a:ext cx="560388" cy="422275"/>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31" name="Rectangle 7"/>
          <p:cNvSpPr>
            <a:spLocks noChangeArrowheads="1"/>
          </p:cNvSpPr>
          <p:nvPr/>
        </p:nvSpPr>
        <p:spPr bwMode="gray">
          <a:xfrm>
            <a:off x="762000" y="990600"/>
            <a:ext cx="31750" cy="105251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32" name="Rectangle 8"/>
          <p:cNvSpPr>
            <a:spLocks noChangeArrowheads="1"/>
          </p:cNvSpPr>
          <p:nvPr/>
        </p:nvSpPr>
        <p:spPr bwMode="gray">
          <a:xfrm>
            <a:off x="442913" y="1781175"/>
            <a:ext cx="8226425" cy="31750"/>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kumimoji="1" sz="2000">
                <a:solidFill>
                  <a:schemeClr val="tx1"/>
                </a:solidFill>
                <a:latin typeface="Tahoma" panose="020B0604030504040204" pitchFamily="34" charset="0"/>
                <a:ea typeface="宋体" panose="02010600030101010101" pitchFamily="2" charset="-122"/>
              </a:defRPr>
            </a:lvl1pPr>
            <a:lvl2pPr marL="742950" indent="-285750" eaLnBrk="0" hangingPunct="0">
              <a:defRPr kumimoji="1" sz="20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0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000">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1" lang="zh-CN" altLang="zh-CN" sz="2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033" name="Rectangle 9"/>
          <p:cNvSpPr>
            <a:spLocks noGrp="1"/>
          </p:cNvSpPr>
          <p:nvPr>
            <p:ph type="title"/>
          </p:nvPr>
        </p:nvSpPr>
        <p:spPr>
          <a:xfrm>
            <a:off x="1150938" y="617538"/>
            <a:ext cx="7793037" cy="1143000"/>
          </a:xfrm>
          <a:prstGeom prst="rect">
            <a:avLst/>
          </a:prstGeom>
          <a:noFill/>
          <a:ln w="9525">
            <a:noFill/>
          </a:ln>
        </p:spPr>
        <p:txBody>
          <a:bodyPr anchor="b" anchorCtr="0"/>
          <a:p>
            <a:pPr lvl="0"/>
            <a:r>
              <a:rPr lang="zh-CN" altLang="en-US" dirty="0"/>
              <a:t>单击此处编辑母版标题样式</a:t>
            </a:r>
            <a:endParaRPr lang="zh-CN" altLang="en-US" dirty="0"/>
          </a:p>
        </p:txBody>
      </p:sp>
      <p:sp>
        <p:nvSpPr>
          <p:cNvPr id="1034" name="Rectangle 10"/>
          <p:cNvSpPr>
            <a:spLocks noGrp="1"/>
          </p:cNvSpPr>
          <p:nvPr>
            <p:ph type="body" idx="1"/>
          </p:nvPr>
        </p:nvSpPr>
        <p:spPr>
          <a:xfrm>
            <a:off x="1182688" y="2017713"/>
            <a:ext cx="7772400" cy="4114800"/>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8443" name="Rectangle 11"/>
          <p:cNvSpPr>
            <a:spLocks noGrp="1" noChangeArrowheads="1"/>
          </p:cNvSpPr>
          <p:nvPr>
            <p:ph type="dt" sz="half" idx="2"/>
          </p:nvPr>
        </p:nvSpPr>
        <p:spPr bwMode="auto">
          <a:xfrm>
            <a:off x="914400" y="6324600"/>
            <a:ext cx="19050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kumimoji="0"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8444" name="Rectangle 12"/>
          <p:cNvSpPr>
            <a:spLocks noGrp="1" noChangeArrowheads="1"/>
          </p:cNvSpPr>
          <p:nvPr>
            <p:ph type="ftr" sz="quarter" idx="3"/>
          </p:nvPr>
        </p:nvSpPr>
        <p:spPr bwMode="auto">
          <a:xfrm>
            <a:off x="3352800" y="6324600"/>
            <a:ext cx="2895600" cy="457200"/>
          </a:xfrm>
          <a:prstGeom prst="rect">
            <a:avLst/>
          </a:prstGeom>
          <a:noFill/>
          <a:ln w="9525">
            <a:noFill/>
            <a:miter lim="800000"/>
          </a:ln>
          <a:effectLst/>
        </p:spPr>
        <p:txBody>
          <a:bodyPr vert="horz" wrap="square" lIns="91440" tIns="45720" rIns="91440" bIns="45720" numCol="1" anchor="b" anchorCtr="0" compatLnSpc="1"/>
          <a:lstStyle>
            <a:lvl1pPr algn="ctr" eaLnBrk="1" hangingPunct="1">
              <a:defRPr kumimoji="0"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
        <p:nvSpPr>
          <p:cNvPr id="18445" name="Rectangle 13"/>
          <p:cNvSpPr>
            <a:spLocks noGrp="1" noChangeArrowheads="1"/>
          </p:cNvSpPr>
          <p:nvPr>
            <p:ph type="sldNum" sz="quarter" idx="4"/>
          </p:nvPr>
        </p:nvSpPr>
        <p:spPr bwMode="auto">
          <a:xfrm>
            <a:off x="6781800" y="6324600"/>
            <a:ext cx="19050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defRPr kumimoji="0" sz="1400"/>
            </a:lvl1pPr>
          </a:lstStyle>
          <a:p>
            <a:pPr marL="0" marR="0" lvl="0" indent="0" algn="r" defTabSz="914400" rtl="0" eaLnBrk="1" fontAlgn="base" latinLnBrk="0" hangingPunct="1">
              <a:lnSpc>
                <a:spcPct val="100000"/>
              </a:lnSpc>
              <a:spcBef>
                <a:spcPct val="0"/>
              </a:spcBef>
              <a:spcAft>
                <a:spcPct val="0"/>
              </a:spcAft>
              <a:buClrTx/>
              <a:buSzTx/>
              <a:buFontTx/>
              <a:buNone/>
              <a:defRPr/>
            </a:pPr>
            <a:fld id="{33A59D88-6B13-47D0-B6AE-144A76C4CB2D}" type="slidenum">
              <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rPr>
            </a:fld>
            <a:endParaRPr kumimoji="0" lang="en-US" altLang="zh-CN" sz="1400" b="0" i="0" u="none" strike="noStrike" kern="1200" cap="none" spc="0" normalizeH="0" baseline="0" noProof="0">
              <a:ln>
                <a:noFill/>
              </a:ln>
              <a:solidFill>
                <a:schemeClr val="tx1"/>
              </a:solidFill>
              <a:effectLst/>
              <a:uLnTx/>
              <a:uFillTx/>
              <a:latin typeface="Tahoma" panose="020B060403050404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p:zoom dir="in"/>
  </p:transition>
  <p:hf sldNum="0" hdr="0" ftr="0" dt="0"/>
  <p:txStyles>
    <p:title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0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9.xml"/><Relationship Id="rId1" Type="http://schemas.openxmlformats.org/officeDocument/2006/relationships/tags" Target="../tags/tag11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s>
</file>

<file path=ppt/slides/_rels/slide1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5.xml"/><Relationship Id="rId1" Type="http://schemas.openxmlformats.org/officeDocument/2006/relationships/tags" Target="../tags/tag12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7.xml"/><Relationship Id="rId1" Type="http://schemas.openxmlformats.org/officeDocument/2006/relationships/tags" Target="../tags/tag126.xml"/></Relationships>
</file>

<file path=ppt/slides/_rels/slide1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9.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emf"/></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emf"/></Relationships>
</file>

<file path=ppt/slides/_rels/slide12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8.xml"/><Relationship Id="rId1" Type="http://schemas.openxmlformats.org/officeDocument/2006/relationships/image" Target="../media/image12.emf"/></Relationships>
</file>

<file path=ppt/slides/_rels/slide1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0.xml"/><Relationship Id="rId1" Type="http://schemas.openxmlformats.org/officeDocument/2006/relationships/tags" Target="../tags/tag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1.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tags" Target="../tags/tag2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xml"/><Relationship Id="rId1" Type="http://schemas.openxmlformats.org/officeDocument/2006/relationships/tags" Target="../tags/tag2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xml"/><Relationship Id="rId1" Type="http://schemas.openxmlformats.org/officeDocument/2006/relationships/tags" Target="../tags/tag2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9.xml"/><Relationship Id="rId1" Type="http://schemas.openxmlformats.org/officeDocument/2006/relationships/tags" Target="../tags/tag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tags" Target="../tags/tag30.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tags" Target="../tags/tag3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0.xml"/><Relationship Id="rId1" Type="http://schemas.openxmlformats.org/officeDocument/2006/relationships/tags" Target="../tags/tag39.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2.xml"/><Relationship Id="rId1" Type="http://schemas.openxmlformats.org/officeDocument/2006/relationships/tags" Target="../tags/tag41.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4.xml"/><Relationship Id="rId1" Type="http://schemas.openxmlformats.org/officeDocument/2006/relationships/tags" Target="../tags/tag4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6.xml"/><Relationship Id="rId1" Type="http://schemas.openxmlformats.org/officeDocument/2006/relationships/tags" Target="../tags/tag45.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8.xml"/><Relationship Id="rId1" Type="http://schemas.openxmlformats.org/officeDocument/2006/relationships/tags" Target="../tags/tag47.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4.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6.xml"/><Relationship Id="rId1" Type="http://schemas.openxmlformats.org/officeDocument/2006/relationships/tags" Target="../tags/tag55.xml"/></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s>
</file>

<file path=ppt/slides/_rels/slide48.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9" Type="http://schemas.openxmlformats.org/officeDocument/2006/relationships/slideLayout" Target="../slideLayouts/slideLayout2.xml"/><Relationship Id="rId18" Type="http://schemas.openxmlformats.org/officeDocument/2006/relationships/tags" Target="../tags/tag77.xml"/><Relationship Id="rId17" Type="http://schemas.openxmlformats.org/officeDocument/2006/relationships/tags" Target="../tags/tag76.xml"/><Relationship Id="rId16" Type="http://schemas.openxmlformats.org/officeDocument/2006/relationships/tags" Target="../tags/tag75.xml"/><Relationship Id="rId15" Type="http://schemas.openxmlformats.org/officeDocument/2006/relationships/tags" Target="../tags/tag74.xml"/><Relationship Id="rId14" Type="http://schemas.openxmlformats.org/officeDocument/2006/relationships/tags" Target="../tags/tag73.xml"/><Relationship Id="rId13" Type="http://schemas.openxmlformats.org/officeDocument/2006/relationships/tags" Target="../tags/tag72.xml"/><Relationship Id="rId12" Type="http://schemas.openxmlformats.org/officeDocument/2006/relationships/tags" Target="../tags/tag71.xml"/><Relationship Id="rId11" Type="http://schemas.openxmlformats.org/officeDocument/2006/relationships/tags" Target="../tags/tag70.xml"/><Relationship Id="rId10" Type="http://schemas.openxmlformats.org/officeDocument/2006/relationships/tags" Target="../tags/tag69.xml"/><Relationship Id="rId1" Type="http://schemas.openxmlformats.org/officeDocument/2006/relationships/tags" Target="../tags/tag60.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9.xml"/><Relationship Id="rId1" Type="http://schemas.openxmlformats.org/officeDocument/2006/relationships/tags" Target="../tags/tag7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1.xml"/><Relationship Id="rId1" Type="http://schemas.openxmlformats.org/officeDocument/2006/relationships/tags" Target="../tags/tag80.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3.xml"/><Relationship Id="rId1" Type="http://schemas.openxmlformats.org/officeDocument/2006/relationships/tags" Target="../tags/tag8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5.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7.xml"/><Relationship Id="rId1" Type="http://schemas.openxmlformats.org/officeDocument/2006/relationships/tags" Target="../tags/tag86.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9.xml"/><Relationship Id="rId1" Type="http://schemas.openxmlformats.org/officeDocument/2006/relationships/tags" Target="../tags/tag88.xml"/></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2.xml"/><Relationship Id="rId1" Type="http://schemas.openxmlformats.org/officeDocument/2006/relationships/tags" Target="../tags/tag91.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4.xml"/><Relationship Id="rId1" Type="http://schemas.openxmlformats.org/officeDocument/2006/relationships/tags" Target="../tags/tag93.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6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tags" Target="../tags/tag97.xm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1.xml"/><Relationship Id="rId1" Type="http://schemas.openxmlformats.org/officeDocument/2006/relationships/tags" Target="../tags/tag10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tags" Target="../tags/tag10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9.xml"/></Relationships>
</file>

<file path=ppt/slides/_rels/slide9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tags" Target="../tags/tag110.xml"/></Relationships>
</file>

<file path=ppt/slides/_rels/slide98.xml.rels><?xml version="1.0" encoding="UTF-8" standalone="yes"?>
<Relationships xmlns="http://schemas.openxmlformats.org/package/2006/relationships"><Relationship Id="rId8" Type="http://schemas.openxmlformats.org/officeDocument/2006/relationships/slideLayout" Target="../slideLayouts/slideLayout14.xml"/><Relationship Id="rId7" Type="http://schemas.openxmlformats.org/officeDocument/2006/relationships/image" Target="../media/image4.jpeg"/><Relationship Id="rId6" Type="http://schemas.openxmlformats.org/officeDocument/2006/relationships/tags" Target="../tags/tag117.xml"/><Relationship Id="rId5" Type="http://schemas.openxmlformats.org/officeDocument/2006/relationships/image" Target="../media/image3.jpeg"/><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image" Target="../media/image2.jpeg"/></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150938" y="617538"/>
            <a:ext cx="7021512"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从科学方法论说起</a:t>
            </a:r>
            <a:r>
              <a:rPr lang="en-US" altLang="zh-CN" sz="3400" b="1" dirty="0">
                <a:ea typeface="楷体" panose="02010609060101010101" pitchFamily="49" charset="-122"/>
              </a:rPr>
              <a:t>+</a:t>
            </a:r>
            <a:r>
              <a:rPr lang="zh-CN" altLang="en-US" sz="3400" b="1" dirty="0">
                <a:ea typeface="楷体" panose="02010609060101010101" pitchFamily="49" charset="-122"/>
              </a:rPr>
              <a:t>什么是科学</a:t>
            </a:r>
            <a:endParaRPr lang="zh-CN" altLang="en-US" sz="3400" b="1" dirty="0">
              <a:ea typeface="楷体" panose="02010609060101010101" pitchFamily="49" charset="-122"/>
            </a:endParaRPr>
          </a:p>
        </p:txBody>
      </p:sp>
      <p:sp>
        <p:nvSpPr>
          <p:cNvPr id="9219" name="Rectangle 3"/>
          <p:cNvSpPr>
            <a:spLocks noGrp="1"/>
          </p:cNvSpPr>
          <p:nvPr>
            <p:ph idx="1"/>
          </p:nvPr>
        </p:nvSpPr>
        <p:spPr>
          <a:xfrm>
            <a:off x="755650" y="1936115"/>
            <a:ext cx="7772400" cy="2860675"/>
          </a:xfrm>
        </p:spPr>
        <p:txBody>
          <a:bodyPr vert="horz" wrap="square" lIns="91440" tIns="45720" rIns="91440" bIns="45720" anchor="t" anchorCtr="0"/>
          <a:p>
            <a:pPr eaLnBrk="1" hangingPunct="1">
              <a:lnSpc>
                <a:spcPct val="90000"/>
              </a:lnSpc>
            </a:pPr>
            <a:r>
              <a:rPr lang="zh-CN" altLang="zh-CN" sz="2400" dirty="0">
                <a:solidFill>
                  <a:srgbClr val="000000"/>
                </a:solidFill>
                <a:latin typeface="楷体" panose="02010609060101010101" pitchFamily="49" charset="-122"/>
                <a:ea typeface="楷体" panose="02010609060101010101" pitchFamily="49" charset="-122"/>
                <a:sym typeface="Arial" panose="020B0604020202020204" pitchFamily="34" charset="0"/>
              </a:rPr>
              <a:t>“</a:t>
            </a:r>
            <a:r>
              <a:rPr lang="zh-CN" altLang="en-US" sz="2400" dirty="0">
                <a:solidFill>
                  <a:srgbClr val="000000"/>
                </a:solidFill>
                <a:ea typeface="楷体" panose="02010609060101010101" pitchFamily="49" charset="-122"/>
                <a:sym typeface="Helvetica" pitchFamily="34" charset="0"/>
              </a:rPr>
              <a:t>科学</a:t>
            </a:r>
            <a:r>
              <a:rPr lang="zh-CN" altLang="en-US" sz="2400" dirty="0">
                <a:solidFill>
                  <a:srgbClr val="000000"/>
                </a:solidFill>
                <a:latin typeface="楷体" panose="02010609060101010101" pitchFamily="49" charset="-122"/>
                <a:ea typeface="楷体" panose="02010609060101010101" pitchFamily="49" charset="-122"/>
                <a:sym typeface="Arial" panose="020B0604020202020204" pitchFamily="34" charset="0"/>
              </a:rPr>
              <a:t>”</a:t>
            </a:r>
            <a:r>
              <a:rPr lang="zh-CN" altLang="en-US" sz="2400" dirty="0">
                <a:solidFill>
                  <a:srgbClr val="000000"/>
                </a:solidFill>
                <a:ea typeface="楷体" panose="02010609060101010101" pitchFamily="49" charset="-122"/>
                <a:sym typeface="Helvetica" pitchFamily="34" charset="0"/>
              </a:rPr>
              <a:t>基于一个信念：现象后面一定有规律</a:t>
            </a:r>
            <a:endParaRPr lang="zh-CN" altLang="en-US" sz="2400" dirty="0">
              <a:solidFill>
                <a:srgbClr val="000000"/>
              </a:solidFill>
              <a:ea typeface="楷体" panose="02010609060101010101" pitchFamily="49" charset="-122"/>
              <a:sym typeface="Helvetica" pitchFamily="34" charset="0"/>
            </a:endParaRPr>
          </a:p>
          <a:p>
            <a:pPr eaLnBrk="1" hangingPunct="1">
              <a:lnSpc>
                <a:spcPct val="90000"/>
              </a:lnSpc>
            </a:pPr>
            <a:r>
              <a:rPr lang="zh-CN" altLang="en-US" sz="2400" dirty="0">
                <a:solidFill>
                  <a:srgbClr val="000000"/>
                </a:solidFill>
                <a:ea typeface="楷体" panose="02010609060101010101" pitchFamily="49" charset="-122"/>
                <a:sym typeface="Helvetica" pitchFamily="34" charset="0"/>
              </a:rPr>
              <a:t>发现规律的途径</a:t>
            </a:r>
            <a:endParaRPr lang="zh-CN" altLang="en-US" sz="2400" dirty="0">
              <a:solidFill>
                <a:srgbClr val="000000"/>
              </a:solidFill>
              <a:ea typeface="楷体" panose="02010609060101010101" pitchFamily="49" charset="-122"/>
              <a:sym typeface="Helvetica" pitchFamily="34" charset="0"/>
            </a:endParaRPr>
          </a:p>
          <a:p>
            <a:pPr lvl="1" eaLnBrk="1" hangingPunct="1">
              <a:lnSpc>
                <a:spcPct val="90000"/>
              </a:lnSpc>
            </a:pPr>
            <a:r>
              <a:rPr lang="zh-CN" altLang="en-US" sz="2000" dirty="0">
                <a:solidFill>
                  <a:srgbClr val="000000"/>
                </a:solidFill>
                <a:ea typeface="楷体" panose="02010609060101010101" pitchFamily="49" charset="-122"/>
                <a:sym typeface="Helvetica" pitchFamily="34" charset="0"/>
              </a:rPr>
              <a:t>臆想</a:t>
            </a:r>
            <a:endParaRPr lang="zh-CN" altLang="en-US" sz="2000" dirty="0">
              <a:solidFill>
                <a:srgbClr val="000000"/>
              </a:solidFill>
              <a:ea typeface="楷体" panose="02010609060101010101" pitchFamily="49" charset="-122"/>
              <a:sym typeface="Helvetica" pitchFamily="34" charset="0"/>
            </a:endParaRPr>
          </a:p>
          <a:p>
            <a:pPr lvl="1" eaLnBrk="1" hangingPunct="1">
              <a:lnSpc>
                <a:spcPct val="90000"/>
              </a:lnSpc>
            </a:pPr>
            <a:r>
              <a:rPr lang="zh-CN" altLang="en-US" sz="2000" dirty="0">
                <a:solidFill>
                  <a:srgbClr val="000000"/>
                </a:solidFill>
                <a:ea typeface="楷体" panose="02010609060101010101" pitchFamily="49" charset="-122"/>
                <a:sym typeface="Helvetica" pitchFamily="34" charset="0"/>
              </a:rPr>
              <a:t>经验：根据重复发生的事件，归纳出规律</a:t>
            </a:r>
            <a:r>
              <a:rPr lang="en-US" altLang="zh-CN" sz="2000" dirty="0">
                <a:solidFill>
                  <a:srgbClr val="000000"/>
                </a:solidFill>
                <a:ea typeface="楷体" panose="02010609060101010101" pitchFamily="49" charset="-122"/>
                <a:sym typeface="Helvetica" pitchFamily="34" charset="0"/>
              </a:rPr>
              <a:t> </a:t>
            </a:r>
            <a:r>
              <a:rPr lang="zh-CN" altLang="en-US" sz="2000" dirty="0">
                <a:solidFill>
                  <a:srgbClr val="000000"/>
                </a:solidFill>
                <a:ea typeface="楷体" panose="02010609060101010101" pitchFamily="49" charset="-122"/>
                <a:sym typeface="Helvetica" pitchFamily="34" charset="0"/>
              </a:rPr>
              <a:t>（预测性）</a:t>
            </a:r>
            <a:endParaRPr lang="zh-CN" altLang="en-US" sz="2000" dirty="0">
              <a:solidFill>
                <a:srgbClr val="000000"/>
              </a:solidFill>
              <a:ea typeface="楷体" panose="02010609060101010101" pitchFamily="49" charset="-122"/>
              <a:sym typeface="Helvetica" pitchFamily="34" charset="0"/>
            </a:endParaRPr>
          </a:p>
          <a:p>
            <a:pPr marL="457200" lvl="1" indent="0" eaLnBrk="1" hangingPunct="1">
              <a:lnSpc>
                <a:spcPct val="90000"/>
              </a:lnSpc>
              <a:buNone/>
            </a:pPr>
            <a:r>
              <a:rPr lang="en-US" altLang="zh-CN" sz="2000" dirty="0">
                <a:solidFill>
                  <a:srgbClr val="000000"/>
                </a:solidFill>
                <a:ea typeface="楷体" panose="02010609060101010101" pitchFamily="49" charset="-122"/>
                <a:sym typeface="Arial" panose="020B0604020202020204" pitchFamily="34" charset="0"/>
              </a:rPr>
              <a:t>    </a:t>
            </a:r>
            <a:r>
              <a:rPr lang="zh-CN" altLang="en-US" sz="2000" dirty="0">
                <a:solidFill>
                  <a:srgbClr val="000000"/>
                </a:solidFill>
                <a:ea typeface="楷体" panose="02010609060101010101" pitchFamily="49" charset="-122"/>
                <a:sym typeface="Arial" panose="020B0604020202020204" pitchFamily="34" charset="0"/>
              </a:rPr>
              <a:t>（和人口数量和密度有关，在工业革命前靠经验为主）</a:t>
            </a:r>
            <a:endParaRPr lang="zh-CN" altLang="en-US" sz="2000" dirty="0">
              <a:solidFill>
                <a:srgbClr val="000000"/>
              </a:solidFill>
              <a:ea typeface="楷体" panose="02010609060101010101" pitchFamily="49" charset="-122"/>
              <a:sym typeface="Arial" panose="020B0604020202020204" pitchFamily="34" charset="0"/>
            </a:endParaRPr>
          </a:p>
          <a:p>
            <a:pPr lvl="2" eaLnBrk="1" hangingPunct="1">
              <a:lnSpc>
                <a:spcPct val="90000"/>
              </a:lnSpc>
            </a:pPr>
            <a:r>
              <a:rPr lang="zh-CN" altLang="en-US" sz="2000" dirty="0">
                <a:solidFill>
                  <a:srgbClr val="000000"/>
                </a:solidFill>
                <a:ea typeface="楷体" panose="02010609060101010101" pitchFamily="49" charset="-122"/>
                <a:sym typeface="Helvetica" pitchFamily="34" charset="0"/>
              </a:rPr>
              <a:t>农谚：＂七九河开，八九燕来＂、月历</a:t>
            </a:r>
            <a:endParaRPr lang="zh-CN" altLang="en-US" sz="2000" dirty="0">
              <a:solidFill>
                <a:srgbClr val="000000"/>
              </a:solidFill>
              <a:ea typeface="楷体" panose="02010609060101010101" pitchFamily="49" charset="-122"/>
              <a:sym typeface="Arial" panose="020B0604020202020204" pitchFamily="34" charset="0"/>
            </a:endParaRPr>
          </a:p>
          <a:p>
            <a:pPr lvl="1" eaLnBrk="1" hangingPunct="1">
              <a:lnSpc>
                <a:spcPct val="90000"/>
              </a:lnSpc>
            </a:pPr>
            <a:r>
              <a:rPr lang="zh-CN" altLang="en-US" sz="2000" dirty="0">
                <a:solidFill>
                  <a:srgbClr val="000000"/>
                </a:solidFill>
                <a:ea typeface="楷体" panose="02010609060101010101" pitchFamily="49" charset="-122"/>
                <a:sym typeface="Helvetica" pitchFamily="34" charset="0"/>
              </a:rPr>
              <a:t>经验</a:t>
            </a:r>
            <a:r>
              <a:rPr lang="zh-CN" altLang="en-US" sz="2000" u="sng" dirty="0">
                <a:solidFill>
                  <a:srgbClr val="000000"/>
                </a:solidFill>
                <a:ea typeface="楷体" panose="02010609060101010101" pitchFamily="49" charset="-122"/>
                <a:sym typeface="Helvetica" pitchFamily="34" charset="0"/>
              </a:rPr>
              <a:t>科学</a:t>
            </a:r>
            <a:r>
              <a:rPr lang="zh-CN" altLang="en-US" sz="2000" dirty="0">
                <a:solidFill>
                  <a:srgbClr val="000000"/>
                </a:solidFill>
                <a:ea typeface="楷体" panose="02010609060101010101" pitchFamily="49" charset="-122"/>
                <a:sym typeface="Helvetica" pitchFamily="34" charset="0"/>
              </a:rPr>
              <a:t>：从经验上升到运用理论并</a:t>
            </a:r>
            <a:r>
              <a:rPr lang="zh-CN" altLang="en-US" sz="2000" u="sng" dirty="0">
                <a:solidFill>
                  <a:srgbClr val="000000"/>
                </a:solidFill>
                <a:ea typeface="楷体" panose="02010609060101010101" pitchFamily="49" charset="-122"/>
                <a:sym typeface="Helvetica" pitchFamily="34" charset="0"/>
              </a:rPr>
              <a:t>检验</a:t>
            </a:r>
            <a:r>
              <a:rPr lang="zh-CN" altLang="en-US" sz="2000" dirty="0">
                <a:solidFill>
                  <a:srgbClr val="000000"/>
                </a:solidFill>
                <a:ea typeface="楷体" panose="02010609060101010101" pitchFamily="49" charset="-122"/>
                <a:sym typeface="Helvetica" pitchFamily="34" charset="0"/>
              </a:rPr>
              <a:t>理论</a:t>
            </a:r>
            <a:endParaRPr lang="zh-CN" altLang="en-US" sz="2000" dirty="0">
              <a:solidFill>
                <a:srgbClr val="000000"/>
              </a:solidFill>
              <a:ea typeface="楷体" panose="02010609060101010101" pitchFamily="49" charset="-122"/>
              <a:sym typeface="Arial" panose="020B0604020202020204" pitchFamily="34" charset="0"/>
            </a:endParaRPr>
          </a:p>
          <a:p>
            <a:pPr lvl="2" eaLnBrk="1" hangingPunct="1">
              <a:lnSpc>
                <a:spcPct val="90000"/>
              </a:lnSpc>
            </a:pPr>
            <a:r>
              <a:rPr lang="zh-CN" altLang="en-US" sz="2000" dirty="0">
                <a:solidFill>
                  <a:srgbClr val="000000"/>
                </a:solidFill>
                <a:ea typeface="楷体" panose="02010609060101010101" pitchFamily="49" charset="-122"/>
                <a:sym typeface="Helvetica" pitchFamily="34" charset="0"/>
              </a:rPr>
              <a:t>观察、问题</a:t>
            </a:r>
            <a:r>
              <a:rPr lang="zh-CN" altLang="en-US" sz="2000" dirty="0">
                <a:solidFill>
                  <a:srgbClr val="000000"/>
                </a:solidFill>
                <a:ea typeface="楷体" panose="02010609060101010101" pitchFamily="49" charset="-122"/>
                <a:sym typeface="Arial" panose="020B0604020202020204" pitchFamily="34" charset="0"/>
              </a:rPr>
              <a:t>、</a:t>
            </a:r>
            <a:r>
              <a:rPr lang="zh-CN" altLang="en-US" sz="2000" dirty="0">
                <a:solidFill>
                  <a:srgbClr val="000000"/>
                </a:solidFill>
                <a:ea typeface="楷体" panose="02010609060101010101" pitchFamily="49" charset="-122"/>
                <a:sym typeface="Helvetica" pitchFamily="34" charset="0"/>
              </a:rPr>
              <a:t>假说</a:t>
            </a:r>
            <a:r>
              <a:rPr lang="zh-CN" altLang="en-US" sz="2000" dirty="0">
                <a:solidFill>
                  <a:srgbClr val="000000"/>
                </a:solidFill>
                <a:ea typeface="楷体" panose="02010609060101010101" pitchFamily="49" charset="-122"/>
                <a:sym typeface="Arial" panose="020B0604020202020204" pitchFamily="34" charset="0"/>
              </a:rPr>
              <a:t>、</a:t>
            </a:r>
            <a:r>
              <a:rPr lang="zh-CN" altLang="en-US" sz="2000" dirty="0">
                <a:solidFill>
                  <a:srgbClr val="000000"/>
                </a:solidFill>
                <a:ea typeface="楷体" panose="02010609060101010101" pitchFamily="49" charset="-122"/>
                <a:sym typeface="Helvetica" pitchFamily="34" charset="0"/>
              </a:rPr>
              <a:t>检验</a:t>
            </a:r>
            <a:r>
              <a:rPr lang="zh-CN" altLang="en-US" sz="2000" dirty="0">
                <a:solidFill>
                  <a:srgbClr val="000000"/>
                </a:solidFill>
                <a:ea typeface="楷体" panose="02010609060101010101" pitchFamily="49" charset="-122"/>
                <a:sym typeface="Arial" panose="020B0604020202020204" pitchFamily="34" charset="0"/>
              </a:rPr>
              <a:t>、</a:t>
            </a:r>
            <a:r>
              <a:rPr lang="zh-CN" altLang="en-US" sz="2000" dirty="0">
                <a:solidFill>
                  <a:srgbClr val="000000"/>
                </a:solidFill>
                <a:ea typeface="楷体" panose="02010609060101010101" pitchFamily="49" charset="-122"/>
                <a:sym typeface="Helvetica" pitchFamily="34" charset="0"/>
              </a:rPr>
              <a:t>一般化</a:t>
            </a:r>
            <a:r>
              <a:rPr lang="en-US" altLang="zh-CN" sz="2000" dirty="0">
                <a:solidFill>
                  <a:srgbClr val="000000"/>
                </a:solidFill>
                <a:ea typeface="楷体" panose="02010609060101010101" pitchFamily="49" charset="-122"/>
                <a:sym typeface="Helvetica" pitchFamily="34" charset="0"/>
              </a:rPr>
              <a:t> </a:t>
            </a:r>
            <a:r>
              <a:rPr lang="zh-CN" altLang="en-US" sz="2000" dirty="0">
                <a:solidFill>
                  <a:srgbClr val="000000"/>
                </a:solidFill>
                <a:ea typeface="楷体" panose="02010609060101010101" pitchFamily="49" charset="-122"/>
                <a:sym typeface="Helvetica" pitchFamily="34" charset="0"/>
              </a:rPr>
              <a:t>（周而复始、循环）</a:t>
            </a:r>
            <a:endParaRPr lang="zh-CN" altLang="en-US" sz="2000" dirty="0">
              <a:solidFill>
                <a:srgbClr val="000000"/>
              </a:solidFill>
              <a:ea typeface="楷体" panose="02010609060101010101" pitchFamily="49" charset="-122"/>
              <a:sym typeface="Helvetica" pitchFamily="34" charset="0"/>
            </a:endParaRPr>
          </a:p>
        </p:txBody>
      </p:sp>
      <p:sp>
        <p:nvSpPr>
          <p:cNvPr id="10243" name="Rectangle 3"/>
          <p:cNvSpPr>
            <a:spLocks noGrp="1"/>
          </p:cNvSpPr>
          <p:nvPr>
            <p:custDataLst>
              <p:tags r:id="rId1"/>
            </p:custDataLst>
          </p:nvPr>
        </p:nvSpPr>
        <p:spPr>
          <a:xfrm>
            <a:off x="701040" y="4796790"/>
            <a:ext cx="8442960" cy="184721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spcBef>
                <a:spcPct val="50000"/>
              </a:spcBef>
            </a:pPr>
            <a:r>
              <a:rPr lang="zh-CN" altLang="en-US" sz="2400" dirty="0">
                <a:latin typeface="楷体" panose="02010609060101010101" pitchFamily="49" charset="-122"/>
                <a:ea typeface="楷体" panose="02010609060101010101" pitchFamily="49" charset="-122"/>
              </a:rPr>
              <a:t>科学是可以证伪的知识体系。</a:t>
            </a:r>
            <a:endParaRPr lang="zh-CN" altLang="en-US" sz="24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1750" dirty="0">
                <a:latin typeface="楷体" panose="02010609060101010101" pitchFamily="49" charset="-122"/>
                <a:ea typeface="楷体" panose="02010609060101010101" pitchFamily="49" charset="-122"/>
              </a:rPr>
              <a:t>成系统的知识不限于科学（宗教、权威</a:t>
            </a:r>
            <a:r>
              <a:rPr lang="en-US" altLang="zh-CN" sz="1750" dirty="0">
                <a:latin typeface="楷体" panose="02010609060101010101" pitchFamily="49" charset="-122"/>
                <a:ea typeface="楷体" panose="02010609060101010101" pitchFamily="49" charset="-122"/>
              </a:rPr>
              <a:t>——</a:t>
            </a:r>
            <a:r>
              <a:rPr lang="zh-CN" altLang="en-US" sz="1750" dirty="0">
                <a:latin typeface="楷体" panose="02010609060101010101" pitchFamily="49" charset="-122"/>
                <a:ea typeface="楷体" panose="02010609060101010101" pitchFamily="49" charset="-122"/>
              </a:rPr>
              <a:t>无法验证）</a:t>
            </a:r>
            <a:endParaRPr lang="en-US" altLang="zh-CN" sz="2100" dirty="0">
              <a:latin typeface="楷体" panose="02010609060101010101" pitchFamily="49" charset="-122"/>
              <a:ea typeface="楷体" panose="02010609060101010101" pitchFamily="49" charset="-122"/>
            </a:endParaRPr>
          </a:p>
          <a:p>
            <a:pPr eaLnBrk="1" hangingPunct="1">
              <a:lnSpc>
                <a:spcPct val="80000"/>
              </a:lnSpc>
              <a:spcBef>
                <a:spcPct val="50000"/>
              </a:spcBef>
            </a:pPr>
            <a:r>
              <a:rPr lang="zh-CN" altLang="en-US" sz="2400" dirty="0">
                <a:latin typeface="楷体" panose="02010609060101010101" pitchFamily="49" charset="-122"/>
                <a:ea typeface="楷体" panose="02010609060101010101" pitchFamily="49" charset="-122"/>
              </a:rPr>
              <a:t>科学区别于其他类型知识体系的特点：</a:t>
            </a:r>
            <a:r>
              <a:rPr lang="zh-CN" altLang="en-US" sz="2400" b="1" u="sng" dirty="0">
                <a:solidFill>
                  <a:schemeClr val="hlink"/>
                </a:solidFill>
                <a:latin typeface="楷体" panose="02010609060101010101" pitchFamily="49" charset="-122"/>
                <a:ea typeface="楷体" panose="02010609060101010101" pitchFamily="49" charset="-122"/>
              </a:rPr>
              <a:t>可证伪性</a:t>
            </a:r>
            <a:r>
              <a:rPr lang="zh-CN" altLang="en-US" sz="2400" dirty="0">
                <a:solidFill>
                  <a:schemeClr val="hlink"/>
                </a:solidFill>
                <a:latin typeface="楷体" panose="02010609060101010101" pitchFamily="49" charset="-122"/>
                <a:ea typeface="楷体" panose="02010609060101010101" pitchFamily="49" charset="-122"/>
              </a:rPr>
              <a:t>。</a:t>
            </a:r>
            <a:endParaRPr lang="en-US" altLang="zh-CN" sz="2400" dirty="0">
              <a:solidFill>
                <a:schemeClr val="hlink"/>
              </a:solidFill>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100" dirty="0">
                <a:latin typeface="楷体" panose="02010609060101010101" pitchFamily="49" charset="-122"/>
                <a:ea typeface="楷体" panose="02010609060101010101" pitchFamily="49" charset="-122"/>
              </a:rPr>
              <a:t>科学不是求对，不是求错，是求可错而不错。</a:t>
            </a:r>
            <a:r>
              <a:rPr lang="en-US" altLang="zh-CN" sz="2100" dirty="0">
                <a:latin typeface="楷体" panose="02010609060101010101" pitchFamily="49" charset="-122"/>
                <a:ea typeface="楷体" panose="02010609060101010101" pitchFamily="49" charset="-122"/>
              </a:rPr>
              <a:t>——</a:t>
            </a:r>
            <a:r>
              <a:rPr lang="zh-CN" altLang="en-US" sz="2100" dirty="0">
                <a:latin typeface="楷体" panose="02010609060101010101" pitchFamily="49" charset="-122"/>
                <a:ea typeface="楷体" panose="02010609060101010101" pitchFamily="49" charset="-122"/>
              </a:rPr>
              <a:t>张五常</a:t>
            </a:r>
            <a:endParaRPr lang="zh-CN" altLang="en-US" sz="1750" dirty="0">
              <a:ea typeface="楷体_GB2312"/>
            </a:endParaRPr>
          </a:p>
        </p:txBody>
      </p:sp>
    </p:spTree>
  </p:cSld>
  <p:clrMapOvr>
    <a:masterClrMapping/>
  </p:clrMapOvr>
  <p:transition>
    <p:zoom dir="in"/>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稀缺，竞争与约束</a:t>
            </a:r>
            <a:endParaRPr lang="zh-CN" altLang="en-US" sz="40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972185" y="1916430"/>
            <a:ext cx="7727315" cy="2849880"/>
          </a:xfrm>
        </p:spPr>
        <p:txBody>
          <a:bodyPr vert="horz" wrap="square" lIns="91440" tIns="45720" rIns="91440" bIns="45720" anchor="t" anchorCtr="0"/>
          <a:p>
            <a:pPr eaLnBrk="1" hangingPunct="1"/>
            <a:r>
              <a:rPr lang="zh-CN" altLang="en-US" sz="2000" dirty="0">
                <a:latin typeface="楷体" panose="02010609060101010101" pitchFamily="49" charset="-122"/>
                <a:ea typeface="楷体" panose="02010609060101010101" pitchFamily="49" charset="-122"/>
              </a:rPr>
              <a:t>稀缺（</a:t>
            </a:r>
            <a:r>
              <a:rPr lang="en-US" altLang="zh-CN" sz="2000" dirty="0">
                <a:latin typeface="楷体" panose="02010609060101010101" pitchFamily="49" charset="-122"/>
                <a:ea typeface="楷体" panose="02010609060101010101" pitchFamily="49" charset="-122"/>
              </a:rPr>
              <a:t>scarcity)</a:t>
            </a:r>
            <a:endParaRPr lang="en-US" altLang="zh-CN"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不是一种客观状态，与人的心理状况有关</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增长、欲求的满足与新欲求的产生</a:t>
            </a:r>
            <a:endParaRPr lang="zh-CN" altLang="en-US" sz="18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如果能源技术突破，能源价格近乎免费，我们的世界中还有什么是稀缺的？</a:t>
            </a:r>
            <a:r>
              <a:rPr lang="zh-CN" altLang="en-US" sz="2400" u="sng" dirty="0">
                <a:latin typeface="楷体" panose="02010609060101010101" pitchFamily="49" charset="-122"/>
                <a:ea typeface="楷体" panose="02010609060101010101" pitchFamily="49" charset="-122"/>
              </a:rPr>
              <a:t>时间</a:t>
            </a:r>
            <a:endParaRPr lang="zh-CN" altLang="en-US" sz="2000" dirty="0">
              <a:latin typeface="楷体" panose="02010609060101010101" pitchFamily="49" charset="-122"/>
              <a:ea typeface="楷体" panose="02010609060101010101" pitchFamily="49" charset="-122"/>
            </a:endParaRPr>
          </a:p>
          <a:p>
            <a:pPr marL="0" indent="0" algn="ctr" eaLnBrk="1" hangingPunct="1">
              <a:buNone/>
            </a:pPr>
            <a:r>
              <a:rPr lang="zh-CN" altLang="en-US" sz="3600" b="1" dirty="0">
                <a:solidFill>
                  <a:schemeClr val="tx2"/>
                </a:solidFill>
                <a:latin typeface="楷体" panose="02010609060101010101" pitchFamily="49" charset="-122"/>
                <a:ea typeface="楷体" panose="02010609060101010101" pitchFamily="49" charset="-122"/>
                <a:cs typeface="+mj-cs"/>
                <a:sym typeface="+mn-ea"/>
              </a:rPr>
              <a:t>三个角度看稀缺</a:t>
            </a:r>
            <a:endParaRPr lang="zh-CN" altLang="en-US" sz="4000" b="1" dirty="0">
              <a:solidFill>
                <a:schemeClr val="tx2"/>
              </a:solidFill>
              <a:latin typeface="楷体" panose="02010609060101010101" pitchFamily="49" charset="-122"/>
              <a:ea typeface="楷体" panose="02010609060101010101" pitchFamily="49" charset="-122"/>
              <a:cs typeface="+mj-cs"/>
            </a:endParaRPr>
          </a:p>
          <a:p>
            <a:pPr eaLnBrk="1" hangingPunct="1">
              <a:lnSpc>
                <a:spcPct val="90000"/>
              </a:lnSpc>
            </a:pPr>
            <a:r>
              <a:rPr lang="zh-CN" altLang="en-US" sz="2000" dirty="0">
                <a:latin typeface="楷体" panose="02010609060101010101" pitchFamily="49" charset="-122"/>
                <a:ea typeface="楷体" panose="02010609060101010101" pitchFamily="49" charset="-122"/>
                <a:sym typeface="+mn-ea"/>
              </a:rPr>
              <a:t>相对于难以观察的‘欲望’而言的‘稀缺”，可观察吗？</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sym typeface="+mn-ea"/>
              </a:rPr>
              <a:t>人们为获取任何经济物品都必须付出</a:t>
            </a:r>
            <a:r>
              <a:rPr lang="zh-CN" altLang="en-US" sz="2400" b="1" u="sng" dirty="0">
                <a:latin typeface="楷体" panose="02010609060101010101" pitchFamily="49" charset="-122"/>
                <a:ea typeface="楷体" panose="02010609060101010101" pitchFamily="49" charset="-122"/>
                <a:sym typeface="+mn-ea"/>
              </a:rPr>
              <a:t>代价</a:t>
            </a:r>
            <a:r>
              <a:rPr lang="zh-CN" altLang="en-US" sz="2000" b="1" dirty="0">
                <a:latin typeface="楷体" panose="02010609060101010101" pitchFamily="49" charset="-122"/>
                <a:ea typeface="楷体" panose="02010609060101010101" pitchFamily="49" charset="-122"/>
                <a:sym typeface="+mn-ea"/>
              </a:rPr>
              <a:t> </a:t>
            </a:r>
            <a:r>
              <a:rPr lang="en-US" altLang="zh-CN" sz="2000" dirty="0">
                <a:latin typeface="楷体" panose="02010609060101010101" pitchFamily="49" charset="-122"/>
                <a:ea typeface="楷体" panose="02010609060101010101" pitchFamily="49" charset="-122"/>
                <a:sym typeface="+mn-ea"/>
              </a:rPr>
              <a:t>(“</a:t>
            </a:r>
            <a:r>
              <a:rPr lang="zh-CN" altLang="en-US" sz="2000" dirty="0">
                <a:latin typeface="楷体" panose="02010609060101010101" pitchFamily="49" charset="-122"/>
                <a:ea typeface="楷体" panose="02010609060101010101" pitchFamily="49" charset="-122"/>
                <a:sym typeface="+mn-ea"/>
              </a:rPr>
              <a:t>天下没有白吃的午餐”）</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sym typeface="+mn-ea"/>
              </a:rPr>
              <a:t>人们不得不做出</a:t>
            </a:r>
            <a:r>
              <a:rPr lang="zh-CN" altLang="en-US" sz="2400" b="1" u="sng" dirty="0">
                <a:latin typeface="楷体" panose="02010609060101010101" pitchFamily="49" charset="-122"/>
                <a:ea typeface="楷体" panose="02010609060101010101" pitchFamily="49" charset="-122"/>
                <a:sym typeface="+mn-ea"/>
              </a:rPr>
              <a:t>选择</a:t>
            </a:r>
            <a:r>
              <a:rPr lang="zh-CN" altLang="en-US" sz="2000" b="1" dirty="0">
                <a:latin typeface="楷体" panose="02010609060101010101" pitchFamily="49" charset="-122"/>
                <a:ea typeface="楷体" panose="02010609060101010101" pitchFamily="49" charset="-122"/>
                <a:sym typeface="+mn-ea"/>
              </a:rPr>
              <a:t> </a:t>
            </a:r>
            <a:r>
              <a:rPr lang="zh-CN" altLang="en-US" sz="2000" dirty="0">
                <a:latin typeface="楷体" panose="02010609060101010101" pitchFamily="49" charset="-122"/>
                <a:ea typeface="楷体" panose="02010609060101010101" pitchFamily="49" charset="-122"/>
                <a:sym typeface="+mn-ea"/>
              </a:rPr>
              <a:t>（“熊掌和鱼不可兼得”）</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sym typeface="+mn-ea"/>
              </a:rPr>
              <a:t>无论如何也摆脱不了</a:t>
            </a:r>
            <a:r>
              <a:rPr lang="zh-CN" altLang="en-US" sz="2400" b="1" u="sng" dirty="0">
                <a:latin typeface="楷体" panose="02010609060101010101" pitchFamily="49" charset="-122"/>
                <a:ea typeface="楷体" panose="02010609060101010101" pitchFamily="49" charset="-122"/>
                <a:sym typeface="+mn-ea"/>
              </a:rPr>
              <a:t>竞争</a:t>
            </a:r>
            <a:r>
              <a:rPr lang="zh-CN" altLang="en-US" sz="2000" dirty="0">
                <a:latin typeface="楷体" panose="02010609060101010101" pitchFamily="49" charset="-122"/>
                <a:ea typeface="楷体" panose="02010609060101010101" pitchFamily="49" charset="-122"/>
                <a:sym typeface="+mn-ea"/>
              </a:rPr>
              <a:t> （“竞争无处不在”）</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雷锋名言：</a:t>
            </a:r>
            <a:r>
              <a:rPr lang="en-US" altLang="zh-CN" sz="2000" dirty="0">
                <a:latin typeface="楷体" panose="02010609060101010101" pitchFamily="49" charset="-122"/>
                <a:ea typeface="楷体" panose="02010609060101010101" pitchFamily="49" charset="-122"/>
              </a:rPr>
              <a:t> </a:t>
            </a:r>
            <a:r>
              <a:rPr lang="zh-CN" altLang="en-US" sz="2000" u="sng" dirty="0">
                <a:latin typeface="楷体" panose="02010609060101010101" pitchFamily="49" charset="-122"/>
                <a:ea typeface="楷体" panose="02010609060101010101" pitchFamily="49" charset="-122"/>
              </a:rPr>
              <a:t>有限的</a:t>
            </a:r>
            <a:r>
              <a:rPr lang="zh-CN" altLang="en-US" sz="2000" dirty="0">
                <a:latin typeface="楷体" panose="02010609060101010101" pitchFamily="49" charset="-122"/>
                <a:ea typeface="楷体" panose="02010609060101010101" pitchFamily="49" charset="-122"/>
              </a:rPr>
              <a:t>生命</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选择（机会成本）</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116013" y="620713"/>
            <a:ext cx="7381875" cy="1143000"/>
          </a:xfrm>
        </p:spPr>
        <p:txBody>
          <a:bodyPr vert="horz" wrap="square" lIns="91440" tIns="45720" rIns="91440" bIns="45720" anchor="b" anchorCtr="0"/>
          <a:p>
            <a:pPr algn="ctr" defTabSz="914400" eaLnBrk="1" hangingPunct="1">
              <a:tabLst>
                <a:tab pos="1800225" algn="l"/>
              </a:tabLst>
            </a:pPr>
            <a:r>
              <a:rPr lang="zh-CN" altLang="en-US" sz="3600" b="1" dirty="0">
                <a:latin typeface="楷体" panose="02010609060101010101" pitchFamily="49" charset="-122"/>
                <a:ea typeface="楷体" panose="02010609060101010101" pitchFamily="49" charset="-122"/>
              </a:rPr>
              <a:t>有息合会现金流表示例</a:t>
            </a:r>
            <a:endParaRPr lang="zh-CN" altLang="en-US" sz="3600" b="1" dirty="0">
              <a:latin typeface="楷体" panose="02010609060101010101" pitchFamily="49" charset="-122"/>
              <a:ea typeface="楷体" panose="02010609060101010101" pitchFamily="49" charset="-122"/>
            </a:endParaRPr>
          </a:p>
        </p:txBody>
      </p:sp>
      <p:pic>
        <p:nvPicPr>
          <p:cNvPr id="9219" name="Picture 2"/>
          <p:cNvPicPr>
            <a:picLocks noChangeAspect="1"/>
          </p:cNvPicPr>
          <p:nvPr/>
        </p:nvPicPr>
        <p:blipFill>
          <a:blip r:embed="rId1"/>
          <a:stretch>
            <a:fillRect/>
          </a:stretch>
        </p:blipFill>
        <p:spPr>
          <a:xfrm>
            <a:off x="900113" y="2025650"/>
            <a:ext cx="7283450" cy="4681538"/>
          </a:xfrm>
          <a:prstGeom prst="rect">
            <a:avLst/>
          </a:prstGeom>
          <a:noFill/>
          <a:ln w="9525">
            <a:noFill/>
          </a:ln>
        </p:spPr>
      </p:pic>
    </p:spTree>
  </p:cSld>
  <p:clrMapOvr>
    <a:masterClrMapping/>
  </p:clrMapOvr>
  <p:transition advTm="32547"/>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2" name="Rectangle 2"/>
          <p:cNvSpPr>
            <a:spLocks noGrp="1"/>
          </p:cNvSpPr>
          <p:nvPr>
            <p:ph type="title"/>
          </p:nvPr>
        </p:nvSpPr>
        <p:spPr>
          <a:xfrm>
            <a:off x="1116013" y="620713"/>
            <a:ext cx="7467600"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贴水标会现金流表示例</a:t>
            </a:r>
            <a:endParaRPr lang="zh-CN" altLang="en-US" sz="3200" b="1" dirty="0">
              <a:latin typeface="楷体" panose="02010609060101010101" pitchFamily="49" charset="-122"/>
              <a:ea typeface="楷体" panose="02010609060101010101" pitchFamily="49" charset="-122"/>
            </a:endParaRPr>
          </a:p>
        </p:txBody>
      </p:sp>
      <p:pic>
        <p:nvPicPr>
          <p:cNvPr id="10243" name="Picture 4"/>
          <p:cNvPicPr>
            <a:picLocks noChangeAspect="1"/>
          </p:cNvPicPr>
          <p:nvPr/>
        </p:nvPicPr>
        <p:blipFill>
          <a:blip r:embed="rId1"/>
          <a:stretch>
            <a:fillRect/>
          </a:stretch>
        </p:blipFill>
        <p:spPr>
          <a:xfrm>
            <a:off x="912813" y="2014538"/>
            <a:ext cx="7385050" cy="4702175"/>
          </a:xfrm>
          <a:prstGeom prst="rect">
            <a:avLst/>
          </a:prstGeom>
          <a:noFill/>
          <a:ln w="9525">
            <a:noFill/>
          </a:ln>
        </p:spPr>
      </p:pic>
    </p:spTree>
  </p:cSld>
  <p:clrMapOvr>
    <a:masterClrMapping/>
  </p:clrMapOvr>
  <p:transition advTm="52886"/>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1331913" y="617538"/>
            <a:ext cx="7056437"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折扣标会现金流表示例</a:t>
            </a:r>
            <a:endParaRPr lang="zh-CN" altLang="en-US" sz="3200" b="1" dirty="0">
              <a:latin typeface="楷体" panose="02010609060101010101" pitchFamily="49" charset="-122"/>
              <a:ea typeface="楷体" panose="02010609060101010101" pitchFamily="49" charset="-122"/>
            </a:endParaRPr>
          </a:p>
        </p:txBody>
      </p:sp>
      <p:pic>
        <p:nvPicPr>
          <p:cNvPr id="11267" name="Picture 4"/>
          <p:cNvPicPr>
            <a:picLocks noChangeAspect="1"/>
          </p:cNvPicPr>
          <p:nvPr/>
        </p:nvPicPr>
        <p:blipFill>
          <a:blip r:embed="rId1"/>
          <a:stretch>
            <a:fillRect/>
          </a:stretch>
        </p:blipFill>
        <p:spPr>
          <a:xfrm>
            <a:off x="900113" y="2035175"/>
            <a:ext cx="7350125" cy="4695825"/>
          </a:xfrm>
          <a:prstGeom prst="rect">
            <a:avLst/>
          </a:prstGeom>
          <a:noFill/>
          <a:ln w="9525">
            <a:noFill/>
          </a:ln>
        </p:spPr>
      </p:pic>
    </p:spTree>
  </p:cSld>
  <p:clrMapOvr>
    <a:masterClrMapping/>
  </p:clrMapOvr>
  <p:transition advTm="69890"/>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1150938" y="617538"/>
            <a:ext cx="7021512"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“政府信用信号发送机制”</a:t>
            </a:r>
            <a:br>
              <a:rPr lang="en-US" altLang="zh-CN"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和民营金融存贷中介的发展</a:t>
            </a:r>
            <a:endParaRPr lang="zh-CN" altLang="en-US" sz="32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1182688" y="1916113"/>
            <a:ext cx="7205662" cy="4681537"/>
          </a:xfrm>
        </p:spPr>
        <p:txBody>
          <a:bodyPr vert="horz" wrap="square" lIns="91440" tIns="45720" rIns="91440" bIns="45720" anchor="t" anchorCtr="0"/>
          <a:p>
            <a:pPr eaLnBrk="1" hangingPunct="1">
              <a:lnSpc>
                <a:spcPct val="90000"/>
              </a:lnSpc>
              <a:buNone/>
            </a:pPr>
            <a:r>
              <a:rPr lang="zh-CN" altLang="en-US" sz="2000" dirty="0">
                <a:latin typeface="楷体" panose="02010609060101010101" pitchFamily="49" charset="-122"/>
                <a:ea typeface="楷体" panose="02010609060101010101" pitchFamily="49" charset="-122"/>
              </a:rPr>
              <a:t>                   存款人</a:t>
            </a:r>
            <a:r>
              <a:rPr lang="zh-CN" altLang="en-US" sz="2000" dirty="0">
                <a:latin typeface="楷体" panose="02010609060101010101" pitchFamily="49" charset="-122"/>
                <a:ea typeface="楷体" panose="02010609060101010101" pitchFamily="49" charset="-122"/>
                <a:sym typeface="Wingdings" panose="05000000000000000000" pitchFamily="2" charset="2"/>
              </a:rPr>
              <a:t></a:t>
            </a:r>
            <a:r>
              <a:rPr lang="zh-CN" altLang="en-US" sz="2000" dirty="0">
                <a:latin typeface="楷体" panose="02010609060101010101" pitchFamily="49" charset="-122"/>
                <a:ea typeface="楷体" panose="02010609060101010101" pitchFamily="49" charset="-122"/>
              </a:rPr>
              <a:t>借款人</a:t>
            </a:r>
            <a:endParaRPr lang="en-US" altLang="zh-CN" sz="2000" dirty="0">
              <a:latin typeface="楷体" panose="02010609060101010101" pitchFamily="49" charset="-122"/>
              <a:ea typeface="楷体" panose="02010609060101010101" pitchFamily="49" charset="-122"/>
            </a:endParaRPr>
          </a:p>
          <a:p>
            <a:pPr eaLnBrk="1" hangingPunct="1">
              <a:lnSpc>
                <a:spcPct val="90000"/>
              </a:lnSpc>
              <a:buNone/>
            </a:pPr>
            <a:r>
              <a:rPr lang="en-US" altLang="zh-CN" sz="2000" dirty="0">
                <a:latin typeface="楷体" panose="02010609060101010101" pitchFamily="49" charset="-122"/>
                <a:ea typeface="楷体" panose="02010609060101010101" pitchFamily="49" charset="-122"/>
              </a:rPr>
              <a:t> </a:t>
            </a:r>
            <a:r>
              <a:rPr lang="en-US" altLang="zh-CN" sz="2000" dirty="0">
                <a:latin typeface="宋体" panose="02010600030101010101" pitchFamily="2"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存款人</a:t>
            </a:r>
            <a:r>
              <a:rPr lang="zh-CN" altLang="en-US" sz="2000" dirty="0">
                <a:latin typeface="楷体" panose="02010609060101010101" pitchFamily="49" charset="-122"/>
                <a:ea typeface="楷体" panose="02010609060101010101" pitchFamily="49" charset="-122"/>
                <a:sym typeface="Wingdings" panose="05000000000000000000" pitchFamily="2" charset="2"/>
              </a:rPr>
              <a:t>民营</a:t>
            </a:r>
            <a:r>
              <a:rPr lang="zh-CN" altLang="en-US" sz="2000" dirty="0">
                <a:latin typeface="楷体" panose="02010609060101010101" pitchFamily="49" charset="-122"/>
                <a:ea typeface="楷体" panose="02010609060101010101" pitchFamily="49" charset="-122"/>
              </a:rPr>
              <a:t>金融存贷中介（贷款人）</a:t>
            </a:r>
            <a:r>
              <a:rPr lang="zh-CN" altLang="en-US" sz="2000" dirty="0">
                <a:latin typeface="楷体" panose="02010609060101010101" pitchFamily="49" charset="-122"/>
                <a:ea typeface="楷体" panose="02010609060101010101" pitchFamily="49" charset="-122"/>
                <a:sym typeface="Wingdings" panose="05000000000000000000" pitchFamily="2" charset="2"/>
              </a:rPr>
              <a:t></a:t>
            </a:r>
            <a:r>
              <a:rPr lang="zh-CN" altLang="en-US" sz="2000" dirty="0">
                <a:latin typeface="楷体" panose="02010609060101010101" pitchFamily="49" charset="-122"/>
                <a:ea typeface="楷体" panose="02010609060101010101" pitchFamily="49" charset="-122"/>
              </a:rPr>
              <a:t>借款人</a:t>
            </a:r>
            <a:endParaRPr lang="en-US" altLang="zh-CN" sz="2000" dirty="0">
              <a:latin typeface="楷体" panose="02010609060101010101" pitchFamily="49" charset="-122"/>
              <a:ea typeface="楷体" panose="02010609060101010101" pitchFamily="49" charset="-122"/>
            </a:endParaRPr>
          </a:p>
          <a:p>
            <a:pPr eaLnBrk="1" hangingPunct="1">
              <a:lnSpc>
                <a:spcPct val="90000"/>
              </a:lnSpc>
              <a:buNone/>
            </a:pPr>
            <a:r>
              <a:rPr lang="zh-CN" altLang="en-US" sz="2000" u="sng" dirty="0">
                <a:solidFill>
                  <a:srgbClr val="FF0000"/>
                </a:solidFill>
                <a:latin typeface="楷体" panose="02010609060101010101" pitchFamily="49" charset="-122"/>
                <a:ea typeface="楷体" panose="02010609060101010101" pitchFamily="49" charset="-122"/>
              </a:rPr>
              <a:t>“</a:t>
            </a:r>
            <a:r>
              <a:rPr lang="en-US" altLang="zh-CN" sz="2000" u="sng" dirty="0">
                <a:solidFill>
                  <a:srgbClr val="FF0000"/>
                </a:solidFill>
                <a:latin typeface="楷体" panose="02010609060101010101" pitchFamily="49" charset="-122"/>
                <a:ea typeface="楷体" panose="02010609060101010101" pitchFamily="49" charset="-122"/>
              </a:rPr>
              <a:t>Gossip</a:t>
            </a:r>
            <a:r>
              <a:rPr lang="zh-CN" altLang="en-US" sz="2000" u="sng" dirty="0">
                <a:solidFill>
                  <a:srgbClr val="FF0000"/>
                </a:solidFill>
                <a:latin typeface="楷体" panose="02010609060101010101" pitchFamily="49" charset="-122"/>
                <a:ea typeface="楷体" panose="02010609060101010101" pitchFamily="49" charset="-122"/>
              </a:rPr>
              <a:t>”机制及其限制</a:t>
            </a:r>
            <a:endParaRPr lang="zh-CN" altLang="en-US" sz="2000" u="sng" dirty="0">
              <a:solidFill>
                <a:srgbClr val="FF0000"/>
              </a:solidFill>
              <a:latin typeface="楷体" panose="02010609060101010101" pitchFamily="49" charset="-122"/>
              <a:ea typeface="楷体" panose="02010609060101010101" pitchFamily="49" charset="-122"/>
            </a:endParaRPr>
          </a:p>
          <a:p>
            <a:pPr eaLnBrk="1" hangingPunct="1">
              <a:lnSpc>
                <a:spcPct val="90000"/>
              </a:lnSpc>
              <a:buFontTx/>
              <a:buNone/>
            </a:pPr>
            <a:r>
              <a:rPr lang="zh-CN" altLang="en-US" sz="2000" b="1" dirty="0">
                <a:latin typeface="楷体" panose="02010609060101010101" pitchFamily="49" charset="-122"/>
                <a:ea typeface="楷体" panose="02010609060101010101" pitchFamily="49" charset="-122"/>
              </a:rPr>
              <a:t>观察的现象：</a:t>
            </a:r>
            <a:endParaRPr lang="zh-CN" altLang="en-US" sz="2000" b="1" dirty="0">
              <a:latin typeface="楷体" panose="02010609060101010101" pitchFamily="49" charset="-122"/>
              <a:ea typeface="楷体" panose="02010609060101010101" pitchFamily="49" charset="-122"/>
            </a:endParaRPr>
          </a:p>
          <a:p>
            <a:pPr eaLnBrk="1" hangingPunct="1">
              <a:lnSpc>
                <a:spcPct val="90000"/>
              </a:lnSpc>
              <a:spcAft>
                <a:spcPct val="50000"/>
              </a:spcAft>
              <a:buFontTx/>
              <a:buNone/>
            </a:pPr>
            <a:r>
              <a:rPr lang="zh-CN" altLang="en-US" sz="2000" dirty="0">
                <a:latin typeface="楷体" panose="02010609060101010101" pitchFamily="49" charset="-122"/>
                <a:ea typeface="楷体" panose="02010609060101010101" pitchFamily="49" charset="-122"/>
              </a:rPr>
              <a:t>      回顾三十年的改革实践，我们发现民营企业在制造业和服务业企业都发展迅速，然而民营金融存贷中介却几经波折，至今仍然未成气候。</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银背、钱中和地下钱庄 </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现在</a:t>
            </a:r>
            <a:r>
              <a:rPr lang="zh-CN" altLang="zh-CN" sz="2000" dirty="0">
                <a:latin typeface="楷体" panose="02010609060101010101" pitchFamily="49" charset="-122"/>
                <a:ea typeface="楷体" panose="02010609060101010101" pitchFamily="49" charset="-122"/>
              </a:rPr>
              <a:t>)</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公开挂牌的钱庄 </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(1984-1989)</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股份制城市信用社 </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(198</a:t>
            </a:r>
            <a:r>
              <a:rPr lang="en-US" altLang="zh-CN" sz="2000" dirty="0">
                <a:latin typeface="楷体" panose="02010609060101010101" pitchFamily="49" charset="-122"/>
                <a:ea typeface="楷体" panose="02010609060101010101" pitchFamily="49" charset="-122"/>
              </a:rPr>
              <a:t>6</a:t>
            </a:r>
            <a:r>
              <a:rPr lang="zh-CN" altLang="zh-CN" sz="2000" dirty="0">
                <a:latin typeface="楷体" panose="02010609060101010101" pitchFamily="49" charset="-122"/>
                <a:ea typeface="楷体" panose="02010609060101010101" pitchFamily="49" charset="-122"/>
              </a:rPr>
              <a:t>-</a:t>
            </a:r>
            <a:r>
              <a:rPr lang="en-US" altLang="zh-CN" sz="2000" dirty="0">
                <a:latin typeface="楷体" panose="02010609060101010101" pitchFamily="49" charset="-122"/>
                <a:ea typeface="楷体" panose="02010609060101010101" pitchFamily="49" charset="-122"/>
              </a:rPr>
              <a:t>2001</a:t>
            </a:r>
            <a:r>
              <a:rPr lang="zh-CN" altLang="zh-CN" sz="2000" dirty="0">
                <a:latin typeface="楷体" panose="02010609060101010101" pitchFamily="49" charset="-122"/>
                <a:ea typeface="楷体" panose="02010609060101010101" pitchFamily="49" charset="-122"/>
              </a:rPr>
              <a:t>)</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农村金融服务社 </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(1988-</a:t>
            </a:r>
            <a:r>
              <a:rPr lang="en-US" altLang="zh-CN" sz="2000" dirty="0">
                <a:latin typeface="楷体" panose="02010609060101010101" pitchFamily="49" charset="-122"/>
                <a:ea typeface="楷体" panose="02010609060101010101" pitchFamily="49" charset="-122"/>
              </a:rPr>
              <a:t>2001</a:t>
            </a:r>
            <a:r>
              <a:rPr lang="zh-CN" altLang="zh-CN" sz="2000" dirty="0">
                <a:latin typeface="楷体" panose="02010609060101010101" pitchFamily="49" charset="-122"/>
                <a:ea typeface="楷体" panose="02010609060101010101" pitchFamily="49" charset="-122"/>
              </a:rPr>
              <a:t>) </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农村合作基金会</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 (1988-1999) </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民营商业银行</a:t>
            </a:r>
            <a:r>
              <a:rPr lang="zh-CN" altLang="en-US" sz="2000" dirty="0">
                <a:latin typeface="楷体" panose="02010609060101010101" pitchFamily="49" charset="-122"/>
                <a:ea typeface="楷体" panose="02010609060101010101" pitchFamily="49" charset="-122"/>
              </a:rPr>
              <a:t>             </a:t>
            </a:r>
            <a:r>
              <a:rPr lang="zh-CN" altLang="zh-CN" sz="2000" dirty="0">
                <a:latin typeface="楷体" panose="02010609060101010101" pitchFamily="49" charset="-122"/>
                <a:ea typeface="楷体" panose="02010609060101010101" pitchFamily="49" charset="-122"/>
              </a:rPr>
              <a:t> (2006-</a:t>
            </a:r>
            <a:r>
              <a:rPr lang="zh-CN" altLang="en-US" sz="2000" dirty="0">
                <a:latin typeface="楷体" panose="02010609060101010101" pitchFamily="49" charset="-122"/>
                <a:ea typeface="楷体" panose="02010609060101010101" pitchFamily="49" charset="-122"/>
              </a:rPr>
              <a:t>现在</a:t>
            </a:r>
            <a:r>
              <a:rPr lang="zh-CN" altLang="zh-CN" sz="2000" dirty="0">
                <a:latin typeface="楷体" panose="02010609060101010101" pitchFamily="49" charset="-122"/>
                <a:ea typeface="楷体" panose="02010609060101010101" pitchFamily="49" charset="-122"/>
              </a:rPr>
              <a:t>) </a:t>
            </a: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advTm="43183">
    <p:zoom dir="in"/>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Rectangle 2"/>
          <p:cNvSpPr>
            <a:spLocks noGrp="1"/>
          </p:cNvSpPr>
          <p:nvPr>
            <p:ph type="title"/>
          </p:nvPr>
        </p:nvSpPr>
        <p:spPr>
          <a:xfrm>
            <a:off x="1043305" y="138430"/>
            <a:ext cx="7308850" cy="16256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问题？</a:t>
            </a:r>
            <a:br>
              <a:rPr lang="zh-CN" altLang="en-US"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对民营金融存贷中介的需求</a:t>
            </a:r>
            <a:br>
              <a:rPr lang="zh-CN" altLang="en-US"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和抵押担保贷款的引入</a:t>
            </a:r>
            <a:endParaRPr lang="zh-CN" altLang="en-US" sz="3200" b="1" dirty="0">
              <a:latin typeface="楷体" panose="02010609060101010101" pitchFamily="49" charset="-122"/>
              <a:ea typeface="楷体" panose="02010609060101010101" pitchFamily="49" charset="-122"/>
            </a:endParaRPr>
          </a:p>
        </p:txBody>
      </p:sp>
      <p:sp>
        <p:nvSpPr>
          <p:cNvPr id="20483" name="Rectangle 3"/>
          <p:cNvSpPr>
            <a:spLocks noGrp="1"/>
          </p:cNvSpPr>
          <p:nvPr>
            <p:ph idx="1"/>
          </p:nvPr>
        </p:nvSpPr>
        <p:spPr>
          <a:xfrm>
            <a:off x="323850" y="2133600"/>
            <a:ext cx="8576310" cy="4435475"/>
          </a:xfrm>
        </p:spPr>
        <p:txBody>
          <a:bodyPr vert="horz" wrap="square" lIns="91440" tIns="45720" rIns="91440" bIns="45720" anchor="t" anchorCtr="0"/>
          <a:p>
            <a:pPr eaLnBrk="1" hangingPunct="1">
              <a:lnSpc>
                <a:spcPct val="80000"/>
              </a:lnSpc>
              <a:spcBef>
                <a:spcPct val="50000"/>
              </a:spcBef>
              <a:spcAft>
                <a:spcPct val="50000"/>
              </a:spcAft>
              <a:buFontTx/>
              <a:buNone/>
            </a:pPr>
            <a:r>
              <a:rPr lang="en-US" altLang="zh-CN" sz="2400" dirty="0">
                <a:latin typeface="楷体" panose="02010609060101010101" pitchFamily="49" charset="-122"/>
                <a:ea typeface="楷体" panose="02010609060101010101" pitchFamily="49" charset="-122"/>
              </a:rPr>
              <a:t>1. </a:t>
            </a:r>
            <a:r>
              <a:rPr lang="zh-CN" altLang="en-US" sz="2400" dirty="0">
                <a:latin typeface="楷体" panose="02010609060101010101" pitchFamily="49" charset="-122"/>
                <a:ea typeface="楷体" panose="02010609060101010101" pitchFamily="49" charset="-122"/>
              </a:rPr>
              <a:t>既然有了个人间借贷和合会，人们为什么还需要向民营金融存贷中介组织借钱？</a:t>
            </a:r>
            <a:endParaRPr lang="zh-CN" altLang="en-US" sz="2400" dirty="0">
              <a:latin typeface="楷体" panose="02010609060101010101" pitchFamily="49" charset="-122"/>
              <a:ea typeface="楷体" panose="02010609060101010101" pitchFamily="49" charset="-122"/>
            </a:endParaRPr>
          </a:p>
          <a:p>
            <a:pPr eaLnBrk="1" hangingPunct="1">
              <a:lnSpc>
                <a:spcPct val="80000"/>
              </a:lnSpc>
              <a:spcBef>
                <a:spcPct val="50000"/>
              </a:spcBef>
              <a:spcAft>
                <a:spcPct val="50000"/>
              </a:spcAft>
              <a:buFontTx/>
              <a:buNone/>
            </a:pPr>
            <a:r>
              <a:rPr lang="zh-CN" altLang="en-US" sz="2400" dirty="0">
                <a:latin typeface="楷体" panose="02010609060101010101" pitchFamily="49" charset="-122"/>
                <a:ea typeface="楷体" panose="02010609060101010101" pitchFamily="49" charset="-122"/>
              </a:rPr>
              <a:t>     融资金额和贷款时间安排 </a:t>
            </a:r>
            <a:endParaRPr lang="zh-CN" altLang="en-US" sz="2400" dirty="0">
              <a:latin typeface="楷体" panose="02010609060101010101" pitchFamily="49" charset="-122"/>
              <a:ea typeface="楷体" panose="02010609060101010101" pitchFamily="49" charset="-122"/>
            </a:endParaRPr>
          </a:p>
          <a:p>
            <a:pPr eaLnBrk="1" hangingPunct="1">
              <a:lnSpc>
                <a:spcPct val="80000"/>
              </a:lnSpc>
              <a:spcBef>
                <a:spcPct val="110000"/>
              </a:spcBef>
              <a:spcAft>
                <a:spcPct val="50000"/>
              </a:spcAft>
              <a:buFontTx/>
              <a:buNone/>
            </a:pPr>
            <a:r>
              <a:rPr lang="en-US" altLang="zh-CN" sz="2400" dirty="0">
                <a:latin typeface="楷体" panose="02010609060101010101" pitchFamily="49" charset="-122"/>
                <a:ea typeface="楷体" panose="02010609060101010101" pitchFamily="49" charset="-122"/>
              </a:rPr>
              <a:t>2. </a:t>
            </a:r>
            <a:r>
              <a:rPr lang="zh-CN" altLang="en-US" sz="2400" dirty="0">
                <a:latin typeface="楷体" panose="02010609060101010101" pitchFamily="49" charset="-122"/>
                <a:ea typeface="楷体" panose="02010609060101010101" pitchFamily="49" charset="-122"/>
              </a:rPr>
              <a:t>如果难以用“说坏话”威胁机制的话，民营金融存贷中介到底是用什么样的机制去控制贷款风险？</a:t>
            </a:r>
            <a:endParaRPr lang="zh-CN" altLang="en-US" sz="2400" dirty="0">
              <a:latin typeface="楷体" panose="02010609060101010101" pitchFamily="49" charset="-122"/>
              <a:ea typeface="楷体" panose="02010609060101010101" pitchFamily="49" charset="-122"/>
            </a:endParaRPr>
          </a:p>
          <a:p>
            <a:pPr eaLnBrk="1" hangingPunct="1">
              <a:lnSpc>
                <a:spcPct val="80000"/>
              </a:lnSpc>
              <a:spcBef>
                <a:spcPct val="50000"/>
              </a:spcBef>
              <a:spcAft>
                <a:spcPct val="50000"/>
              </a:spcAft>
              <a:buFontTx/>
              <a:buNone/>
            </a:pPr>
            <a:r>
              <a:rPr lang="zh-CN" altLang="en-US" sz="2400" dirty="0">
                <a:latin typeface="楷体" panose="02010609060101010101" pitchFamily="49" charset="-122"/>
                <a:ea typeface="楷体" panose="02010609060101010101" pitchFamily="49" charset="-122"/>
              </a:rPr>
              <a:t>     “银背” 、地下钱庄</a:t>
            </a:r>
            <a:r>
              <a:rPr lang="zh-CN" altLang="en-US" sz="2400" dirty="0">
                <a:latin typeface="楷体" panose="02010609060101010101" pitchFamily="49" charset="-122"/>
                <a:ea typeface="楷体" panose="02010609060101010101" pitchFamily="49" charset="-122"/>
                <a:sym typeface="Wingdings" panose="05000000000000000000" pitchFamily="2" charset="2"/>
              </a:rPr>
              <a:t>亲友网络＋</a:t>
            </a:r>
            <a:r>
              <a:rPr lang="zh-CN" altLang="en-US" sz="2400" dirty="0">
                <a:latin typeface="楷体" panose="02010609060101010101" pitchFamily="49" charset="-122"/>
                <a:ea typeface="楷体" panose="02010609060101010101" pitchFamily="49" charset="-122"/>
              </a:rPr>
              <a:t>“说坏话”机制；</a:t>
            </a:r>
            <a:endParaRPr lang="zh-CN" altLang="en-US" sz="2400" dirty="0">
              <a:latin typeface="楷体" panose="02010609060101010101" pitchFamily="49" charset="-122"/>
              <a:ea typeface="楷体" panose="02010609060101010101" pitchFamily="49" charset="-122"/>
            </a:endParaRPr>
          </a:p>
          <a:p>
            <a:pPr eaLnBrk="1" hangingPunct="1">
              <a:lnSpc>
                <a:spcPct val="80000"/>
              </a:lnSpc>
              <a:spcBef>
                <a:spcPct val="50000"/>
              </a:spcBef>
              <a:spcAft>
                <a:spcPct val="50000"/>
              </a:spcAft>
              <a:buFontTx/>
              <a:buNone/>
            </a:pPr>
            <a:r>
              <a:rPr lang="zh-CN" altLang="en-US" sz="2400" dirty="0">
                <a:latin typeface="楷体" panose="02010609060101010101" pitchFamily="49" charset="-122"/>
                <a:ea typeface="楷体" panose="02010609060101010101" pitchFamily="49" charset="-122"/>
              </a:rPr>
              <a:t>     地上钱庄、农村基金会</a:t>
            </a:r>
            <a:r>
              <a:rPr lang="zh-CN" altLang="en-US" sz="2400" dirty="0">
                <a:latin typeface="楷体" panose="02010609060101010101" pitchFamily="49" charset="-122"/>
                <a:ea typeface="楷体" panose="02010609060101010101" pitchFamily="49" charset="-122"/>
                <a:sym typeface="Wingdings" panose="05000000000000000000" pitchFamily="2" charset="2"/>
              </a:rPr>
              <a:t></a:t>
            </a:r>
            <a:r>
              <a:rPr lang="zh-CN" altLang="en-US" sz="2400" dirty="0">
                <a:latin typeface="楷体" panose="02010609060101010101" pitchFamily="49" charset="-122"/>
                <a:ea typeface="楷体" panose="02010609060101010101" pitchFamily="49" charset="-122"/>
              </a:rPr>
              <a:t>扩大的亲友网络＋担保或抵押；</a:t>
            </a:r>
            <a:endParaRPr lang="zh-CN" altLang="en-US" sz="2400" dirty="0">
              <a:latin typeface="楷体" panose="02010609060101010101" pitchFamily="49" charset="-122"/>
              <a:ea typeface="楷体" panose="02010609060101010101" pitchFamily="49" charset="-122"/>
            </a:endParaRPr>
          </a:p>
          <a:p>
            <a:pPr eaLnBrk="1" hangingPunct="1">
              <a:lnSpc>
                <a:spcPct val="80000"/>
              </a:lnSpc>
              <a:spcBef>
                <a:spcPct val="50000"/>
              </a:spcBef>
              <a:spcAft>
                <a:spcPct val="50000"/>
              </a:spcAft>
              <a:buFontTx/>
              <a:buNone/>
            </a:pPr>
            <a:r>
              <a:rPr lang="zh-CN" altLang="en-US" sz="2400" dirty="0">
                <a:latin typeface="楷体" panose="02010609060101010101" pitchFamily="49" charset="-122"/>
                <a:ea typeface="楷体" panose="02010609060101010101" pitchFamily="49" charset="-122"/>
              </a:rPr>
              <a:t>     农村金融服务社、股份制城市信用社</a:t>
            </a:r>
            <a:r>
              <a:rPr lang="zh-CN" altLang="en-US" sz="2400" dirty="0">
                <a:latin typeface="楷体" panose="02010609060101010101" pitchFamily="49" charset="-122"/>
                <a:ea typeface="楷体" panose="02010609060101010101" pitchFamily="49" charset="-122"/>
                <a:sym typeface="Wingdings" panose="05000000000000000000" pitchFamily="2" charset="2"/>
              </a:rPr>
              <a:t></a:t>
            </a:r>
            <a:r>
              <a:rPr lang="zh-CN" altLang="en-US" sz="2400" dirty="0">
                <a:latin typeface="楷体" panose="02010609060101010101" pitchFamily="49" charset="-122"/>
                <a:ea typeface="楷体" panose="02010609060101010101" pitchFamily="49" charset="-122"/>
              </a:rPr>
              <a:t>担保或者抵押为主。</a:t>
            </a:r>
            <a:endParaRPr lang="zh-CN" altLang="en-US" sz="2400" dirty="0">
              <a:latin typeface="楷体" panose="02010609060101010101" pitchFamily="49" charset="-122"/>
              <a:ea typeface="楷体" panose="02010609060101010101" pitchFamily="49" charset="-122"/>
            </a:endParaRPr>
          </a:p>
          <a:p>
            <a:pPr eaLnBrk="1" hangingPunct="1">
              <a:lnSpc>
                <a:spcPct val="80000"/>
              </a:lnSpc>
              <a:buFontTx/>
              <a:buNone/>
            </a:pPr>
            <a:endParaRPr lang="zh-CN" altLang="en-US" sz="2400" dirty="0">
              <a:latin typeface="楷体" panose="02010609060101010101" pitchFamily="49" charset="-122"/>
              <a:ea typeface="楷体" panose="02010609060101010101" pitchFamily="49" charset="-122"/>
            </a:endParaRPr>
          </a:p>
          <a:p>
            <a:pPr eaLnBrk="1" hangingPunct="1">
              <a:lnSpc>
                <a:spcPct val="80000"/>
              </a:lnSpc>
              <a:buFont typeface="Wingdings" panose="05000000000000000000" pitchFamily="2" charset="2"/>
              <a:buChar char="n"/>
            </a:pPr>
            <a:endParaRPr lang="zh-CN" altLang="en-US" sz="2400" dirty="0">
              <a:latin typeface="楷体" panose="02010609060101010101" pitchFamily="49" charset="-122"/>
              <a:ea typeface="楷体" panose="02010609060101010101" pitchFamily="49" charset="-122"/>
            </a:endParaRPr>
          </a:p>
        </p:txBody>
      </p:sp>
    </p:spTree>
  </p:cSld>
  <p:clrMapOvr>
    <a:masterClrMapping/>
  </p:clrMapOvr>
  <p:transition advTm="47638">
    <p:zoom dir="in"/>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存款方为什么信任民营金融存贷中介？</a:t>
            </a:r>
            <a:endParaRPr lang="zh-CN" altLang="en-US" sz="3200" b="1" dirty="0">
              <a:latin typeface="楷体" panose="02010609060101010101" pitchFamily="49" charset="-122"/>
              <a:ea typeface="楷体" panose="02010609060101010101" pitchFamily="49" charset="-122"/>
            </a:endParaRPr>
          </a:p>
        </p:txBody>
      </p:sp>
      <p:sp>
        <p:nvSpPr>
          <p:cNvPr id="143363" name="Rectangle 3"/>
          <p:cNvSpPr>
            <a:spLocks noGrp="1"/>
          </p:cNvSpPr>
          <p:nvPr>
            <p:ph idx="1"/>
          </p:nvPr>
        </p:nvSpPr>
        <p:spPr>
          <a:xfrm>
            <a:off x="611505" y="1988820"/>
            <a:ext cx="8315960" cy="4537075"/>
          </a:xfrm>
        </p:spPr>
        <p:txBody>
          <a:bodyPr vert="horz" wrap="square" lIns="91440" tIns="45720" rIns="91440" bIns="45720" anchor="t" anchorCtr="0"/>
          <a:p>
            <a:pPr eaLnBrk="1" hangingPunct="1"/>
            <a:r>
              <a:rPr lang="en-US" altLang="zh-CN" sz="2400" dirty="0">
                <a:latin typeface="楷体" panose="02010609060101010101" pitchFamily="49" charset="-122"/>
                <a:ea typeface="楷体" panose="02010609060101010101" pitchFamily="49" charset="-122"/>
              </a:rPr>
              <a:t>3. </a:t>
            </a:r>
            <a:r>
              <a:rPr lang="zh-CN" altLang="en-US" sz="2400" dirty="0">
                <a:latin typeface="楷体" panose="02010609060101010101" pitchFamily="49" charset="-122"/>
                <a:ea typeface="楷体" panose="02010609060101010101" pitchFamily="49" charset="-122"/>
              </a:rPr>
              <a:t>存款方为什么信任民营金融存贷中介？</a:t>
            </a:r>
            <a:endParaRPr lang="zh-CN" altLang="en-US" sz="2400" dirty="0">
              <a:latin typeface="楷体" panose="02010609060101010101" pitchFamily="49" charset="-122"/>
              <a:ea typeface="楷体" panose="02010609060101010101" pitchFamily="49" charset="-122"/>
            </a:endParaRPr>
          </a:p>
          <a:p>
            <a:pPr eaLnBrk="1" hangingPunct="1">
              <a:spcBef>
                <a:spcPct val="50000"/>
              </a:spcBef>
              <a:buNone/>
            </a:pPr>
            <a:r>
              <a:rPr lang="zh-CN" altLang="en-US" sz="2400" dirty="0">
                <a:latin typeface="楷体" panose="02010609060101010101" pitchFamily="49" charset="-122"/>
                <a:ea typeface="楷体" panose="02010609060101010101" pitchFamily="49" charset="-122"/>
              </a:rPr>
              <a:t>       金融存贷中介</a:t>
            </a:r>
            <a:r>
              <a:rPr lang="en-US" altLang="zh-CN" sz="2400" dirty="0">
                <a:latin typeface="楷体" panose="02010609060101010101" pitchFamily="49" charset="-122"/>
                <a:ea typeface="楷体" panose="02010609060101010101" pitchFamily="49" charset="-122"/>
              </a:rPr>
              <a:t>vs</a:t>
            </a:r>
            <a:r>
              <a:rPr lang="zh-CN" altLang="en-US" sz="2400" dirty="0">
                <a:latin typeface="楷体" panose="02010609060101010101" pitchFamily="49" charset="-122"/>
                <a:ea typeface="楷体" panose="02010609060101010101" pitchFamily="49" charset="-122"/>
              </a:rPr>
              <a:t>普通民营企业：</a:t>
            </a:r>
            <a:endParaRPr lang="zh-CN" altLang="en-US" sz="2400" dirty="0">
              <a:latin typeface="楷体" panose="02010609060101010101" pitchFamily="49" charset="-122"/>
              <a:ea typeface="楷体" panose="02010609060101010101" pitchFamily="49" charset="-122"/>
            </a:endParaRPr>
          </a:p>
          <a:p>
            <a:pPr eaLnBrk="1" hangingPunct="1">
              <a:spcAft>
                <a:spcPct val="50000"/>
              </a:spcAft>
              <a:buNone/>
            </a:pPr>
            <a:r>
              <a:rPr lang="zh-CN" altLang="en-US" sz="2400" dirty="0">
                <a:latin typeface="楷体" panose="02010609060101010101" pitchFamily="49" charset="-122"/>
                <a:ea typeface="楷体" panose="02010609060101010101" pitchFamily="49" charset="-122"/>
              </a:rPr>
              <a:t>          高负债率、高检验成本</a:t>
            </a:r>
            <a:endParaRPr lang="zh-CN" altLang="en-US"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    “声誉机制”？</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重复博弈的产权保护前提缺失</a:t>
            </a:r>
            <a:endParaRPr lang="zh-CN" altLang="en-US"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   “发信号机制”？ </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炫耀性消费</a:t>
            </a:r>
            <a:endParaRPr lang="zh-CN" altLang="en-US"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   “政府信用信号发送机制”</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以政府支持为信号</a:t>
            </a:r>
            <a:endParaRPr lang="zh-CN" altLang="en-US" sz="2400" dirty="0">
              <a:latin typeface="楷体" panose="02010609060101010101" pitchFamily="49" charset="-122"/>
              <a:ea typeface="楷体" panose="02010609060101010101" pitchFamily="49" charset="-122"/>
            </a:endParaRPr>
          </a:p>
          <a:p>
            <a:pPr eaLnBrk="1" hangingPunct="1">
              <a:buNone/>
            </a:pPr>
            <a:r>
              <a:rPr lang="zh-CN" altLang="en-US" sz="2400" dirty="0">
                <a:latin typeface="楷体" panose="02010609060101010101" pitchFamily="49" charset="-122"/>
                <a:ea typeface="楷体" panose="02010609060101010101" pitchFamily="49" charset="-122"/>
              </a:rPr>
              <a:t>              争取取得营业执照；</a:t>
            </a:r>
            <a:endParaRPr lang="zh-CN" altLang="en-US" sz="2400" dirty="0">
              <a:latin typeface="楷体" panose="02010609060101010101" pitchFamily="49" charset="-122"/>
              <a:ea typeface="楷体" panose="02010609060101010101" pitchFamily="49" charset="-122"/>
            </a:endParaRPr>
          </a:p>
          <a:p>
            <a:pPr eaLnBrk="1" hangingPunct="1">
              <a:buNone/>
            </a:pPr>
            <a:r>
              <a:rPr lang="zh-CN" altLang="en-US" sz="2400" dirty="0">
                <a:latin typeface="楷体" panose="02010609060101010101" pitchFamily="49" charset="-122"/>
                <a:ea typeface="楷体" panose="02010609060101010101" pitchFamily="49" charset="-122"/>
              </a:rPr>
              <a:t>              争取各级地方政府和领导的支持；</a:t>
            </a:r>
            <a:endParaRPr lang="zh-CN" altLang="en-US" sz="2400" dirty="0">
              <a:latin typeface="楷体" panose="02010609060101010101" pitchFamily="49" charset="-122"/>
              <a:ea typeface="楷体" panose="02010609060101010101" pitchFamily="49" charset="-122"/>
            </a:endParaRPr>
          </a:p>
          <a:p>
            <a:pPr eaLnBrk="1" hangingPunct="1">
              <a:buNone/>
            </a:pPr>
            <a:r>
              <a:rPr lang="zh-CN" altLang="en-US" sz="2400" dirty="0">
                <a:latin typeface="楷体" panose="02010609060101010101" pitchFamily="49" charset="-122"/>
                <a:ea typeface="楷体" panose="02010609060101010101" pitchFamily="49" charset="-122"/>
              </a:rPr>
              <a:t>              争取新闻媒介的支持；</a:t>
            </a:r>
            <a:br>
              <a:rPr lang="zh-CN" altLang="en-US" sz="2400" dirty="0">
                <a:latin typeface="楷体" panose="02010609060101010101" pitchFamily="49" charset="-122"/>
                <a:ea typeface="楷体" panose="02010609060101010101" pitchFamily="49" charset="-122"/>
              </a:rPr>
            </a:br>
            <a:endParaRPr lang="zh-CN" altLang="en-US" sz="2400" dirty="0">
              <a:latin typeface="楷体" panose="02010609060101010101" pitchFamily="49" charset="-122"/>
              <a:ea typeface="楷体" panose="02010609060101010101" pitchFamily="49" charset="-122"/>
            </a:endParaRPr>
          </a:p>
          <a:p>
            <a:pPr eaLnBrk="1" hangingPunct="1"/>
            <a:endParaRPr lang="zh-CN" altLang="en-US" sz="2400" dirty="0">
              <a:latin typeface="楷体" panose="02010609060101010101" pitchFamily="49" charset="-122"/>
              <a:ea typeface="楷体" panose="02010609060101010101" pitchFamily="49" charset="-122"/>
            </a:endParaRPr>
          </a:p>
        </p:txBody>
      </p:sp>
    </p:spTree>
  </p:cSld>
  <p:clrMapOvr>
    <a:masterClrMapping/>
  </p:clrMapOvr>
  <p:transition advTm="90691">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3363">
                                            <p:txEl>
                                              <p:charRg st="0" end="21"/>
                                            </p:txEl>
                                          </p:spTgt>
                                        </p:tgtEl>
                                        <p:attrNameLst>
                                          <p:attrName>style.visibility</p:attrName>
                                        </p:attrNameLst>
                                      </p:cBhvr>
                                      <p:to>
                                        <p:strVal val="visible"/>
                                      </p:to>
                                    </p:set>
                                    <p:animEffect transition="in" filter="dissolve">
                                      <p:cBhvr>
                                        <p:cTn id="7" dur="500"/>
                                        <p:tgtEl>
                                          <p:spTgt spid="143363">
                                            <p:txEl>
                                              <p:charRg st="0" end="2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3363">
                                            <p:txEl>
                                              <p:charRg st="21" end="44"/>
                                            </p:txEl>
                                          </p:spTgt>
                                        </p:tgtEl>
                                        <p:attrNameLst>
                                          <p:attrName>style.visibility</p:attrName>
                                        </p:attrNameLst>
                                      </p:cBhvr>
                                      <p:to>
                                        <p:strVal val="visible"/>
                                      </p:to>
                                    </p:set>
                                    <p:animEffect transition="in" filter="dissolve">
                                      <p:cBhvr>
                                        <p:cTn id="12" dur="500"/>
                                        <p:tgtEl>
                                          <p:spTgt spid="143363">
                                            <p:txEl>
                                              <p:charRg st="21" end="4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3363">
                                            <p:txEl>
                                              <p:charRg st="44" end="65"/>
                                            </p:txEl>
                                          </p:spTgt>
                                        </p:tgtEl>
                                        <p:attrNameLst>
                                          <p:attrName>style.visibility</p:attrName>
                                        </p:attrNameLst>
                                      </p:cBhvr>
                                      <p:to>
                                        <p:strVal val="visible"/>
                                      </p:to>
                                    </p:set>
                                    <p:animEffect transition="in" filter="dissolve">
                                      <p:cBhvr>
                                        <p:cTn id="17" dur="500"/>
                                        <p:tgtEl>
                                          <p:spTgt spid="143363">
                                            <p:txEl>
                                              <p:charRg st="44" end="6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43363">
                                            <p:txEl>
                                              <p:charRg st="65" end="92"/>
                                            </p:txEl>
                                          </p:spTgt>
                                        </p:tgtEl>
                                        <p:attrNameLst>
                                          <p:attrName>style.visibility</p:attrName>
                                        </p:attrNameLst>
                                      </p:cBhvr>
                                      <p:to>
                                        <p:strVal val="visible"/>
                                      </p:to>
                                    </p:set>
                                    <p:animEffect transition="in" filter="dissolve">
                                      <p:cBhvr>
                                        <p:cTn id="22" dur="500"/>
                                        <p:tgtEl>
                                          <p:spTgt spid="143363">
                                            <p:txEl>
                                              <p:charRg st="65" end="9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43363">
                                            <p:txEl>
                                              <p:charRg st="92" end="112"/>
                                            </p:txEl>
                                          </p:spTgt>
                                        </p:tgtEl>
                                        <p:attrNameLst>
                                          <p:attrName>style.visibility</p:attrName>
                                        </p:attrNameLst>
                                      </p:cBhvr>
                                      <p:to>
                                        <p:strVal val="visible"/>
                                      </p:to>
                                    </p:set>
                                    <p:animEffect transition="in" filter="dissolve">
                                      <p:cBhvr>
                                        <p:cTn id="27" dur="500"/>
                                        <p:tgtEl>
                                          <p:spTgt spid="143363">
                                            <p:txEl>
                                              <p:charRg st="92" end="11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43363">
                                            <p:txEl>
                                              <p:charRg st="112" end="138"/>
                                            </p:txEl>
                                          </p:spTgt>
                                        </p:tgtEl>
                                        <p:attrNameLst>
                                          <p:attrName>style.visibility</p:attrName>
                                        </p:attrNameLst>
                                      </p:cBhvr>
                                      <p:to>
                                        <p:strVal val="visible"/>
                                      </p:to>
                                    </p:set>
                                    <p:animEffect transition="in" filter="dissolve">
                                      <p:cBhvr>
                                        <p:cTn id="32" dur="500"/>
                                        <p:tgtEl>
                                          <p:spTgt spid="143363">
                                            <p:txEl>
                                              <p:charRg st="112" end="13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43363">
                                            <p:txEl>
                                              <p:charRg st="138" end="162"/>
                                            </p:txEl>
                                          </p:spTgt>
                                        </p:tgtEl>
                                        <p:attrNameLst>
                                          <p:attrName>style.visibility</p:attrName>
                                        </p:attrNameLst>
                                      </p:cBhvr>
                                      <p:to>
                                        <p:strVal val="visible"/>
                                      </p:to>
                                    </p:set>
                                    <p:animEffect transition="in" filter="dissolve">
                                      <p:cBhvr>
                                        <p:cTn id="37" dur="500"/>
                                        <p:tgtEl>
                                          <p:spTgt spid="143363">
                                            <p:txEl>
                                              <p:charRg st="138" end="16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43363">
                                            <p:txEl>
                                              <p:charRg st="162" end="192"/>
                                            </p:txEl>
                                          </p:spTgt>
                                        </p:tgtEl>
                                        <p:attrNameLst>
                                          <p:attrName>style.visibility</p:attrName>
                                        </p:attrNameLst>
                                      </p:cBhvr>
                                      <p:to>
                                        <p:strVal val="visible"/>
                                      </p:to>
                                    </p:set>
                                    <p:animEffect transition="in" filter="dissolve">
                                      <p:cBhvr>
                                        <p:cTn id="42" dur="500"/>
                                        <p:tgtEl>
                                          <p:spTgt spid="143363">
                                            <p:txEl>
                                              <p:charRg st="162" end="19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43363">
                                            <p:txEl>
                                              <p:charRg st="192" end="218"/>
                                            </p:txEl>
                                          </p:spTgt>
                                        </p:tgtEl>
                                        <p:attrNameLst>
                                          <p:attrName>style.visibility</p:attrName>
                                        </p:attrNameLst>
                                      </p:cBhvr>
                                      <p:to>
                                        <p:strVal val="visible"/>
                                      </p:to>
                                    </p:set>
                                    <p:animEffect transition="in" filter="dissolve">
                                      <p:cBhvr>
                                        <p:cTn id="47" dur="500"/>
                                        <p:tgtEl>
                                          <p:spTgt spid="143363">
                                            <p:txEl>
                                              <p:charRg st="192" end="2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63" grpId="0" build="p"/>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Rectangle 2"/>
          <p:cNvSpPr>
            <a:spLocks noGrp="1"/>
          </p:cNvSpPr>
          <p:nvPr>
            <p:ph type="title"/>
          </p:nvPr>
        </p:nvSpPr>
        <p:spPr>
          <a:xfrm>
            <a:off x="683895" y="188595"/>
            <a:ext cx="7792720" cy="546735"/>
          </a:xfrm>
        </p:spPr>
        <p:txBody>
          <a:bodyPr vert="horz" wrap="square" lIns="91440" tIns="45720" rIns="91440" bIns="45720" anchor="b" anchorCtr="0"/>
          <a:p>
            <a:pPr algn="ctr" eaLnBrk="1" hangingPunct="1"/>
            <a:r>
              <a:rPr lang="zh-CN" altLang="en-US" sz="3400" b="1" dirty="0">
                <a:latin typeface="楷体" panose="02010609060101010101" pitchFamily="49" charset="-122"/>
                <a:ea typeface="楷体" panose="02010609060101010101" pitchFamily="49" charset="-122"/>
              </a:rPr>
              <a:t>民营存款类金融机构：一类特殊民企</a:t>
            </a:r>
            <a:endParaRPr lang="zh-CN" altLang="en-US" sz="3400" b="1" dirty="0">
              <a:latin typeface="楷体" panose="02010609060101010101" pitchFamily="49" charset="-122"/>
              <a:ea typeface="楷体" panose="02010609060101010101" pitchFamily="49" charset="-122"/>
            </a:endParaRPr>
          </a:p>
        </p:txBody>
      </p:sp>
      <p:sp>
        <p:nvSpPr>
          <p:cNvPr id="18435" name="Rectangle 3"/>
          <p:cNvSpPr>
            <a:spLocks noGrp="1"/>
          </p:cNvSpPr>
          <p:nvPr>
            <p:ph idx="1"/>
          </p:nvPr>
        </p:nvSpPr>
        <p:spPr>
          <a:xfrm>
            <a:off x="1377315" y="692785"/>
            <a:ext cx="6758940" cy="3432175"/>
          </a:xfrm>
        </p:spPr>
        <p:txBody>
          <a:bodyPr vert="horz" wrap="square" lIns="91440" tIns="45720" rIns="91440" bIns="45720" anchor="t" anchorCtr="0"/>
          <a:p>
            <a:pPr eaLnBrk="1" hangingPunct="1"/>
            <a:r>
              <a:rPr lang="zh-CN" altLang="en-US" sz="2000" dirty="0">
                <a:latin typeface="楷体" panose="02010609060101010101" pitchFamily="49" charset="-122"/>
                <a:ea typeface="楷体" panose="02010609060101010101" pitchFamily="49" charset="-122"/>
              </a:rPr>
              <a:t>民营存款类金融机构的特殊之处</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金融产品比一般制造业产品考核费用高。</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民营存款类金融机构负债率高。</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“说坏话”机制→“信息隐瞒”机制。</a:t>
            </a:r>
            <a:endParaRPr lang="zh-CN" altLang="en-US" sz="18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可能的信息机制</a:t>
            </a:r>
            <a:endParaRPr lang="en-US" altLang="zh-CN"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“说闲话”机制   “报喜不报忧”的信息隐瞒动机   </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u="sng" dirty="0">
                <a:latin typeface="楷体" panose="02010609060101010101" pitchFamily="49" charset="-122"/>
                <a:ea typeface="楷体" panose="02010609060101010101" pitchFamily="49" charset="-122"/>
              </a:rPr>
              <a:t>发信号</a:t>
            </a:r>
            <a:r>
              <a:rPr lang="zh-CN" altLang="en-US" sz="1800" dirty="0">
                <a:latin typeface="楷体" panose="02010609060101010101" pitchFamily="49" charset="-122"/>
                <a:ea typeface="楷体" panose="02010609060101010101" pitchFamily="49" charset="-122"/>
              </a:rPr>
              <a:t>机制        跑得了和尚跑不了庙</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声誉机制          长期博弈需要产权保护</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第三方介入        权威的第三方</a:t>
            </a:r>
            <a:endParaRPr lang="zh-CN" altLang="en-US" sz="1800" dirty="0">
              <a:latin typeface="楷体" panose="02010609060101010101" pitchFamily="49" charset="-122"/>
              <a:ea typeface="楷体" panose="02010609060101010101" pitchFamily="49" charset="-122"/>
            </a:endParaRPr>
          </a:p>
          <a:p>
            <a:pPr eaLnBrk="1" hangingPunct="1"/>
            <a:r>
              <a:rPr lang="zh-CN" altLang="en-US" sz="2000" b="1" dirty="0">
                <a:latin typeface="楷体" panose="02010609060101010101" pitchFamily="49" charset="-122"/>
                <a:ea typeface="楷体" panose="02010609060101010101" pitchFamily="49" charset="-122"/>
              </a:rPr>
              <a:t>以“</a:t>
            </a:r>
            <a:r>
              <a:rPr lang="zh-CN" altLang="en-US" sz="2000" b="1" u="sng" dirty="0">
                <a:latin typeface="楷体" panose="02010609060101010101" pitchFamily="49" charset="-122"/>
                <a:ea typeface="楷体" panose="02010609060101010101" pitchFamily="49" charset="-122"/>
              </a:rPr>
              <a:t>政府信用为信号</a:t>
            </a:r>
            <a:r>
              <a:rPr lang="zh-CN" altLang="en-US" sz="2000" b="1" dirty="0">
                <a:latin typeface="楷体" panose="02010609060101010101" pitchFamily="49" charset="-122"/>
                <a:ea typeface="楷体" panose="02010609060101010101" pitchFamily="49" charset="-122"/>
              </a:rPr>
              <a:t>”来积累声誉！！！</a:t>
            </a:r>
            <a:endParaRPr lang="zh-CN" altLang="en-US" sz="2000" b="1" dirty="0">
              <a:latin typeface="楷体" panose="02010609060101010101" pitchFamily="49" charset="-122"/>
              <a:ea typeface="楷体" panose="02010609060101010101" pitchFamily="49" charset="-122"/>
            </a:endParaRPr>
          </a:p>
        </p:txBody>
      </p:sp>
      <p:sp>
        <p:nvSpPr>
          <p:cNvPr id="22531" name="Rectangle 3"/>
          <p:cNvSpPr>
            <a:spLocks noGrp="1"/>
          </p:cNvSpPr>
          <p:nvPr>
            <p:custDataLst>
              <p:tags r:id="rId1"/>
            </p:custDataLst>
          </p:nvPr>
        </p:nvSpPr>
        <p:spPr>
          <a:xfrm>
            <a:off x="318770" y="4149090"/>
            <a:ext cx="8730615" cy="224853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0" indent="0" eaLnBrk="1" hangingPunct="1">
              <a:lnSpc>
                <a:spcPct val="80000"/>
              </a:lnSpc>
              <a:spcAft>
                <a:spcPct val="50000"/>
              </a:spcAft>
              <a:buNone/>
            </a:pPr>
            <a:endParaRPr lang="zh-CN" altLang="en-US" sz="2000" dirty="0">
              <a:latin typeface="楷体" panose="02010609060101010101" pitchFamily="49" charset="-122"/>
              <a:ea typeface="楷体" panose="02010609060101010101" pitchFamily="49" charset="-122"/>
            </a:endParaRPr>
          </a:p>
          <a:p>
            <a:pPr eaLnBrk="1" hangingPunct="1">
              <a:lnSpc>
                <a:spcPct val="80000"/>
              </a:lnSpc>
              <a:spcAft>
                <a:spcPct val="50000"/>
              </a:spcAft>
            </a:pPr>
            <a:r>
              <a:rPr lang="zh-CN" altLang="en-US" sz="2000" dirty="0">
                <a:latin typeface="楷体" panose="02010609060101010101" pitchFamily="49" charset="-122"/>
                <a:ea typeface="楷体" panose="02010609060101010101" pitchFamily="49" charset="-122"/>
              </a:rPr>
              <a:t>推论一：其它条件一样的情况下，政府给民营金融存贷中介的牌照越正式，民营金融存贷中介的吸存的成本越低，经营规模越大，资产质量越高。</a:t>
            </a:r>
            <a:endParaRPr lang="zh-CN" altLang="en-US" sz="2000" dirty="0">
              <a:latin typeface="楷体" panose="02010609060101010101" pitchFamily="49" charset="-122"/>
              <a:ea typeface="楷体" panose="02010609060101010101" pitchFamily="49" charset="-122"/>
            </a:endParaRPr>
          </a:p>
          <a:p>
            <a:pPr eaLnBrk="1" hangingPunct="1">
              <a:lnSpc>
                <a:spcPct val="80000"/>
              </a:lnSpc>
              <a:spcAft>
                <a:spcPct val="50000"/>
              </a:spcAft>
            </a:pPr>
            <a:r>
              <a:rPr lang="zh-CN" altLang="en-US" sz="2000" dirty="0">
                <a:latin typeface="楷体" panose="02010609060101010101" pitchFamily="49" charset="-122"/>
                <a:ea typeface="楷体" panose="02010609060101010101" pitchFamily="49" charset="-122"/>
              </a:rPr>
              <a:t>推论二：其它条件一样的情况下，如果政府对民营金融存贷中介的支持力度发生变化，存款人和贷款人对民营金融存贷中介的态度就会发生相应变化，民营金融存贷中介的经营规模和资产质量就会发生相应变化。 </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我找到了一些温台地区民营金融存贷中介发展过程中的典型案例，试图“拼”出一幅温台地区民营金融存贷中介发展的画卷。 </a:t>
            </a:r>
            <a:endParaRPr lang="zh-CN" altLang="en-US" sz="2000" dirty="0">
              <a:latin typeface="楷体" panose="02010609060101010101" pitchFamily="49" charset="-122"/>
              <a:ea typeface="楷体" panose="02010609060101010101" pitchFamily="49" charset="-122"/>
            </a:endParaRPr>
          </a:p>
        </p:txBody>
      </p:sp>
      <p:sp>
        <p:nvSpPr>
          <p:cNvPr id="22530" name="Rectangle 2"/>
          <p:cNvSpPr>
            <a:spLocks noGrp="1"/>
          </p:cNvSpPr>
          <p:nvPr>
            <p:custDataLst>
              <p:tags r:id="rId2"/>
            </p:custDataLst>
          </p:nvPr>
        </p:nvSpPr>
        <p:spPr>
          <a:xfrm>
            <a:off x="755650" y="4149090"/>
            <a:ext cx="7308850" cy="43688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en-US" altLang="zh-CN" sz="2400" b="1" dirty="0">
                <a:latin typeface="楷体" panose="02010609060101010101" pitchFamily="49" charset="-122"/>
                <a:ea typeface="楷体" panose="02010609060101010101" pitchFamily="49" charset="-122"/>
              </a:rPr>
              <a:t>“</a:t>
            </a:r>
            <a:r>
              <a:rPr lang="zh-CN" altLang="en-US" sz="2400" b="1" dirty="0">
                <a:latin typeface="楷体" panose="02010609060101010101" pitchFamily="49" charset="-122"/>
                <a:ea typeface="楷体" panose="02010609060101010101" pitchFamily="49" charset="-122"/>
              </a:rPr>
              <a:t>政府信用信号发送机制”的推论</a:t>
            </a:r>
            <a:endParaRPr lang="zh-CN" altLang="en-US" sz="24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2"/>
          <p:cNvSpPr>
            <a:spLocks noGrp="1"/>
          </p:cNvSpPr>
          <p:nvPr>
            <p:ph type="title"/>
          </p:nvPr>
        </p:nvSpPr>
        <p:spPr>
          <a:xfrm>
            <a:off x="790575" y="620713"/>
            <a:ext cx="8353425" cy="1143000"/>
          </a:xfrm>
        </p:spPr>
        <p:txBody>
          <a:bodyPr vert="horz" wrap="square" lIns="91440" tIns="45720" rIns="91440" bIns="45720" anchor="b" anchorCtr="0"/>
          <a:p>
            <a:pPr algn="ctr" eaLnBrk="1" hangingPunct="1"/>
            <a:r>
              <a:rPr lang="zh-CN" altLang="en-US" sz="3000" b="1" dirty="0">
                <a:latin typeface="楷体" panose="02010609060101010101" pitchFamily="49" charset="-122"/>
                <a:ea typeface="楷体" panose="02010609060101010101" pitchFamily="49" charset="-122"/>
              </a:rPr>
              <a:t>民营金融存贷中介的兴起：以政府信用为信号</a:t>
            </a:r>
            <a:br>
              <a:rPr lang="zh-CN" altLang="en-US" sz="3000" b="1" dirty="0">
                <a:latin typeface="楷体" panose="02010609060101010101" pitchFamily="49" charset="-122"/>
                <a:ea typeface="楷体" panose="02010609060101010101" pitchFamily="49" charset="-122"/>
              </a:rPr>
            </a:br>
            <a:r>
              <a:rPr lang="zh-CN" altLang="en-US" sz="3000" b="1" dirty="0">
                <a:latin typeface="楷体" panose="02010609060101010101" pitchFamily="49" charset="-122"/>
                <a:ea typeface="楷体" panose="02010609060101010101" pitchFamily="49" charset="-122"/>
              </a:rPr>
              <a:t>推论</a:t>
            </a:r>
            <a:r>
              <a:rPr lang="en-US" altLang="zh-CN" sz="3000" b="1" dirty="0">
                <a:latin typeface="楷体" panose="02010609060101010101" pitchFamily="49" charset="-122"/>
                <a:ea typeface="楷体" panose="02010609060101010101" pitchFamily="49" charset="-122"/>
              </a:rPr>
              <a:t>1</a:t>
            </a:r>
            <a:endParaRPr lang="en-US" altLang="zh-CN" sz="3000" b="1" dirty="0">
              <a:latin typeface="楷体" panose="02010609060101010101" pitchFamily="49" charset="-122"/>
              <a:ea typeface="楷体" panose="02010609060101010101" pitchFamily="49" charset="-122"/>
            </a:endParaRPr>
          </a:p>
        </p:txBody>
      </p:sp>
      <p:sp>
        <p:nvSpPr>
          <p:cNvPr id="23555" name="Rectangle 3"/>
          <p:cNvSpPr>
            <a:spLocks noGrp="1"/>
          </p:cNvSpPr>
          <p:nvPr>
            <p:ph idx="1"/>
          </p:nvPr>
        </p:nvSpPr>
        <p:spPr>
          <a:xfrm>
            <a:off x="1182688" y="2017713"/>
            <a:ext cx="7277100" cy="4114800"/>
          </a:xfrm>
        </p:spPr>
        <p:txBody>
          <a:bodyPr vert="horz" wrap="square" lIns="91440" tIns="45720" rIns="91440" bIns="45720" anchor="t" anchorCtr="0"/>
          <a:p>
            <a:pPr eaLnBrk="1" hangingPunct="1">
              <a:lnSpc>
                <a:spcPct val="80000"/>
              </a:lnSpc>
            </a:pPr>
            <a:r>
              <a:rPr lang="zh-CN" altLang="en-US" sz="2800" dirty="0">
                <a:latin typeface="楷体" panose="02010609060101010101" pitchFamily="49" charset="-122"/>
                <a:ea typeface="楷体" panose="02010609060101010101" pitchFamily="49" charset="-122"/>
              </a:rPr>
              <a:t>方兴钱庄</a:t>
            </a:r>
            <a:endParaRPr lang="zh-CN" altLang="en-US" sz="2800" dirty="0">
              <a:latin typeface="楷体" panose="02010609060101010101" pitchFamily="49" charset="-122"/>
              <a:ea typeface="楷体" panose="02010609060101010101" pitchFamily="49" charset="-122"/>
            </a:endParaRPr>
          </a:p>
          <a:p>
            <a:pPr eaLnBrk="1" hangingPunct="1">
              <a:lnSpc>
                <a:spcPct val="80000"/>
              </a:lnSpc>
              <a:buNone/>
            </a:pPr>
            <a:endParaRPr lang="zh-CN" altLang="en-US" sz="2800" dirty="0">
              <a:latin typeface="楷体" panose="02010609060101010101" pitchFamily="49" charset="-122"/>
              <a:ea typeface="楷体" panose="02010609060101010101" pitchFamily="49" charset="-122"/>
            </a:endParaRPr>
          </a:p>
          <a:p>
            <a:pPr eaLnBrk="1" hangingPunct="1">
              <a:lnSpc>
                <a:spcPct val="80000"/>
              </a:lnSpc>
            </a:pPr>
            <a:r>
              <a:rPr lang="zh-CN" altLang="en-US" sz="2800" dirty="0">
                <a:latin typeface="楷体" panose="02010609060101010101" pitchFamily="49" charset="-122"/>
                <a:ea typeface="楷体" panose="02010609060101010101" pitchFamily="49" charset="-122"/>
              </a:rPr>
              <a:t>乐成钱庄和箫台城市信用社</a:t>
            </a:r>
            <a:endParaRPr lang="zh-CN" altLang="en-US" sz="2800" dirty="0">
              <a:latin typeface="楷体" panose="02010609060101010101" pitchFamily="49" charset="-122"/>
              <a:ea typeface="楷体" panose="02010609060101010101" pitchFamily="49" charset="-122"/>
            </a:endParaRPr>
          </a:p>
          <a:p>
            <a:pPr eaLnBrk="1" hangingPunct="1">
              <a:lnSpc>
                <a:spcPct val="80000"/>
              </a:lnSpc>
              <a:buNone/>
            </a:pPr>
            <a:endParaRPr lang="zh-CN" altLang="en-US" sz="2800" dirty="0">
              <a:latin typeface="楷体" panose="02010609060101010101" pitchFamily="49" charset="-122"/>
              <a:ea typeface="楷体" panose="02010609060101010101" pitchFamily="49" charset="-122"/>
            </a:endParaRPr>
          </a:p>
          <a:p>
            <a:pPr eaLnBrk="1" hangingPunct="1">
              <a:lnSpc>
                <a:spcPct val="80000"/>
              </a:lnSpc>
            </a:pPr>
            <a:r>
              <a:rPr lang="zh-CN" altLang="en-US" sz="2800" dirty="0">
                <a:latin typeface="楷体" panose="02010609060101010101" pitchFamily="49" charset="-122"/>
                <a:ea typeface="楷体" panose="02010609060101010101" pitchFamily="49" charset="-122"/>
              </a:rPr>
              <a:t>鹿城城市信用社</a:t>
            </a:r>
            <a:endParaRPr lang="zh-CN" altLang="en-US" sz="2800" dirty="0">
              <a:latin typeface="楷体" panose="02010609060101010101" pitchFamily="49" charset="-122"/>
              <a:ea typeface="楷体" panose="02010609060101010101" pitchFamily="49" charset="-122"/>
            </a:endParaRPr>
          </a:p>
          <a:p>
            <a:pPr eaLnBrk="1" hangingPunct="1">
              <a:lnSpc>
                <a:spcPct val="80000"/>
              </a:lnSpc>
              <a:buNone/>
            </a:pPr>
            <a:endParaRPr lang="zh-CN" altLang="en-US" sz="2800" dirty="0">
              <a:latin typeface="楷体" panose="02010609060101010101" pitchFamily="49" charset="-122"/>
              <a:ea typeface="楷体" panose="02010609060101010101" pitchFamily="49" charset="-122"/>
            </a:endParaRPr>
          </a:p>
          <a:p>
            <a:pPr eaLnBrk="1" hangingPunct="1">
              <a:lnSpc>
                <a:spcPct val="80000"/>
              </a:lnSpc>
            </a:pPr>
            <a:r>
              <a:rPr lang="zh-CN" altLang="en-US" sz="2800" dirty="0">
                <a:latin typeface="楷体" panose="02010609060101010101" pitchFamily="49" charset="-122"/>
                <a:ea typeface="楷体" panose="02010609060101010101" pitchFamily="49" charset="-122"/>
              </a:rPr>
              <a:t>台州市商业银行</a:t>
            </a:r>
            <a:endParaRPr lang="zh-CN" altLang="en-US" sz="2800" dirty="0">
              <a:latin typeface="楷体" panose="02010609060101010101" pitchFamily="49" charset="-122"/>
              <a:ea typeface="楷体" panose="02010609060101010101" pitchFamily="49" charset="-122"/>
            </a:endParaRPr>
          </a:p>
          <a:p>
            <a:pPr eaLnBrk="1" hangingPunct="1">
              <a:lnSpc>
                <a:spcPct val="80000"/>
              </a:lnSpc>
            </a:pPr>
            <a:endParaRPr lang="zh-CN" altLang="en-US" sz="2800" dirty="0">
              <a:latin typeface="楷体" panose="02010609060101010101" pitchFamily="49" charset="-122"/>
              <a:ea typeface="楷体" panose="02010609060101010101" pitchFamily="49" charset="-122"/>
            </a:endParaRPr>
          </a:p>
          <a:p>
            <a:pPr eaLnBrk="1" hangingPunct="1">
              <a:lnSpc>
                <a:spcPct val="80000"/>
              </a:lnSpc>
            </a:pPr>
            <a:r>
              <a:rPr lang="zh-CN" altLang="en-US" sz="2800" dirty="0">
                <a:latin typeface="楷体" panose="02010609060101010101" pitchFamily="49" charset="-122"/>
                <a:ea typeface="楷体" panose="02010609060101010101" pitchFamily="49" charset="-122"/>
              </a:rPr>
              <a:t>浙江泰隆商业银行</a:t>
            </a:r>
            <a:endParaRPr lang="zh-CN" altLang="en-US" sz="2800" dirty="0">
              <a:latin typeface="楷体" panose="02010609060101010101" pitchFamily="49" charset="-122"/>
              <a:ea typeface="楷体" panose="02010609060101010101" pitchFamily="49" charset="-122"/>
            </a:endParaRPr>
          </a:p>
          <a:p>
            <a:pPr eaLnBrk="1" hangingPunct="1">
              <a:lnSpc>
                <a:spcPct val="80000"/>
              </a:lnSpc>
            </a:pPr>
            <a:endParaRPr lang="zh-CN" altLang="en-US" sz="2800" dirty="0">
              <a:latin typeface="楷体" panose="02010609060101010101" pitchFamily="49" charset="-122"/>
              <a:ea typeface="楷体" panose="02010609060101010101" pitchFamily="49" charset="-122"/>
            </a:endParaRPr>
          </a:p>
          <a:p>
            <a:pPr eaLnBrk="1" hangingPunct="1">
              <a:lnSpc>
                <a:spcPct val="80000"/>
              </a:lnSpc>
              <a:buNone/>
            </a:pPr>
            <a:endParaRPr lang="en-US" altLang="zh-CN" sz="2800" dirty="0">
              <a:latin typeface="楷体" panose="02010609060101010101" pitchFamily="49" charset="-122"/>
              <a:ea typeface="楷体" panose="02010609060101010101" pitchFamily="49" charset="-122"/>
            </a:endParaRPr>
          </a:p>
        </p:txBody>
      </p:sp>
    </p:spTree>
  </p:cSld>
  <p:clrMapOvr>
    <a:masterClrMapping/>
  </p:clrMapOvr>
  <p:transition advTm="7541">
    <p:zoom dir="in"/>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Rectangle 2"/>
          <p:cNvSpPr>
            <a:spLocks noGrp="1"/>
          </p:cNvSpPr>
          <p:nvPr>
            <p:ph type="title"/>
          </p:nvPr>
        </p:nvSpPr>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方兴钱庄的故事</a:t>
            </a:r>
            <a:endParaRPr lang="zh-CN" altLang="en-US" sz="3200" b="1" dirty="0">
              <a:latin typeface="楷体" panose="02010609060101010101" pitchFamily="49" charset="-122"/>
              <a:ea typeface="楷体" panose="02010609060101010101" pitchFamily="49" charset="-122"/>
            </a:endParaRPr>
          </a:p>
        </p:txBody>
      </p:sp>
      <p:sp>
        <p:nvSpPr>
          <p:cNvPr id="24579" name="Rectangle 3"/>
          <p:cNvSpPr>
            <a:spLocks noGrp="1"/>
          </p:cNvSpPr>
          <p:nvPr>
            <p:ph idx="1"/>
          </p:nvPr>
        </p:nvSpPr>
        <p:spPr>
          <a:xfrm>
            <a:off x="971550" y="2017713"/>
            <a:ext cx="7704138" cy="4840287"/>
          </a:xfrm>
        </p:spPr>
        <p:txBody>
          <a:bodyPr vert="horz" wrap="square" lIns="91440" tIns="45720" rIns="91440" bIns="45720" anchor="t" anchorCtr="0"/>
          <a:p>
            <a:pPr>
              <a:lnSpc>
                <a:spcPct val="80000"/>
              </a:lnSpc>
              <a:spcBef>
                <a:spcPct val="50000"/>
              </a:spcBef>
            </a:pPr>
            <a:r>
              <a:rPr lang="zh-CN" altLang="en-US" sz="2000" dirty="0">
                <a:latin typeface="楷体" panose="02010609060101010101" pitchFamily="49" charset="-122"/>
                <a:ea typeface="楷体" panose="02010609060101010101" pitchFamily="49" charset="-122"/>
              </a:rPr>
              <a:t>方培林以其独特的个人逻辑从</a:t>
            </a: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年中央“一号文件”中找到了他“办钱庄的合法依据”，提出创办钱庄的申请。</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20</a:t>
            </a:r>
            <a:r>
              <a:rPr lang="zh-CN" altLang="en-US" sz="2000" dirty="0">
                <a:latin typeface="楷体" panose="02010609060101010101" pitchFamily="49" charset="-122"/>
                <a:ea typeface="楷体" panose="02010609060101010101" pitchFamily="49" charset="-122"/>
              </a:rPr>
              <a:t>日，中共钱库区委、钱库镇镇委领导经过开会研究决定“</a:t>
            </a:r>
            <a:r>
              <a:rPr lang="zh-CN" altLang="en-US" sz="2000" dirty="0">
                <a:solidFill>
                  <a:schemeClr val="hlink"/>
                </a:solidFill>
                <a:latin typeface="楷体" panose="02010609060101010101" pitchFamily="49" charset="-122"/>
                <a:ea typeface="楷体" panose="02010609060101010101" pitchFamily="49" charset="-122"/>
              </a:rPr>
              <a:t>批一个试一试，如果失败了我们就挑担子</a:t>
            </a:r>
            <a:r>
              <a:rPr lang="zh-CN" altLang="en-US" sz="2000" dirty="0">
                <a:latin typeface="楷体" panose="02010609060101010101" pitchFamily="49" charset="-122"/>
                <a:ea typeface="楷体" panose="02010609060101010101" pitchFamily="49" charset="-122"/>
              </a:rPr>
              <a:t>”，以区委名义发了一份批准方培林试办钱庄的“红头文件”批准了方培林的报告：“</a:t>
            </a:r>
            <a:r>
              <a:rPr lang="zh-CN" altLang="en-US" sz="2000" dirty="0">
                <a:solidFill>
                  <a:schemeClr val="hlink"/>
                </a:solidFill>
                <a:latin typeface="楷体" panose="02010609060101010101" pitchFamily="49" charset="-122"/>
                <a:ea typeface="楷体" panose="02010609060101010101" pitchFamily="49" charset="-122"/>
              </a:rPr>
              <a:t>为了改革经济体制，适应我镇商品生产的迅速发展，狠杀社会高利贷活动歪风，经镇委研究，同意方培林同志试办方兴钱庄。</a:t>
            </a:r>
            <a:r>
              <a:rPr lang="zh-CN" altLang="en-US" sz="2000" dirty="0">
                <a:latin typeface="楷体" panose="02010609060101010101" pitchFamily="49" charset="-122"/>
                <a:ea typeface="楷体" panose="02010609060101010101" pitchFamily="49" charset="-122"/>
              </a:rPr>
              <a:t>”同时上报市人民政府。</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25</a:t>
            </a:r>
            <a:r>
              <a:rPr lang="zh-CN" altLang="en-US" sz="2000" dirty="0">
                <a:latin typeface="楷体" panose="02010609060101010101" pitchFamily="49" charset="-122"/>
                <a:ea typeface="楷体" panose="02010609060101010101" pitchFamily="49" charset="-122"/>
              </a:rPr>
              <a:t>日，方兴钱庄在钱库镇横街</a:t>
            </a:r>
            <a:r>
              <a:rPr lang="en-US" altLang="zh-CN" sz="2000" dirty="0">
                <a:latin typeface="楷体" panose="02010609060101010101" pitchFamily="49" charset="-122"/>
                <a:ea typeface="楷体" panose="02010609060101010101" pitchFamily="49" charset="-122"/>
              </a:rPr>
              <a:t>29</a:t>
            </a:r>
            <a:r>
              <a:rPr lang="zh-CN" altLang="en-US" sz="2000" dirty="0">
                <a:latin typeface="楷体" panose="02010609060101010101" pitchFamily="49" charset="-122"/>
                <a:ea typeface="楷体" panose="02010609060101010101" pitchFamily="49" charset="-122"/>
              </a:rPr>
              <a:t>号方培林家里开业。</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26</a:t>
            </a:r>
            <a:r>
              <a:rPr lang="zh-CN" altLang="en-US" sz="2000" dirty="0">
                <a:latin typeface="楷体" panose="02010609060101010101" pitchFamily="49" charset="-122"/>
                <a:ea typeface="楷体" panose="02010609060101010101" pitchFamily="49" charset="-122"/>
              </a:rPr>
              <a:t>日，区公所收到了温州市政府下达的“</a:t>
            </a:r>
            <a:r>
              <a:rPr lang="zh-CN" altLang="en-US" sz="2000" dirty="0">
                <a:solidFill>
                  <a:schemeClr val="hlink"/>
                </a:solidFill>
                <a:latin typeface="楷体" panose="02010609060101010101" pitchFamily="49" charset="-122"/>
                <a:ea typeface="楷体" panose="02010609060101010101" pitchFamily="49" charset="-122"/>
              </a:rPr>
              <a:t>先不试办</a:t>
            </a:r>
            <a:r>
              <a:rPr lang="zh-CN" altLang="en-US" sz="2000" dirty="0">
                <a:latin typeface="楷体" panose="02010609060101010101" pitchFamily="49" charset="-122"/>
                <a:ea typeface="楷体" panose="02010609060101010101" pitchFamily="49" charset="-122"/>
              </a:rPr>
              <a:t>”的传真电报。方当场表示“算了，不办了”，并把钱庄的招牌拿下来放在屋里。但他其实并没停业，而且还跑到市府信访室、温州日报社反映情况。</a:t>
            </a:r>
            <a:r>
              <a:rPr lang="zh-CN" altLang="en-US" sz="1800" dirty="0"/>
              <a:t>  </a:t>
            </a:r>
            <a:endParaRPr lang="zh-CN" altLang="en-US" sz="1800" dirty="0"/>
          </a:p>
        </p:txBody>
      </p:sp>
    </p:spTree>
  </p:cSld>
  <p:clrMapOvr>
    <a:masterClrMapping/>
  </p:clrMapOvr>
  <p:transition>
    <p:zoom dir="in"/>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2"/>
          <p:cNvSpPr>
            <a:spLocks noGrp="1"/>
          </p:cNvSpPr>
          <p:nvPr>
            <p:ph type="title"/>
          </p:nvPr>
        </p:nvSpPr>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温州市人行</a:t>
            </a:r>
            <a:r>
              <a:rPr lang="en-US" altLang="zh-CN" sz="3200" b="1" dirty="0">
                <a:latin typeface="楷体" panose="02010609060101010101" pitchFamily="49" charset="-122"/>
                <a:ea typeface="楷体" panose="02010609060101010101" pitchFamily="49" charset="-122"/>
              </a:rPr>
              <a:t>1984</a:t>
            </a:r>
            <a:r>
              <a:rPr lang="zh-CN" altLang="en-US" sz="3200" b="1" dirty="0">
                <a:latin typeface="楷体" panose="02010609060101010101" pitchFamily="49" charset="-122"/>
                <a:ea typeface="楷体" panose="02010609060101010101" pitchFamily="49" charset="-122"/>
              </a:rPr>
              <a:t>年底给省人行调查报告</a:t>
            </a:r>
            <a:endParaRPr lang="zh-CN" altLang="en-US" sz="3200" b="1" dirty="0">
              <a:latin typeface="楷体" panose="02010609060101010101" pitchFamily="49" charset="-122"/>
              <a:ea typeface="楷体" panose="02010609060101010101" pitchFamily="49" charset="-122"/>
            </a:endParaRPr>
          </a:p>
        </p:txBody>
      </p:sp>
      <p:sp>
        <p:nvSpPr>
          <p:cNvPr id="25603" name="Rectangle 3"/>
          <p:cNvSpPr>
            <a:spLocks noGrp="1"/>
          </p:cNvSpPr>
          <p:nvPr>
            <p:ph idx="1"/>
          </p:nvPr>
        </p:nvSpPr>
        <p:spPr>
          <a:xfrm>
            <a:off x="1182688" y="2017713"/>
            <a:ext cx="7061200" cy="4579937"/>
          </a:xfrm>
        </p:spPr>
        <p:txBody>
          <a:bodyPr vert="horz" wrap="square" lIns="91440" tIns="45720" rIns="91440" bIns="45720" anchor="t" anchorCtr="0"/>
          <a:p>
            <a:pPr>
              <a:lnSpc>
                <a:spcPct val="80000"/>
              </a:lnSpc>
              <a:spcBef>
                <a:spcPct val="50000"/>
              </a:spcBef>
            </a:pPr>
            <a:r>
              <a:rPr lang="zh-CN" altLang="en-US" sz="1900" dirty="0">
                <a:latin typeface="楷体" panose="02010609060101010101" pitchFamily="49" charset="-122"/>
                <a:ea typeface="楷体" panose="02010609060101010101" pitchFamily="49" charset="-122"/>
              </a:rPr>
              <a:t>我们把钱库调查情况在行务会议上作了介绍，经过行务会议的讨论，对要不要试办‘钱库钱庄’统一了认识。基本的看法是：</a:t>
            </a:r>
            <a:r>
              <a:rPr lang="zh-CN" altLang="en-US" sz="1900" dirty="0">
                <a:solidFill>
                  <a:schemeClr val="hlink"/>
                </a:solidFill>
                <a:latin typeface="楷体" panose="02010609060101010101" pitchFamily="49" charset="-122"/>
                <a:ea typeface="楷体" panose="02010609060101010101" pitchFamily="49" charset="-122"/>
              </a:rPr>
              <a:t>同意试办，并建议加强管理、监督。</a:t>
            </a:r>
            <a:endParaRPr lang="zh-CN" altLang="en-US" sz="1900" dirty="0">
              <a:solidFill>
                <a:schemeClr val="hlink"/>
              </a:solidFill>
              <a:latin typeface="楷体" panose="02010609060101010101" pitchFamily="49" charset="-122"/>
              <a:ea typeface="楷体" panose="02010609060101010101" pitchFamily="49" charset="-122"/>
            </a:endParaRPr>
          </a:p>
          <a:p>
            <a:pPr>
              <a:lnSpc>
                <a:spcPct val="80000"/>
              </a:lnSpc>
              <a:spcBef>
                <a:spcPct val="50000"/>
              </a:spcBef>
            </a:pPr>
            <a:r>
              <a:rPr lang="zh-CN" altLang="en-US" sz="1900" dirty="0">
                <a:latin typeface="楷体" panose="02010609060101010101" pitchFamily="49" charset="-122"/>
                <a:ea typeface="楷体" panose="02010609060101010101" pitchFamily="49" charset="-122"/>
              </a:rPr>
              <a:t>我们认为在钱库镇这个商品经济繁荣，资金需求量大，民间借贷频繁，银行信用社满足不了要求的情况下，</a:t>
            </a:r>
            <a:r>
              <a:rPr lang="zh-CN" altLang="en-US" sz="1900" dirty="0">
                <a:solidFill>
                  <a:schemeClr val="hlink"/>
                </a:solidFill>
                <a:latin typeface="楷体" panose="02010609060101010101" pitchFamily="49" charset="-122"/>
                <a:ea typeface="楷体" panose="02010609060101010101" pitchFamily="49" charset="-122"/>
              </a:rPr>
              <a:t>批准试办一个钱庄有助于理论与金融改革的探讨，在实际工作上有助于探索。</a:t>
            </a:r>
            <a:r>
              <a:rPr lang="zh-CN" altLang="en-US" sz="1900" dirty="0">
                <a:latin typeface="楷体" panose="02010609060101010101" pitchFamily="49" charset="-122"/>
                <a:ea typeface="楷体" panose="02010609060101010101" pitchFamily="49" charset="-122"/>
              </a:rPr>
              <a:t>从理论上讲金融形式要决定于经济形式。经济上倡导允许国营、集体、个体一齐上，金融形式上也应该适应这种经济形式的发展。从实际上看钱庄在经营作风上、服务方式上、服务态度上跟当前银行（信用社）工作对比都有它独特之处。有人还谈到方培林钱庄的第一生命力是起到调剂资金平抑民间借贷的作用，另外在商品自由交易中现金核算频繁，个体经济活跃靠现金交易，这一点是方氏钱庄适以生存的第二生命力。</a:t>
            </a:r>
            <a:endParaRPr lang="zh-CN" altLang="en-US" sz="1900" dirty="0">
              <a:latin typeface="楷体" panose="02010609060101010101" pitchFamily="49" charset="-122"/>
              <a:ea typeface="楷体" panose="02010609060101010101" pitchFamily="49" charset="-122"/>
            </a:endParaRPr>
          </a:p>
          <a:p>
            <a:pPr>
              <a:lnSpc>
                <a:spcPct val="80000"/>
              </a:lnSpc>
              <a:spcBef>
                <a:spcPct val="50000"/>
              </a:spcBef>
            </a:pPr>
            <a:r>
              <a:rPr lang="zh-CN" altLang="en-US" sz="1900" dirty="0">
                <a:solidFill>
                  <a:schemeClr val="hlink"/>
                </a:solidFill>
                <a:latin typeface="楷体" panose="02010609060101010101" pitchFamily="49" charset="-122"/>
                <a:ea typeface="楷体" panose="02010609060101010101" pitchFamily="49" charset="-122"/>
              </a:rPr>
              <a:t>不过必须持慎重的态度，要加强管理</a:t>
            </a:r>
            <a:r>
              <a:rPr lang="zh-CN" altLang="en-US" sz="1900" dirty="0">
                <a:latin typeface="楷体" panose="02010609060101010101" pitchFamily="49" charset="-122"/>
                <a:ea typeface="楷体" panose="02010609060101010101" pitchFamily="49" charset="-122"/>
              </a:rPr>
              <a:t>：一要经过批准，发执照；二要有一定的自有资金；三要有一套帐册；四要接受银行管理；五要上缴保证金；六要照章纳税；七要框定业务范围；八要确定利率杠子；人行对钱庄资金不担风险。</a:t>
            </a:r>
            <a:endParaRPr lang="zh-CN" altLang="en-US" sz="19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3" name="Rectangle 3"/>
          <p:cNvSpPr>
            <a:spLocks noGrp="1"/>
          </p:cNvSpPr>
          <p:nvPr>
            <p:ph idx="1"/>
          </p:nvPr>
        </p:nvSpPr>
        <p:spPr>
          <a:xfrm>
            <a:off x="826135" y="1998345"/>
            <a:ext cx="7995920" cy="2120900"/>
          </a:xfrm>
        </p:spPr>
        <p:txBody>
          <a:bodyPr vert="horz" wrap="square" lIns="91440" tIns="45720" rIns="91440" bIns="45720" anchor="t" anchorCtr="0"/>
          <a:p>
            <a:pPr eaLnBrk="1" hangingPunct="1">
              <a:lnSpc>
                <a:spcPct val="90000"/>
              </a:lnSpc>
            </a:pPr>
            <a:r>
              <a:rPr lang="zh-CN" altLang="en-US" sz="2400" b="1" u="sng" dirty="0">
                <a:latin typeface="楷体" panose="02010609060101010101" pitchFamily="49" charset="-122"/>
                <a:ea typeface="楷体" panose="02010609060101010101" pitchFamily="49" charset="-122"/>
                <a:sym typeface="+mn-ea"/>
              </a:rPr>
              <a:t>选择</a:t>
            </a:r>
            <a:r>
              <a:rPr lang="en-US" altLang="zh-CN" sz="2400" b="1" u="sng" dirty="0">
                <a:latin typeface="楷体" panose="02010609060101010101" pitchFamily="49" charset="-122"/>
                <a:ea typeface="楷体" panose="02010609060101010101" pitchFamily="49" charset="-122"/>
                <a:sym typeface="+mn-ea"/>
              </a:rPr>
              <a:t>(choice)</a:t>
            </a:r>
            <a:r>
              <a:rPr lang="zh-CN" altLang="en-US" sz="2400" b="1" u="sng" dirty="0">
                <a:latin typeface="楷体" panose="02010609060101010101" pitchFamily="49" charset="-122"/>
                <a:ea typeface="楷体" panose="02010609060101010101" pitchFamily="49" charset="-122"/>
                <a:sym typeface="+mn-ea"/>
              </a:rPr>
              <a:t>：</a:t>
            </a:r>
            <a:r>
              <a:rPr lang="en-US" altLang="zh-CN" sz="2000" dirty="0">
                <a:latin typeface="楷体" panose="02010609060101010101" pitchFamily="49" charset="-122"/>
                <a:ea typeface="楷体" panose="02010609060101010101" pitchFamily="49" charset="-122"/>
              </a:rPr>
              <a:t>“Economics is the science of how a particular society solves its economic problems. </a:t>
            </a:r>
            <a:r>
              <a:rPr lang="en-US" altLang="zh-CN" sz="2000" i="1" dirty="0">
                <a:solidFill>
                  <a:schemeClr val="tx2"/>
                </a:solidFill>
                <a:latin typeface="楷体" panose="02010609060101010101" pitchFamily="49" charset="-122"/>
                <a:ea typeface="楷体" panose="02010609060101010101" pitchFamily="49" charset="-122"/>
              </a:rPr>
              <a:t>An economic problem exists whenever scarce means are used to satisfy alternative ends.</a:t>
            </a:r>
            <a:endParaRPr lang="en-US" altLang="zh-CN" sz="2000" i="1" dirty="0">
              <a:solidFill>
                <a:schemeClr val="tx2"/>
              </a:solidFill>
              <a:latin typeface="楷体" panose="02010609060101010101" pitchFamily="49" charset="-122"/>
              <a:ea typeface="楷体" panose="02010609060101010101" pitchFamily="49" charset="-122"/>
            </a:endParaRPr>
          </a:p>
          <a:p>
            <a:pPr eaLnBrk="1" hangingPunct="1">
              <a:lnSpc>
                <a:spcPct val="90000"/>
              </a:lnSpc>
            </a:pPr>
            <a:r>
              <a:rPr lang="en-US" altLang="zh-CN" sz="2000" dirty="0">
                <a:latin typeface="楷体" panose="02010609060101010101" pitchFamily="49" charset="-122"/>
                <a:ea typeface="楷体" panose="02010609060101010101" pitchFamily="49" charset="-122"/>
              </a:rPr>
              <a:t> If the means are not scarce, there is no problem at all; there is </a:t>
            </a:r>
            <a:r>
              <a:rPr lang="en-US" altLang="zh-CN" sz="2400" dirty="0">
                <a:solidFill>
                  <a:schemeClr val="hlink"/>
                </a:solidFill>
                <a:latin typeface="楷体" panose="02010609060101010101" pitchFamily="49" charset="-122"/>
                <a:ea typeface="楷体" panose="02010609060101010101" pitchFamily="49" charset="-122"/>
              </a:rPr>
              <a:t>Nirvana</a:t>
            </a:r>
            <a:r>
              <a:rPr lang="en-US" altLang="zh-CN" sz="2000" dirty="0">
                <a:latin typeface="楷体" panose="02010609060101010101" pitchFamily="49" charset="-122"/>
                <a:ea typeface="楷体" panose="02010609060101010101" pitchFamily="49" charset="-122"/>
              </a:rPr>
              <a:t>. If the means are scarce but there is only a single end, the problem of how to use the means is a technological problem” (</a:t>
            </a:r>
            <a:r>
              <a:rPr lang="en-US" altLang="zh-CN" sz="2000" i="1" dirty="0">
                <a:latin typeface="楷体" panose="02010609060101010101" pitchFamily="49" charset="-122"/>
                <a:ea typeface="楷体" panose="02010609060101010101" pitchFamily="49" charset="-122"/>
              </a:rPr>
              <a:t>Frienman</a:t>
            </a:r>
            <a:r>
              <a:rPr lang="en-US" altLang="zh-CN" sz="2000" dirty="0">
                <a:latin typeface="楷体" panose="02010609060101010101" pitchFamily="49" charset="-122"/>
                <a:ea typeface="楷体" panose="02010609060101010101" pitchFamily="49" charset="-122"/>
              </a:rPr>
              <a:t>, 1962)</a:t>
            </a:r>
            <a:endParaRPr lang="en-US" altLang="zh-CN" sz="2000" dirty="0">
              <a:latin typeface="楷体" panose="02010609060101010101" pitchFamily="49" charset="-122"/>
              <a:ea typeface="楷体" panose="02010609060101010101" pitchFamily="49" charset="-122"/>
            </a:endParaRPr>
          </a:p>
        </p:txBody>
      </p:sp>
      <p:sp>
        <p:nvSpPr>
          <p:cNvPr id="21506" name="Rectangle 2"/>
          <p:cNvSpPr>
            <a:spLocks noGrp="1"/>
          </p:cNvSpPr>
          <p:nvPr>
            <p:custDataLst>
              <p:tags r:id="rId1"/>
            </p:custDataLst>
          </p:nvPr>
        </p:nvSpPr>
        <p:spPr>
          <a:xfrm>
            <a:off x="1222375" y="4046855"/>
            <a:ext cx="6950075" cy="43624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endParaRPr lang="en-US" altLang="zh-CN" sz="2400" b="1" u="sng" dirty="0">
              <a:latin typeface="楷体" panose="02010609060101010101" pitchFamily="49" charset="-122"/>
              <a:ea typeface="楷体" panose="02010609060101010101" pitchFamily="49" charset="-122"/>
            </a:endParaRPr>
          </a:p>
        </p:txBody>
      </p:sp>
      <p:sp>
        <p:nvSpPr>
          <p:cNvPr id="21507" name="Rectangle 3"/>
          <p:cNvSpPr>
            <a:spLocks noGrp="1"/>
          </p:cNvSpPr>
          <p:nvPr>
            <p:custDataLst>
              <p:tags r:id="rId2"/>
            </p:custDataLst>
          </p:nvPr>
        </p:nvSpPr>
        <p:spPr>
          <a:xfrm>
            <a:off x="826135" y="4483100"/>
            <a:ext cx="8143240" cy="223393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400" b="1" u="sng" dirty="0">
                <a:latin typeface="楷体" panose="02010609060101010101" pitchFamily="49" charset="-122"/>
                <a:ea typeface="楷体" panose="02010609060101010101" pitchFamily="49" charset="-122"/>
                <a:sym typeface="+mn-ea"/>
              </a:rPr>
              <a:t>竞争（</a:t>
            </a:r>
            <a:r>
              <a:rPr lang="en-US" altLang="zh-CN" sz="2400" b="1" u="sng" dirty="0">
                <a:latin typeface="楷体" panose="02010609060101010101" pitchFamily="49" charset="-122"/>
                <a:ea typeface="楷体" panose="02010609060101010101" pitchFamily="49" charset="-122"/>
                <a:sym typeface="+mn-ea"/>
              </a:rPr>
              <a:t>competition)</a:t>
            </a:r>
            <a:r>
              <a:rPr lang="zh-CN" altLang="en-US" sz="2400" b="1" u="sng" dirty="0">
                <a:latin typeface="楷体" panose="02010609060101010101" pitchFamily="49" charset="-122"/>
                <a:ea typeface="楷体" panose="02010609060101010101" pitchFamily="49" charset="-122"/>
                <a:sym typeface="+mn-ea"/>
              </a:rPr>
              <a:t>：</a:t>
            </a:r>
            <a:r>
              <a:rPr lang="zh-CN" altLang="en-US" sz="2000" dirty="0">
                <a:latin typeface="楷体" panose="02010609060101010101" pitchFamily="49" charset="-122"/>
                <a:ea typeface="楷体" panose="02010609060101010101" pitchFamily="49" charset="-122"/>
                <a:sym typeface="+mn-ea"/>
              </a:rPr>
              <a:t>多于一个人需求同一种经济物品。</a:t>
            </a:r>
            <a:endParaRPr lang="en-US" altLang="zh-CN" sz="2400" b="1" u="sng"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由从未得到完全满足的个人组成的社会，面临什么问题？</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每个个人选择以较少的代价获取较多稀缺物品，结果是什么？</a:t>
            </a:r>
            <a:endParaRPr lang="zh-CN" altLang="en-US" sz="2000" dirty="0">
              <a:latin typeface="楷体" panose="02010609060101010101" pitchFamily="49" charset="-122"/>
              <a:ea typeface="楷体" panose="02010609060101010101" pitchFamily="49" charset="-122"/>
            </a:endParaRPr>
          </a:p>
          <a:p>
            <a:pPr algn="l" eaLnBrk="1" hangingPunct="1">
              <a:lnSpc>
                <a:spcPct val="90000"/>
              </a:lnSpc>
            </a:pPr>
            <a:r>
              <a:rPr lang="zh-CN" altLang="en-US" sz="2000" dirty="0">
                <a:latin typeface="楷体" panose="02010609060101010101" pitchFamily="49" charset="-122"/>
                <a:ea typeface="楷体" panose="02010609060101010101" pitchFamily="49" charset="-122"/>
              </a:rPr>
              <a:t>“稀缺”、“竞争”、“成本”是一回事</a:t>
            </a:r>
            <a:endParaRPr lang="zh-CN" altLang="en-US" sz="2000" dirty="0">
              <a:latin typeface="楷体" panose="02010609060101010101" pitchFamily="49" charset="-122"/>
              <a:ea typeface="楷体" panose="02010609060101010101" pitchFamily="49" charset="-122"/>
            </a:endParaRPr>
          </a:p>
          <a:p>
            <a:pPr algn="l" eaLnBrk="1" hangingPunct="1">
              <a:lnSpc>
                <a:spcPct val="90000"/>
              </a:lnSpc>
            </a:pPr>
            <a:r>
              <a:rPr lang="zh-CN" altLang="en-US" sz="2000" dirty="0">
                <a:latin typeface="楷体" panose="02010609060101010101" pitchFamily="49" charset="-122"/>
                <a:ea typeface="楷体" panose="02010609060101010101" pitchFamily="49" charset="-122"/>
                <a:sym typeface="+mn-ea"/>
              </a:rPr>
              <a:t>If you aren't dead, you must be competing. </a:t>
            </a:r>
            <a:endParaRPr lang="zh-CN" altLang="en-US" sz="2000" dirty="0">
              <a:latin typeface="楷体" panose="02010609060101010101" pitchFamily="49" charset="-122"/>
              <a:ea typeface="楷体" panose="02010609060101010101" pitchFamily="49" charset="-122"/>
            </a:endParaRPr>
          </a:p>
          <a:p>
            <a:pPr marL="0" lvl="1" indent="457200" algn="l" eaLnBrk="1" hangingPunct="1">
              <a:lnSpc>
                <a:spcPct val="90000"/>
              </a:lnSpc>
              <a:buNone/>
            </a:pPr>
            <a:r>
              <a:rPr lang="zh-CN" altLang="en-US" sz="1800" dirty="0">
                <a:latin typeface="楷体" panose="02010609060101010101" pitchFamily="49" charset="-122"/>
                <a:ea typeface="楷体" panose="02010609060101010101" pitchFamily="49" charset="-122"/>
                <a:sym typeface="+mn-ea"/>
              </a:rPr>
              <a:t>暴力</a:t>
            </a:r>
            <a:r>
              <a:rPr lang="zh-CN" altLang="en-US"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sym typeface="+mn-ea"/>
              </a:rPr>
              <a:t>由权威分配</a:t>
            </a:r>
            <a:r>
              <a:rPr lang="zh-CN" altLang="en-US"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sym typeface="+mn-ea"/>
              </a:rPr>
              <a:t>先到先得、最需要者得——爱心专座、论资排辈、凭考分</a:t>
            </a:r>
            <a:r>
              <a:rPr lang="zh-CN" altLang="en-US"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sym typeface="+mn-ea"/>
              </a:rPr>
              <a:t>抓阄</a:t>
            </a:r>
            <a:r>
              <a:rPr lang="zh-CN" altLang="en-US"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sym typeface="+mn-ea"/>
              </a:rPr>
              <a:t>交易 （Competitive Cooperation By Exchanges）</a:t>
            </a:r>
            <a:endParaRPr lang="zh-CN" altLang="en-US" sz="1800" dirty="0">
              <a:latin typeface="楷体" panose="02010609060101010101" pitchFamily="49" charset="-122"/>
              <a:ea typeface="楷体" panose="02010609060101010101" pitchFamily="49" charset="-122"/>
              <a:sym typeface="+mn-ea"/>
            </a:endParaRPr>
          </a:p>
        </p:txBody>
      </p:sp>
      <p:sp>
        <p:nvSpPr>
          <p:cNvPr id="19459" name="Rectangle 3"/>
          <p:cNvSpPr>
            <a:spLocks noGrp="1"/>
          </p:cNvSpPr>
          <p:nvPr>
            <p:custDataLst>
              <p:tags r:id="rId3"/>
            </p:custDataLst>
          </p:nvPr>
        </p:nvSpPr>
        <p:spPr>
          <a:xfrm>
            <a:off x="1259840" y="188595"/>
            <a:ext cx="7281545" cy="144589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400" b="1" u="sng" dirty="0">
                <a:latin typeface="楷体" panose="02010609060101010101" pitchFamily="49" charset="-122"/>
                <a:ea typeface="楷体" panose="02010609060101010101" pitchFamily="49" charset="-122"/>
                <a:sym typeface="+mn-ea"/>
              </a:rPr>
              <a:t>代价</a:t>
            </a:r>
            <a:r>
              <a:rPr lang="en-US" altLang="zh-CN" sz="2400" b="1" u="sng" dirty="0">
                <a:latin typeface="楷体" panose="02010609060101010101" pitchFamily="49" charset="-122"/>
                <a:ea typeface="楷体" panose="02010609060101010101" pitchFamily="49" charset="-122"/>
                <a:sym typeface="+mn-ea"/>
              </a:rPr>
              <a:t>(sacrifice)</a:t>
            </a:r>
            <a:r>
              <a:rPr lang="zh-CN" altLang="en-US" sz="2400" b="1" dirty="0">
                <a:latin typeface="楷体" panose="02010609060101010101" pitchFamily="49" charset="-122"/>
                <a:ea typeface="楷体" panose="02010609060101010101" pitchFamily="49" charset="-122"/>
                <a:sym typeface="+mn-ea"/>
              </a:rPr>
              <a:t>：</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凡是人愿意付出或多或少的代价来争取多一点的物品，都是缺乏的、不足够的，那就是经济物品了”（张五常，经济解释）。</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市场里的代价：</a:t>
            </a:r>
            <a:r>
              <a:rPr lang="en-US" altLang="zh-CN" sz="2000" dirty="0">
                <a:latin typeface="楷体" panose="02010609060101010101" pitchFamily="49" charset="-122"/>
                <a:ea typeface="楷体" panose="02010609060101010101" pitchFamily="49" charset="-122"/>
              </a:rPr>
              <a:t>price</a:t>
            </a:r>
            <a:r>
              <a:rPr lang="zh-CN" altLang="en-US" sz="2000" dirty="0">
                <a:latin typeface="楷体" panose="02010609060101010101" pitchFamily="49" charset="-122"/>
                <a:ea typeface="楷体" panose="02010609060101010101" pitchFamily="49" charset="-122"/>
              </a:rPr>
              <a:t>；非市场经济里的代价</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“代价”与“成本（</a:t>
            </a:r>
            <a:r>
              <a:rPr lang="en-US" altLang="zh-CN" sz="2000" dirty="0">
                <a:latin typeface="楷体" panose="02010609060101010101" pitchFamily="49" charset="-122"/>
                <a:ea typeface="楷体" panose="02010609060101010101" pitchFamily="49" charset="-122"/>
              </a:rPr>
              <a:t>cost)”</a:t>
            </a:r>
            <a:r>
              <a:rPr lang="zh-CN" altLang="en-US" sz="2000" dirty="0">
                <a:latin typeface="楷体" panose="02010609060101010101" pitchFamily="49" charset="-122"/>
                <a:ea typeface="楷体" panose="02010609060101010101" pitchFamily="49" charset="-122"/>
              </a:rPr>
              <a:t>；所弃与所求</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2"/>
          <p:cNvSpPr>
            <a:spLocks noGrp="1"/>
          </p:cNvSpPr>
          <p:nvPr>
            <p:ph type="title"/>
          </p:nvPr>
        </p:nvSpPr>
        <p:spPr/>
        <p:txBody>
          <a:bodyPr vert="horz" wrap="square" lIns="91440" tIns="45720" rIns="91440" bIns="45720" anchor="b" anchorCtr="0"/>
          <a:p>
            <a:pPr algn="ctr"/>
            <a:r>
              <a:rPr lang="en-US" altLang="zh-CN" sz="3200" b="1" dirty="0">
                <a:latin typeface="楷体" panose="02010609060101010101" pitchFamily="49" charset="-122"/>
                <a:ea typeface="楷体" panose="02010609060101010101" pitchFamily="49" charset="-122"/>
              </a:rPr>
              <a:t> </a:t>
            </a:r>
            <a:r>
              <a:rPr lang="zh-CN" altLang="en-US" sz="3200" b="1" dirty="0">
                <a:latin typeface="楷体" panose="02010609060101010101" pitchFamily="49" charset="-122"/>
                <a:ea typeface="楷体" panose="02010609060101010101" pitchFamily="49" charset="-122"/>
              </a:rPr>
              <a:t>在争议中发展</a:t>
            </a:r>
            <a:endParaRPr lang="zh-CN" altLang="en-US" sz="3200" b="1" dirty="0">
              <a:latin typeface="楷体" panose="02010609060101010101" pitchFamily="49" charset="-122"/>
              <a:ea typeface="楷体" panose="02010609060101010101" pitchFamily="49" charset="-122"/>
            </a:endParaRPr>
          </a:p>
        </p:txBody>
      </p:sp>
      <p:sp>
        <p:nvSpPr>
          <p:cNvPr id="26627" name="Rectangle 3"/>
          <p:cNvSpPr>
            <a:spLocks noGrp="1"/>
          </p:cNvSpPr>
          <p:nvPr>
            <p:ph idx="1"/>
          </p:nvPr>
        </p:nvSpPr>
        <p:spPr>
          <a:xfrm>
            <a:off x="1182688" y="2017713"/>
            <a:ext cx="7350125" cy="4364037"/>
          </a:xfrm>
        </p:spPr>
        <p:txBody>
          <a:bodyPr vert="horz" wrap="square" lIns="91440" tIns="45720" rIns="91440" bIns="45720" anchor="t" anchorCtr="0"/>
          <a:p>
            <a:pPr>
              <a:lnSpc>
                <a:spcPct val="80000"/>
              </a:lnSpc>
              <a:spcBef>
                <a:spcPct val="50000"/>
              </a:spcBef>
            </a:pPr>
            <a:r>
              <a:rPr lang="en-US" altLang="zh-CN" sz="2000" dirty="0">
                <a:latin typeface="楷体" panose="02010609060101010101" pitchFamily="49" charset="-122"/>
                <a:ea typeface="楷体" panose="02010609060101010101" pitchFamily="49" charset="-122"/>
              </a:rPr>
              <a:t>1985-1986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温州日报</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 </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经济生活报</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 </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报刊文摘</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文汇报</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等媒体对方兴钱庄进行正面报道。</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zh-CN" altLang="en-US" sz="2000" dirty="0">
                <a:latin typeface="楷体" panose="02010609060101010101" pitchFamily="49" charset="-122"/>
                <a:ea typeface="楷体" panose="02010609060101010101" pitchFamily="49" charset="-122"/>
              </a:rPr>
              <a:t>浙江省政研室、国务院农村发展研究中心和浙江省委书记王芳先后考察方兴钱庄，表示肯定。</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1985</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8</a:t>
            </a:r>
            <a:r>
              <a:rPr lang="zh-CN" altLang="en-US" sz="2000" dirty="0">
                <a:latin typeface="楷体" panose="02010609060101010101" pitchFamily="49" charset="-122"/>
                <a:ea typeface="楷体" panose="02010609060101010101" pitchFamily="49" charset="-122"/>
              </a:rPr>
              <a:t>月人总行金融研究所调查组表示反对。</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solidFill>
                  <a:schemeClr val="hlink"/>
                </a:solidFill>
                <a:latin typeface="楷体" panose="02010609060101010101" pitchFamily="49" charset="-122"/>
                <a:ea typeface="楷体" panose="02010609060101010101" pitchFamily="49" charset="-122"/>
              </a:rPr>
              <a:t>1986</a:t>
            </a:r>
            <a:r>
              <a:rPr lang="zh-CN" altLang="en-US" sz="2000" dirty="0">
                <a:solidFill>
                  <a:schemeClr val="hlink"/>
                </a:solidFill>
                <a:latin typeface="楷体" panose="02010609060101010101" pitchFamily="49" charset="-122"/>
                <a:ea typeface="楷体" panose="02010609060101010101" pitchFamily="49" charset="-122"/>
              </a:rPr>
              <a:t>年</a:t>
            </a:r>
            <a:r>
              <a:rPr lang="en-US" altLang="zh-CN" sz="2000" dirty="0">
                <a:solidFill>
                  <a:schemeClr val="hlink"/>
                </a:solidFill>
                <a:latin typeface="楷体" panose="02010609060101010101" pitchFamily="49" charset="-122"/>
                <a:ea typeface="楷体" panose="02010609060101010101" pitchFamily="49" charset="-122"/>
              </a:rPr>
              <a:t>1</a:t>
            </a:r>
            <a:r>
              <a:rPr lang="zh-CN" altLang="en-US" sz="2000" dirty="0">
                <a:solidFill>
                  <a:schemeClr val="hlink"/>
                </a:solidFill>
                <a:latin typeface="楷体" panose="02010609060101010101" pitchFamily="49" charset="-122"/>
                <a:ea typeface="楷体" panose="02010609060101010101" pitchFamily="49" charset="-122"/>
              </a:rPr>
              <a:t>月，国务院颁布</a:t>
            </a:r>
            <a:r>
              <a:rPr lang="en-US" altLang="zh-CN" sz="2000" dirty="0">
                <a:solidFill>
                  <a:schemeClr val="hlink"/>
                </a:solidFill>
                <a:latin typeface="楷体" panose="02010609060101010101" pitchFamily="49" charset="-122"/>
                <a:ea typeface="楷体" panose="02010609060101010101" pitchFamily="49" charset="-122"/>
              </a:rPr>
              <a:t>《</a:t>
            </a:r>
            <a:r>
              <a:rPr lang="zh-CN" altLang="en-US" sz="2000" dirty="0">
                <a:solidFill>
                  <a:schemeClr val="hlink"/>
                </a:solidFill>
                <a:latin typeface="楷体" panose="02010609060101010101" pitchFamily="49" charset="-122"/>
                <a:ea typeface="楷体" panose="02010609060101010101" pitchFamily="49" charset="-122"/>
              </a:rPr>
              <a:t>中华人民共和国银行管理暂行条例</a:t>
            </a:r>
            <a:r>
              <a:rPr lang="en-US" altLang="zh-CN" sz="2000" dirty="0">
                <a:solidFill>
                  <a:schemeClr val="hlink"/>
                </a:solidFill>
                <a:latin typeface="楷体" panose="02010609060101010101" pitchFamily="49" charset="-122"/>
                <a:ea typeface="楷体" panose="02010609060101010101" pitchFamily="49" charset="-122"/>
              </a:rPr>
              <a:t>》</a:t>
            </a:r>
            <a:r>
              <a:rPr lang="zh-CN" altLang="en-US" sz="2000" dirty="0">
                <a:solidFill>
                  <a:schemeClr val="hlink"/>
                </a:solidFill>
                <a:latin typeface="楷体" panose="02010609060101010101" pitchFamily="49" charset="-122"/>
                <a:ea typeface="楷体" panose="02010609060101010101" pitchFamily="49" charset="-122"/>
              </a:rPr>
              <a:t>，其</a:t>
            </a:r>
            <a:r>
              <a:rPr lang="en-US" altLang="zh-CN" sz="2000" dirty="0">
                <a:solidFill>
                  <a:schemeClr val="hlink"/>
                </a:solidFill>
                <a:latin typeface="楷体" panose="02010609060101010101" pitchFamily="49" charset="-122"/>
                <a:ea typeface="楷体" panose="02010609060101010101" pitchFamily="49" charset="-122"/>
              </a:rPr>
              <a:t>28</a:t>
            </a:r>
            <a:r>
              <a:rPr lang="zh-CN" altLang="en-US" sz="2000" dirty="0">
                <a:solidFill>
                  <a:schemeClr val="hlink"/>
                </a:solidFill>
                <a:latin typeface="楷体" panose="02010609060101010101" pitchFamily="49" charset="-122"/>
                <a:ea typeface="楷体" panose="02010609060101010101" pitchFamily="49" charset="-122"/>
              </a:rPr>
              <a:t>条规定“地方各级人民政府不得设立地方银行。个人不得设立银行或其他金融机构，不得经营金融业务”。</a:t>
            </a:r>
            <a:r>
              <a:rPr lang="zh-CN" altLang="en-US" sz="2000" dirty="0">
                <a:latin typeface="楷体" panose="02010609060101010101" pitchFamily="49" charset="-122"/>
                <a:ea typeface="楷体" panose="02010609060101010101" pitchFamily="49" charset="-122"/>
              </a:rPr>
              <a:t> </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年，人大副委员长费孝通对浙江省长薛驹表示不能取缔方兴钱庄。</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月，国务委员兼人总行行长陈慕华：“私人办的钱庄，是违反银行管理条例的，是不能允许的，已经办的要予以清理、停业。你们有几家牌子是摘掉了，现在还要实行监督检查，今后不允许再办钱庄。” </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50" name="Rectangle 2"/>
          <p:cNvSpPr>
            <a:spLocks noGrp="1"/>
          </p:cNvSpPr>
          <p:nvPr>
            <p:ph type="title"/>
          </p:nvPr>
        </p:nvSpPr>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董朝才另辟蹊径</a:t>
            </a:r>
            <a:endParaRPr lang="zh-CN" altLang="en-US" sz="3200" b="1" dirty="0">
              <a:latin typeface="楷体" panose="02010609060101010101" pitchFamily="49" charset="-122"/>
              <a:ea typeface="楷体" panose="02010609060101010101" pitchFamily="49" charset="-122"/>
            </a:endParaRPr>
          </a:p>
        </p:txBody>
      </p:sp>
      <p:sp>
        <p:nvSpPr>
          <p:cNvPr id="27651" name="Rectangle 3"/>
          <p:cNvSpPr>
            <a:spLocks noGrp="1"/>
          </p:cNvSpPr>
          <p:nvPr>
            <p:ph idx="1"/>
          </p:nvPr>
        </p:nvSpPr>
        <p:spPr>
          <a:xfrm>
            <a:off x="1182688" y="2017713"/>
            <a:ext cx="7350125" cy="4506912"/>
          </a:xfrm>
        </p:spPr>
        <p:txBody>
          <a:bodyPr vert="horz" wrap="square" lIns="91440" tIns="45720" rIns="91440" bIns="45720" anchor="t" anchorCtr="0"/>
          <a:p>
            <a:pPr>
              <a:lnSpc>
                <a:spcPct val="80000"/>
              </a:lnSpc>
              <a:spcBef>
                <a:spcPct val="50000"/>
              </a:spcBef>
            </a:pPr>
            <a:r>
              <a:rPr lang="en-US" altLang="zh-CN" sz="2000" dirty="0">
                <a:solidFill>
                  <a:schemeClr val="hlink"/>
                </a:solidFill>
                <a:latin typeface="楷体" panose="02010609060101010101" pitchFamily="49" charset="-122"/>
                <a:ea typeface="楷体" panose="02010609060101010101" pitchFamily="49" charset="-122"/>
              </a:rPr>
              <a:t>1986</a:t>
            </a:r>
            <a:r>
              <a:rPr lang="zh-CN" altLang="en-US" sz="2000" dirty="0">
                <a:solidFill>
                  <a:schemeClr val="hlink"/>
                </a:solidFill>
                <a:latin typeface="楷体" panose="02010609060101010101" pitchFamily="49" charset="-122"/>
                <a:ea typeface="楷体" panose="02010609060101010101" pitchFamily="49" charset="-122"/>
              </a:rPr>
              <a:t>年</a:t>
            </a:r>
            <a:r>
              <a:rPr lang="en-US" altLang="zh-CN" sz="2000" dirty="0">
                <a:solidFill>
                  <a:schemeClr val="hlink"/>
                </a:solidFill>
                <a:latin typeface="楷体" panose="02010609060101010101" pitchFamily="49" charset="-122"/>
                <a:ea typeface="楷体" panose="02010609060101010101" pitchFamily="49" charset="-122"/>
              </a:rPr>
              <a:t>5</a:t>
            </a:r>
            <a:r>
              <a:rPr lang="zh-CN" altLang="en-US" sz="2000" dirty="0">
                <a:solidFill>
                  <a:schemeClr val="hlink"/>
                </a:solidFill>
                <a:latin typeface="楷体" panose="02010609060101010101" pitchFamily="49" charset="-122"/>
                <a:ea typeface="楷体" panose="02010609060101010101" pitchFamily="49" charset="-122"/>
              </a:rPr>
              <a:t>月</a:t>
            </a:r>
            <a:r>
              <a:rPr lang="zh-CN" altLang="en-US" sz="2000" dirty="0">
                <a:latin typeface="楷体" panose="02010609060101010101" pitchFamily="49" charset="-122"/>
                <a:ea typeface="楷体" panose="02010609060101010101" pitchFamily="49" charset="-122"/>
              </a:rPr>
              <a:t>，时任温州市委书记的董朝才在和新华社记者丁雪萍（</a:t>
            </a:r>
            <a:r>
              <a:rPr lang="en-US" altLang="zh-CN" sz="2000" dirty="0">
                <a:latin typeface="楷体" panose="02010609060101010101" pitchFamily="49" charset="-122"/>
                <a:ea typeface="楷体" panose="02010609060101010101" pitchFamily="49" charset="-122"/>
              </a:rPr>
              <a:t>2008</a:t>
            </a:r>
            <a:r>
              <a:rPr lang="zh-CN" altLang="en-US" sz="2000" dirty="0">
                <a:latin typeface="楷体" panose="02010609060101010101" pitchFamily="49" charset="-122"/>
                <a:ea typeface="楷体" panose="02010609060101010101" pitchFamily="49" charset="-122"/>
              </a:rPr>
              <a:t>）谈温州市农村第二步改革的设想时，专门提到三个突出问题有待突破，其中第三个就是：</a:t>
            </a:r>
            <a:r>
              <a:rPr lang="zh-CN" altLang="en-US" sz="2000" dirty="0">
                <a:solidFill>
                  <a:schemeClr val="hlink"/>
                </a:solidFill>
                <a:latin typeface="楷体" panose="02010609060101010101" pitchFamily="49" charset="-122"/>
                <a:ea typeface="楷体" panose="02010609060101010101" pitchFamily="49" charset="-122"/>
              </a:rPr>
              <a:t>“进一步开放农村资金市场和生产资料市场。凡有利于商品经济的民间信贷应允许存在，并保护其合法地位。农民经营性的信用服务组织，包括私人钱庄，在接受银行管理、监督并有风险承受力和储户法律保障的前提下，应允许存在。”</a:t>
            </a:r>
            <a:r>
              <a:rPr lang="zh-CN" altLang="en-US" sz="2000" dirty="0">
                <a:latin typeface="楷体" panose="02010609060101010101" pitchFamily="49" charset="-122"/>
                <a:ea typeface="楷体" panose="02010609060101010101" pitchFamily="49" charset="-122"/>
              </a:rPr>
              <a:t>董的这个谈话于</a:t>
            </a: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月载于新华社</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内部参考</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solidFill>
                  <a:schemeClr val="hlink"/>
                </a:solidFill>
                <a:latin typeface="楷体" panose="02010609060101010101" pitchFamily="49" charset="-122"/>
                <a:ea typeface="楷体" panose="02010609060101010101" pitchFamily="49" charset="-122"/>
              </a:rPr>
              <a:t>1986</a:t>
            </a:r>
            <a:r>
              <a:rPr lang="zh-CN" altLang="en-US" sz="2000" dirty="0">
                <a:solidFill>
                  <a:schemeClr val="hlink"/>
                </a:solidFill>
                <a:latin typeface="楷体" panose="02010609060101010101" pitchFamily="49" charset="-122"/>
                <a:ea typeface="楷体" panose="02010609060101010101" pitchFamily="49" charset="-122"/>
              </a:rPr>
              <a:t>年</a:t>
            </a:r>
            <a:r>
              <a:rPr lang="en-US" altLang="zh-CN" sz="2000" dirty="0">
                <a:solidFill>
                  <a:schemeClr val="hlink"/>
                </a:solidFill>
                <a:latin typeface="楷体" panose="02010609060101010101" pitchFamily="49" charset="-122"/>
                <a:ea typeface="楷体" panose="02010609060101010101" pitchFamily="49" charset="-122"/>
              </a:rPr>
              <a:t>6</a:t>
            </a:r>
            <a:r>
              <a:rPr lang="zh-CN" altLang="en-US" sz="2000" dirty="0">
                <a:solidFill>
                  <a:schemeClr val="hlink"/>
                </a:solidFill>
                <a:latin typeface="楷体" panose="02010609060101010101" pitchFamily="49" charset="-122"/>
                <a:ea typeface="楷体" panose="02010609060101010101" pitchFamily="49" charset="-122"/>
              </a:rPr>
              <a:t>月</a:t>
            </a:r>
            <a:r>
              <a:rPr lang="zh-CN" altLang="en-US" sz="2000" dirty="0">
                <a:latin typeface="楷体" panose="02010609060101010101" pitchFamily="49" charset="-122"/>
                <a:ea typeface="楷体" panose="02010609060101010101" pitchFamily="49" charset="-122"/>
              </a:rPr>
              <a:t>，董朝才到苍南县调研，他专门邀请了方培林出席座谈会。之后不久温州市委召开全市经营大户座谈会，董朝才再次邀请方培林参加会议。</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zh-CN" altLang="en-US" sz="2000" dirty="0">
                <a:latin typeface="楷体" panose="02010609060101010101" pitchFamily="49" charset="-122"/>
                <a:ea typeface="楷体" panose="02010609060101010101" pitchFamily="49" charset="-122"/>
              </a:rPr>
              <a:t>应健雄（</a:t>
            </a:r>
            <a:r>
              <a:rPr lang="en-US" altLang="zh-CN" sz="2000" dirty="0">
                <a:latin typeface="楷体" panose="02010609060101010101" pitchFamily="49" charset="-122"/>
                <a:ea typeface="楷体" panose="02010609060101010101" pitchFamily="49" charset="-122"/>
              </a:rPr>
              <a:t>2007</a:t>
            </a:r>
            <a:r>
              <a:rPr lang="zh-CN" altLang="en-US" sz="2000" dirty="0">
                <a:latin typeface="楷体" panose="02010609060101010101" pitchFamily="49" charset="-122"/>
                <a:ea typeface="楷体" panose="02010609060101010101" pitchFamily="49" charset="-122"/>
              </a:rPr>
              <a:t>）回忆，董朝才在一次开会的时候“特地把我、方培林拉到身边，坐在一起，融洽融洽关系”。</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zh-CN" altLang="en-US" sz="2000" dirty="0">
                <a:latin typeface="楷体" panose="02010609060101010101" pitchFamily="49" charset="-122"/>
                <a:ea typeface="楷体" panose="02010609060101010101" pitchFamily="49" charset="-122"/>
              </a:rPr>
              <a:t>方培林回忆，两次会议上董朝才都给方培林留下话：“有困难找我”。</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Rectangle 2"/>
          <p:cNvSpPr>
            <a:spLocks noGrp="1"/>
          </p:cNvSpPr>
          <p:nvPr>
            <p:ph type="title"/>
          </p:nvPr>
        </p:nvSpPr>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农村改革试验区里的私人钱庄</a:t>
            </a:r>
            <a:endParaRPr lang="zh-CN" altLang="en-US" sz="3200" b="1" dirty="0">
              <a:latin typeface="楷体" panose="02010609060101010101" pitchFamily="49" charset="-122"/>
              <a:ea typeface="楷体" panose="02010609060101010101" pitchFamily="49" charset="-122"/>
            </a:endParaRPr>
          </a:p>
        </p:txBody>
      </p:sp>
      <p:sp>
        <p:nvSpPr>
          <p:cNvPr id="28675" name="Rectangle 3"/>
          <p:cNvSpPr>
            <a:spLocks noGrp="1"/>
          </p:cNvSpPr>
          <p:nvPr>
            <p:ph idx="1"/>
          </p:nvPr>
        </p:nvSpPr>
        <p:spPr>
          <a:xfrm>
            <a:off x="1182688" y="2017713"/>
            <a:ext cx="7134225" cy="4114800"/>
          </a:xfrm>
        </p:spPr>
        <p:txBody>
          <a:bodyPr vert="horz" wrap="square" lIns="91440" tIns="45720" rIns="91440" bIns="45720" anchor="t" anchorCtr="0"/>
          <a:p>
            <a:pPr>
              <a:lnSpc>
                <a:spcPct val="80000"/>
              </a:lnSpc>
              <a:spcBef>
                <a:spcPct val="50000"/>
              </a:spcBef>
            </a:pP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8</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23</a:t>
            </a:r>
            <a:r>
              <a:rPr lang="zh-CN" altLang="en-US" sz="2000" dirty="0">
                <a:latin typeface="楷体" panose="02010609060101010101" pitchFamily="49" charset="-122"/>
                <a:ea typeface="楷体" panose="02010609060101010101" pitchFamily="49" charset="-122"/>
              </a:rPr>
              <a:t>日温州市委向省委、省政府提交</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关于建立温州试验区有关问题的报告</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，提出：把放手发展个体、私营、股份合作制经济和进一步完善市场体系作为试验的主要内容之一。该报告中有一条</a:t>
            </a:r>
            <a:r>
              <a:rPr lang="zh-CN" altLang="en-US" sz="2000" dirty="0">
                <a:solidFill>
                  <a:schemeClr val="hlink"/>
                </a:solidFill>
                <a:latin typeface="楷体" panose="02010609060101010101" pitchFamily="49" charset="-122"/>
                <a:ea typeface="楷体" panose="02010609060101010101" pitchFamily="49" charset="-122"/>
              </a:rPr>
              <a:t>：“允许试办股份性质的金融组织和少量的‘私人钱庄’，但要付保证金，交纳税收，并适当限制其利率。”</a:t>
            </a:r>
            <a:endParaRPr lang="zh-CN" altLang="en-US" sz="2000" dirty="0">
              <a:solidFill>
                <a:schemeClr val="hlink"/>
              </a:solidFill>
              <a:latin typeface="楷体" panose="02010609060101010101" pitchFamily="49" charset="-122"/>
              <a:ea typeface="楷体" panose="02010609060101010101" pitchFamily="49" charset="-122"/>
            </a:endParaRPr>
          </a:p>
          <a:p>
            <a:pPr>
              <a:lnSpc>
                <a:spcPct val="80000"/>
              </a:lnSpc>
              <a:spcBef>
                <a:spcPct val="50000"/>
              </a:spcBef>
            </a:pPr>
            <a:r>
              <a:rPr lang="zh-CN" altLang="en-US" sz="2000" dirty="0">
                <a:latin typeface="楷体" panose="02010609060101010101" pitchFamily="49" charset="-122"/>
                <a:ea typeface="楷体" panose="02010609060101010101" pitchFamily="49" charset="-122"/>
              </a:rPr>
              <a:t>据公木（</a:t>
            </a:r>
            <a:r>
              <a:rPr lang="en-US" altLang="zh-CN" sz="2000" dirty="0">
                <a:latin typeface="楷体" panose="02010609060101010101" pitchFamily="49" charset="-122"/>
                <a:ea typeface="楷体" panose="02010609060101010101" pitchFamily="49" charset="-122"/>
              </a:rPr>
              <a:t>2008</a:t>
            </a:r>
            <a:r>
              <a:rPr lang="zh-CN" altLang="en-US" sz="2000" dirty="0">
                <a:latin typeface="楷体" panose="02010609060101010101" pitchFamily="49" charset="-122"/>
                <a:ea typeface="楷体" panose="02010609060101010101" pitchFamily="49" charset="-122"/>
              </a:rPr>
              <a:t>）的回忆：“这一条，是董朝才专门交代要写的。董朝才后来在一次会议上说：报告里的这几句话，就是为方培林写的。”</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月，浙江省委、省府向中央递交的</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关于建立温州试验区的报告</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中专门提到：“</a:t>
            </a:r>
            <a:r>
              <a:rPr lang="zh-CN" altLang="en-US" sz="2000" dirty="0">
                <a:solidFill>
                  <a:schemeClr val="hlink"/>
                </a:solidFill>
                <a:latin typeface="楷体" panose="02010609060101010101" pitchFamily="49" charset="-122"/>
                <a:ea typeface="楷体" panose="02010609060101010101" pitchFamily="49" charset="-122"/>
              </a:rPr>
              <a:t>现在的“私人钱庄”允许继续试办，并加强对他们的管理</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a:lnSpc>
                <a:spcPct val="80000"/>
              </a:lnSpc>
              <a:spcBef>
                <a:spcPct val="50000"/>
              </a:spcBef>
            </a:pPr>
            <a:r>
              <a:rPr lang="en-US" altLang="zh-CN" sz="2000" dirty="0">
                <a:latin typeface="楷体" panose="02010609060101010101" pitchFamily="49" charset="-122"/>
                <a:ea typeface="楷体" panose="02010609060101010101" pitchFamily="49" charset="-122"/>
              </a:rPr>
              <a:t>1987</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18</a:t>
            </a:r>
            <a:r>
              <a:rPr lang="zh-CN" altLang="en-US" sz="2000" dirty="0">
                <a:latin typeface="楷体" panose="02010609060101010101" pitchFamily="49" charset="-122"/>
                <a:ea typeface="楷体" panose="02010609060101010101" pitchFamily="49" charset="-122"/>
              </a:rPr>
              <a:t>日，国务院正式批准温州成为全国第一批</a:t>
            </a:r>
            <a:r>
              <a:rPr lang="en-US" altLang="zh-CN" sz="2000" dirty="0">
                <a:latin typeface="楷体" panose="02010609060101010101" pitchFamily="49" charset="-122"/>
                <a:ea typeface="楷体" panose="02010609060101010101" pitchFamily="49" charset="-122"/>
              </a:rPr>
              <a:t>12</a:t>
            </a:r>
            <a:r>
              <a:rPr lang="zh-CN" altLang="en-US" sz="2000" dirty="0">
                <a:latin typeface="楷体" panose="02010609060101010101" pitchFamily="49" charset="-122"/>
                <a:ea typeface="楷体" panose="02010609060101010101" pitchFamily="49" charset="-122"/>
              </a:rPr>
              <a:t>个农村改革试验区。 </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a:xfrm>
            <a:off x="1150938" y="617538"/>
            <a:ext cx="7237412" cy="1143000"/>
          </a:xfrm>
        </p:spPr>
        <p:txBody>
          <a:bodyPr vert="horz" wrap="square" lIns="91440" tIns="45720" rIns="91440" bIns="45720" anchor="b" anchorCtr="0"/>
          <a:p>
            <a:pPr algn="ctr"/>
            <a:r>
              <a:rPr lang="en-US" altLang="zh-CN" sz="3200" b="1" dirty="0">
                <a:latin typeface="楷体" panose="02010609060101010101" pitchFamily="49" charset="-122"/>
                <a:ea typeface="楷体" panose="02010609060101010101" pitchFamily="49" charset="-122"/>
              </a:rPr>
              <a:t>1986.10.29 </a:t>
            </a:r>
            <a:r>
              <a:rPr lang="zh-CN" altLang="en-US" sz="3200" b="1" dirty="0">
                <a:latin typeface="楷体" panose="02010609060101010101" pitchFamily="49" charset="-122"/>
                <a:ea typeface="楷体" panose="02010609060101010101" pitchFamily="49" charset="-122"/>
              </a:rPr>
              <a:t>方培林致董朝才的信</a:t>
            </a:r>
            <a:endParaRPr lang="zh-CN" altLang="en-US" sz="3200" b="1" dirty="0">
              <a:latin typeface="楷体" panose="02010609060101010101" pitchFamily="49" charset="-122"/>
              <a:ea typeface="楷体" panose="02010609060101010101" pitchFamily="49" charset="-122"/>
            </a:endParaRPr>
          </a:p>
        </p:txBody>
      </p:sp>
      <p:sp>
        <p:nvSpPr>
          <p:cNvPr id="29699" name="Rectangle 3"/>
          <p:cNvSpPr>
            <a:spLocks noGrp="1"/>
          </p:cNvSpPr>
          <p:nvPr>
            <p:ph idx="1"/>
          </p:nvPr>
        </p:nvSpPr>
        <p:spPr>
          <a:xfrm>
            <a:off x="971550" y="2017713"/>
            <a:ext cx="7277100" cy="4840287"/>
          </a:xfrm>
        </p:spPr>
        <p:txBody>
          <a:bodyPr vert="horz" wrap="square" lIns="91440" tIns="45720" rIns="91440" bIns="45720" anchor="t" anchorCtr="0"/>
          <a:p>
            <a:pPr>
              <a:lnSpc>
                <a:spcPct val="80000"/>
              </a:lnSpc>
              <a:buNone/>
            </a:pPr>
            <a:r>
              <a:rPr lang="en-US" altLang="zh-CN" sz="1800" dirty="0">
                <a:latin typeface="楷体" panose="02010609060101010101" pitchFamily="49" charset="-122"/>
                <a:ea typeface="楷体" panose="02010609060101010101" pitchFamily="49" charset="-122"/>
              </a:rPr>
              <a:t>   </a:t>
            </a:r>
            <a:r>
              <a:rPr lang="zh-CN" altLang="en-US" sz="1800" dirty="0">
                <a:latin typeface="楷体" panose="02010609060101010101" pitchFamily="49" charset="-122"/>
                <a:ea typeface="楷体" panose="02010609060101010101" pitchFamily="49" charset="-122"/>
              </a:rPr>
              <a:t>董书记，你好！</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读</a:t>
            </a:r>
            <a:r>
              <a:rPr lang="en-US" altLang="zh-CN" sz="1800" dirty="0">
                <a:latin typeface="楷体" panose="02010609060101010101" pitchFamily="49" charset="-122"/>
                <a:ea typeface="楷体" panose="02010609060101010101" pitchFamily="49" charset="-122"/>
              </a:rPr>
              <a:t>10.28</a:t>
            </a:r>
            <a:r>
              <a:rPr lang="zh-CN" altLang="en-US" sz="1800" dirty="0">
                <a:latin typeface="楷体" panose="02010609060101010101" pitchFamily="49" charset="-122"/>
                <a:ea typeface="楷体" panose="02010609060101010101" pitchFamily="49" charset="-122"/>
              </a:rPr>
              <a:t>温州报，您的文章令人鼓午。目前，我们私人金融业是处于最低金额的良性循环之中。没有挂牌，没有纳税，无人过问，是“地下”钱庄。</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苍南座谈会之后，曾有报告给县委，要求“方兴钱庄”重新开业。县委书记，县长均已签字同意重新开业。但银行，工商局不给执照，至今还是“地下”。我们更没有办法。</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a:t>
            </a:r>
            <a:r>
              <a:rPr lang="en-US" altLang="zh-CN" sz="1800" dirty="0">
                <a:latin typeface="楷体" panose="02010609060101010101" pitchFamily="49" charset="-122"/>
                <a:ea typeface="楷体" panose="02010609060101010101" pitchFamily="49" charset="-122"/>
              </a:rPr>
              <a:t>10.18</a:t>
            </a:r>
            <a:r>
              <a:rPr lang="zh-CN" altLang="en-US" sz="1800" dirty="0">
                <a:latin typeface="楷体" panose="02010609060101010101" pitchFamily="49" charset="-122"/>
                <a:ea typeface="楷体" panose="02010609060101010101" pitchFamily="49" charset="-122"/>
              </a:rPr>
              <a:t>上海文汇报报导了钱庄情况，在上海反响很大，也收到上海方向的来信和存款，但“钱庄”的“执照”至今还没有。所以讲，只好在十字街口徘徊。</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写信给你的目的，没有其它要求，只想能让您知道，我的钱庄还在，还在小规模的活动，等待着中央新的决策。</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好了，暂此搁笔。</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祝 </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金秋安好！</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钱库镇方兴钱庄</a:t>
            </a:r>
            <a:endParaRPr lang="zh-CN" altLang="en-US" sz="1800" dirty="0">
              <a:latin typeface="楷体" panose="02010609060101010101" pitchFamily="49" charset="-122"/>
              <a:ea typeface="楷体" panose="02010609060101010101" pitchFamily="49" charset="-122"/>
            </a:endParaRPr>
          </a:p>
          <a:p>
            <a:pPr>
              <a:lnSpc>
                <a:spcPct val="80000"/>
              </a:lnSpc>
              <a:buNone/>
            </a:pPr>
            <a:r>
              <a:rPr lang="zh-CN" altLang="en-US" sz="1800" dirty="0">
                <a:latin typeface="楷体" panose="02010609060101010101" pitchFamily="49" charset="-122"/>
                <a:ea typeface="楷体" panose="02010609060101010101" pitchFamily="49" charset="-122"/>
              </a:rPr>
              <a:t>                                                        方培林</a:t>
            </a:r>
            <a:r>
              <a:rPr lang="en-US" altLang="zh-CN" sz="1800" dirty="0">
                <a:latin typeface="楷体" panose="02010609060101010101" pitchFamily="49" charset="-122"/>
                <a:ea typeface="楷体" panose="02010609060101010101" pitchFamily="49" charset="-122"/>
              </a:rPr>
              <a:t>10.29</a:t>
            </a:r>
            <a:r>
              <a:rPr lang="en-US" altLang="zh-CN" sz="1800" dirty="0"/>
              <a:t> </a:t>
            </a:r>
            <a:endParaRPr lang="en-US" altLang="zh-CN" sz="1800" dirty="0"/>
          </a:p>
        </p:txBody>
      </p:sp>
    </p:spTree>
  </p:cSld>
  <p:clrMapOvr>
    <a:masterClrMapping/>
  </p:clrMapOvr>
  <p:transition>
    <p:zoom dir="in"/>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p:txBody>
          <a:bodyPr vert="horz" wrap="square" lIns="91440" tIns="45720" rIns="91440" bIns="45720" anchor="b" anchorCtr="0"/>
          <a:p>
            <a:pPr algn="ctr"/>
            <a:r>
              <a:rPr lang="en-US" altLang="zh-CN" sz="3200" b="1" dirty="0">
                <a:latin typeface="楷体" panose="02010609060101010101" pitchFamily="49" charset="-122"/>
                <a:ea typeface="楷体" panose="02010609060101010101" pitchFamily="49" charset="-122"/>
              </a:rPr>
              <a:t>1986.11.4 </a:t>
            </a:r>
            <a:r>
              <a:rPr lang="zh-CN" altLang="en-US" sz="3200" b="1" dirty="0">
                <a:latin typeface="楷体" panose="02010609060101010101" pitchFamily="49" charset="-122"/>
                <a:ea typeface="楷体" panose="02010609060101010101" pitchFamily="49" charset="-122"/>
              </a:rPr>
              <a:t>董朝才对方培林来信的批示</a:t>
            </a:r>
            <a:endParaRPr lang="zh-CN" altLang="en-US" sz="3200" b="1" dirty="0">
              <a:latin typeface="楷体" panose="02010609060101010101" pitchFamily="49" charset="-122"/>
              <a:ea typeface="楷体" panose="02010609060101010101" pitchFamily="49" charset="-122"/>
            </a:endParaRPr>
          </a:p>
        </p:txBody>
      </p:sp>
      <p:sp>
        <p:nvSpPr>
          <p:cNvPr id="30723" name="Rectangle 3"/>
          <p:cNvSpPr>
            <a:spLocks noGrp="1"/>
          </p:cNvSpPr>
          <p:nvPr>
            <p:ph idx="1"/>
          </p:nvPr>
        </p:nvSpPr>
        <p:spPr>
          <a:xfrm>
            <a:off x="1182688" y="2017713"/>
            <a:ext cx="7277100" cy="4291012"/>
          </a:xfrm>
        </p:spPr>
        <p:txBody>
          <a:bodyPr vert="horz" wrap="square" lIns="91440" tIns="45720" rIns="91440" bIns="45720" anchor="t" anchorCtr="0"/>
          <a:p>
            <a:pPr>
              <a:lnSpc>
                <a:spcPct val="90000"/>
              </a:lnSpc>
            </a:pPr>
            <a:r>
              <a:rPr lang="en-US" altLang="zh-CN" sz="2400" dirty="0">
                <a:latin typeface="楷体" panose="02010609060101010101" pitchFamily="49" charset="-122"/>
                <a:ea typeface="楷体" panose="02010609060101010101" pitchFamily="49" charset="-122"/>
              </a:rPr>
              <a:t>1986</a:t>
            </a:r>
            <a:r>
              <a:rPr lang="zh-CN" altLang="en-US" sz="2400" dirty="0">
                <a:latin typeface="楷体" panose="02010609060101010101" pitchFamily="49" charset="-122"/>
                <a:ea typeface="楷体" panose="02010609060101010101" pitchFamily="49" charset="-122"/>
              </a:rPr>
              <a:t>年</a:t>
            </a:r>
            <a:r>
              <a:rPr lang="en-US" altLang="zh-CN" sz="2400" dirty="0">
                <a:latin typeface="楷体" panose="02010609060101010101" pitchFamily="49" charset="-122"/>
                <a:ea typeface="楷体" panose="02010609060101010101" pitchFamily="49" charset="-122"/>
              </a:rPr>
              <a:t>11</a:t>
            </a:r>
            <a:r>
              <a:rPr lang="zh-CN" altLang="en-US" sz="2400" dirty="0">
                <a:latin typeface="楷体" panose="02010609060101010101" pitchFamily="49" charset="-122"/>
                <a:ea typeface="楷体" panose="02010609060101010101" pitchFamily="49" charset="-122"/>
              </a:rPr>
              <a:t>月</a:t>
            </a:r>
            <a:r>
              <a:rPr lang="en-US" altLang="zh-CN" sz="2400" dirty="0">
                <a:latin typeface="楷体" panose="02010609060101010101" pitchFamily="49" charset="-122"/>
                <a:ea typeface="楷体" panose="02010609060101010101" pitchFamily="49" charset="-122"/>
              </a:rPr>
              <a:t>4</a:t>
            </a:r>
            <a:r>
              <a:rPr lang="zh-CN" altLang="en-US" sz="2400" dirty="0">
                <a:latin typeface="楷体" panose="02010609060101010101" pitchFamily="49" charset="-122"/>
                <a:ea typeface="楷体" panose="02010609060101010101" pitchFamily="49" charset="-122"/>
              </a:rPr>
              <a:t>日董朝才在“温州市党政领导阅批来信登记卡”上对方培林来信批示如下：</a:t>
            </a:r>
            <a:endParaRPr lang="zh-CN" altLang="en-US" sz="2400" dirty="0">
              <a:latin typeface="楷体" panose="02010609060101010101" pitchFamily="49" charset="-122"/>
              <a:ea typeface="楷体" panose="02010609060101010101" pitchFamily="49" charset="-122"/>
            </a:endParaRPr>
          </a:p>
          <a:p>
            <a:pPr>
              <a:lnSpc>
                <a:spcPct val="90000"/>
              </a:lnSpc>
            </a:pPr>
            <a:r>
              <a:rPr lang="zh-CN" altLang="en-US" sz="2400" dirty="0">
                <a:solidFill>
                  <a:schemeClr val="hlink"/>
                </a:solidFill>
                <a:latin typeface="楷体" panose="02010609060101010101" pitchFamily="49" charset="-122"/>
                <a:ea typeface="楷体" panose="02010609060101010101" pitchFamily="49" charset="-122"/>
              </a:rPr>
              <a:t>温州市人民银行，根据试验方案，方培林应继续办下去，具体工作希你们联系。  董朝才   </a:t>
            </a:r>
            <a:r>
              <a:rPr lang="en-US" altLang="zh-CN" sz="2400" dirty="0">
                <a:solidFill>
                  <a:schemeClr val="hlink"/>
                </a:solidFill>
                <a:latin typeface="楷体" panose="02010609060101010101" pitchFamily="49" charset="-122"/>
                <a:ea typeface="楷体" panose="02010609060101010101" pitchFamily="49" charset="-122"/>
              </a:rPr>
              <a:t>11</a:t>
            </a:r>
            <a:r>
              <a:rPr lang="zh-CN" altLang="en-US" sz="2400" dirty="0">
                <a:solidFill>
                  <a:schemeClr val="hlink"/>
                </a:solidFill>
                <a:latin typeface="楷体" panose="02010609060101010101" pitchFamily="49" charset="-122"/>
                <a:ea typeface="楷体" panose="02010609060101010101" pitchFamily="49" charset="-122"/>
              </a:rPr>
              <a:t>．</a:t>
            </a:r>
            <a:r>
              <a:rPr lang="en-US" altLang="zh-CN" sz="2400" dirty="0">
                <a:solidFill>
                  <a:schemeClr val="hlink"/>
                </a:solidFill>
                <a:latin typeface="楷体" panose="02010609060101010101" pitchFamily="49" charset="-122"/>
                <a:ea typeface="楷体" panose="02010609060101010101" pitchFamily="49" charset="-122"/>
              </a:rPr>
              <a:t>4</a:t>
            </a:r>
            <a:endParaRPr lang="en-US" altLang="zh-CN" sz="2400" dirty="0">
              <a:solidFill>
                <a:schemeClr val="hlink"/>
              </a:solidFill>
              <a:latin typeface="楷体" panose="02010609060101010101" pitchFamily="49" charset="-122"/>
              <a:ea typeface="楷体" panose="02010609060101010101" pitchFamily="49" charset="-122"/>
            </a:endParaRPr>
          </a:p>
          <a:p>
            <a:pPr>
              <a:lnSpc>
                <a:spcPct val="90000"/>
              </a:lnSpc>
            </a:pPr>
            <a:r>
              <a:rPr lang="zh-CN" altLang="en-US" sz="2400" dirty="0">
                <a:latin typeface="楷体" panose="02010609060101010101" pitchFamily="49" charset="-122"/>
                <a:ea typeface="楷体" panose="02010609060101010101" pitchFamily="49" charset="-122"/>
              </a:rPr>
              <a:t>刘晓桦同志（县长）</a:t>
            </a:r>
            <a:r>
              <a:rPr lang="en-US" altLang="zh-CN" sz="2400" dirty="0">
                <a:latin typeface="楷体" panose="02010609060101010101" pitchFamily="49" charset="-122"/>
                <a:ea typeface="楷体" panose="02010609060101010101" pitchFamily="49" charset="-122"/>
              </a:rPr>
              <a:t>11</a:t>
            </a:r>
            <a:r>
              <a:rPr lang="zh-CN" altLang="en-US" sz="2400" dirty="0">
                <a:latin typeface="楷体" panose="02010609060101010101" pitchFamily="49" charset="-122"/>
                <a:ea typeface="楷体" panose="02010609060101010101" pitchFamily="49" charset="-122"/>
              </a:rPr>
              <a:t>月</a:t>
            </a:r>
            <a:r>
              <a:rPr lang="en-US" altLang="zh-CN" sz="2400" dirty="0">
                <a:latin typeface="楷体" panose="02010609060101010101" pitchFamily="49" charset="-122"/>
                <a:ea typeface="楷体" panose="02010609060101010101" pitchFamily="49" charset="-122"/>
              </a:rPr>
              <a:t>6</a:t>
            </a:r>
            <a:r>
              <a:rPr lang="zh-CN" altLang="en-US" sz="2400" dirty="0">
                <a:latin typeface="楷体" panose="02010609060101010101" pitchFamily="49" charset="-122"/>
                <a:ea typeface="楷体" panose="02010609060101010101" pitchFamily="49" charset="-122"/>
              </a:rPr>
              <a:t>日对方培林反映县有关部门不同意办钱庄的问题做出批示：“请工商局抓紧办理。私人钱庄应允许试办，不必再请示有关部门，出问题由县委县府负责。”</a:t>
            </a:r>
            <a:endParaRPr lang="en-US" altLang="zh-CN" sz="2400" dirty="0">
              <a:latin typeface="楷体" panose="02010609060101010101" pitchFamily="49" charset="-122"/>
              <a:ea typeface="楷体" panose="02010609060101010101" pitchFamily="49" charset="-122"/>
            </a:endParaRPr>
          </a:p>
          <a:p>
            <a:pPr>
              <a:lnSpc>
                <a:spcPct val="90000"/>
              </a:lnSpc>
            </a:pPr>
            <a:r>
              <a:rPr lang="en-US" altLang="zh-CN" sz="2400" dirty="0">
                <a:latin typeface="楷体" panose="02010609060101010101" pitchFamily="49" charset="-122"/>
                <a:ea typeface="楷体" panose="02010609060101010101" pitchFamily="49" charset="-122"/>
              </a:rPr>
              <a:t>1986</a:t>
            </a:r>
            <a:r>
              <a:rPr lang="zh-CN" altLang="en-US" sz="2400" dirty="0">
                <a:latin typeface="楷体" panose="02010609060101010101" pitchFamily="49" charset="-122"/>
                <a:ea typeface="楷体" panose="02010609060101010101" pitchFamily="49" charset="-122"/>
              </a:rPr>
              <a:t>年</a:t>
            </a:r>
            <a:r>
              <a:rPr lang="en-US" altLang="zh-CN" sz="2400" dirty="0">
                <a:latin typeface="楷体" panose="02010609060101010101" pitchFamily="49" charset="-122"/>
                <a:ea typeface="楷体" panose="02010609060101010101" pitchFamily="49" charset="-122"/>
              </a:rPr>
              <a:t>12</a:t>
            </a:r>
            <a:r>
              <a:rPr lang="zh-CN" altLang="en-US" sz="2400" dirty="0">
                <a:latin typeface="楷体" panose="02010609060101010101" pitchFamily="49" charset="-122"/>
                <a:ea typeface="楷体" panose="02010609060101010101" pitchFamily="49" charset="-122"/>
              </a:rPr>
              <a:t>月</a:t>
            </a:r>
            <a:r>
              <a:rPr lang="en-US" altLang="zh-CN" sz="2400" dirty="0">
                <a:latin typeface="楷体" panose="02010609060101010101" pitchFamily="49" charset="-122"/>
                <a:ea typeface="楷体" panose="02010609060101010101" pitchFamily="49" charset="-122"/>
              </a:rPr>
              <a:t>3</a:t>
            </a:r>
            <a:r>
              <a:rPr lang="zh-CN" altLang="en-US" sz="2400" dirty="0">
                <a:latin typeface="楷体" panose="02010609060101010101" pitchFamily="49" charset="-122"/>
                <a:ea typeface="楷体" panose="02010609060101010101" pitchFamily="49" charset="-122"/>
              </a:rPr>
              <a:t>日，县工商局发给方培林营业执照，名称为“</a:t>
            </a:r>
            <a:r>
              <a:rPr lang="zh-CN" altLang="en-US" sz="2400" dirty="0">
                <a:solidFill>
                  <a:schemeClr val="hlink"/>
                </a:solidFill>
                <a:latin typeface="楷体" panose="02010609060101010101" pitchFamily="49" charset="-122"/>
                <a:ea typeface="楷体" panose="02010609060101010101" pitchFamily="49" charset="-122"/>
              </a:rPr>
              <a:t>苍南县钱库方兴钱庄</a:t>
            </a:r>
            <a:r>
              <a:rPr lang="zh-CN" altLang="en-US" sz="2400" dirty="0">
                <a:latin typeface="楷体" panose="02010609060101010101" pitchFamily="49" charset="-122"/>
                <a:ea typeface="楷体" panose="02010609060101010101" pitchFamily="49" charset="-122"/>
              </a:rPr>
              <a:t>”，注册资金</a:t>
            </a:r>
            <a:r>
              <a:rPr lang="en-US" altLang="zh-CN" sz="2400" dirty="0">
                <a:latin typeface="楷体" panose="02010609060101010101" pitchFamily="49" charset="-122"/>
                <a:ea typeface="楷体" panose="02010609060101010101" pitchFamily="49" charset="-122"/>
              </a:rPr>
              <a:t>5</a:t>
            </a:r>
            <a:r>
              <a:rPr lang="zh-CN" altLang="en-US" sz="2400" dirty="0">
                <a:latin typeface="楷体" panose="02010609060101010101" pitchFamily="49" charset="-122"/>
                <a:ea typeface="楷体" panose="02010609060101010101" pitchFamily="49" charset="-122"/>
              </a:rPr>
              <a:t>万元，经营存贷业务。</a:t>
            </a:r>
            <a:endParaRPr lang="zh-CN" altLang="en-US" sz="2400" dirty="0">
              <a:latin typeface="楷体" panose="02010609060101010101" pitchFamily="49" charset="-122"/>
              <a:ea typeface="楷体" panose="02010609060101010101" pitchFamily="49" charset="-122"/>
            </a:endParaRPr>
          </a:p>
          <a:p>
            <a:pPr>
              <a:lnSpc>
                <a:spcPct val="90000"/>
              </a:lnSpc>
              <a:buNone/>
            </a:pPr>
            <a:r>
              <a:rPr lang="zh-CN" altLang="en-US" sz="2400" dirty="0"/>
              <a:t> </a:t>
            </a:r>
            <a:endParaRPr lang="zh-CN" altLang="en-US" sz="2400" dirty="0"/>
          </a:p>
        </p:txBody>
      </p:sp>
    </p:spTree>
  </p:cSld>
  <p:clrMapOvr>
    <a:masterClrMapping/>
  </p:clrMapOvr>
  <p:transition>
    <p:zoom dir="in"/>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Rectangle 2"/>
          <p:cNvSpPr>
            <a:spLocks noGrp="1"/>
          </p:cNvSpPr>
          <p:nvPr>
            <p:ph type="title"/>
          </p:nvPr>
        </p:nvSpPr>
        <p:spPr>
          <a:xfrm>
            <a:off x="1150938" y="617538"/>
            <a:ext cx="7021512" cy="1143000"/>
          </a:xfrm>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刘鸿儒的明传电报</a:t>
            </a:r>
            <a:endParaRPr lang="zh-CN" altLang="en-US" sz="3200" b="1" dirty="0">
              <a:latin typeface="楷体" panose="02010609060101010101" pitchFamily="49" charset="-122"/>
              <a:ea typeface="楷体" panose="02010609060101010101" pitchFamily="49" charset="-122"/>
            </a:endParaRPr>
          </a:p>
        </p:txBody>
      </p:sp>
      <p:sp>
        <p:nvSpPr>
          <p:cNvPr id="4" name="Rectangle 3"/>
          <p:cNvSpPr txBox="1">
            <a:spLocks noChangeArrowheads="1"/>
          </p:cNvSpPr>
          <p:nvPr/>
        </p:nvSpPr>
        <p:spPr bwMode="auto">
          <a:xfrm>
            <a:off x="827088" y="2206625"/>
            <a:ext cx="7345363" cy="4651375"/>
          </a:xfrm>
          <a:prstGeom prst="rect">
            <a:avLst/>
          </a:prstGeom>
          <a:noFill/>
          <a:ln w="9525">
            <a:noFill/>
            <a:miter lim="800000"/>
          </a:ln>
        </p:spPr>
        <p:txBody>
          <a:bodyPr/>
          <a:lstStyle/>
          <a:p>
            <a:pPr marL="342900" marR="0" indent="-342900" defTabSz="914400">
              <a:lnSpc>
                <a:spcPct val="80000"/>
              </a:lnSpc>
              <a:spcBef>
                <a:spcPct val="20000"/>
              </a:spcBef>
              <a:buClr>
                <a:schemeClr val="folHlink"/>
              </a:buClr>
              <a:buSzPct val="60000"/>
              <a:buFont typeface="Wingdings" panose="05000000000000000000" pitchFamily="2" charset="2"/>
              <a:buChar char="n"/>
              <a:defRPr/>
            </a:pPr>
            <a:r>
              <a:rPr kumimoji="1" lang="zh-CN" altLang="en-US" sz="2200" kern="0" cap="none" spc="0" normalizeH="0" baseline="0" noProof="0" dirty="0">
                <a:latin typeface="楷体" panose="02010609060101010101" pitchFamily="49" charset="-122"/>
                <a:ea typeface="楷体" panose="02010609060101010101" pitchFamily="49" charset="-122"/>
                <a:cs typeface="+mn-cs"/>
              </a:rPr>
              <a:t>就在刘晓桦县长批示的同一天，温州市人民银行直接向中国人民银行总行去电请示对方兴钱庄的政策。</a:t>
            </a:r>
            <a:endParaRPr kumimoji="1" lang="zh-CN" altLang="en-US" sz="2200" kern="0" cap="none" spc="0" normalizeH="0" baseline="0" noProof="0" dirty="0">
              <a:latin typeface="楷体" panose="02010609060101010101" pitchFamily="49" charset="-122"/>
              <a:ea typeface="楷体" panose="02010609060101010101" pitchFamily="49" charset="-122"/>
              <a:cs typeface="+mn-cs"/>
            </a:endParaRPr>
          </a:p>
          <a:p>
            <a:pPr marL="342900" marR="0" indent="-342900" defTabSz="914400">
              <a:lnSpc>
                <a:spcPct val="80000"/>
              </a:lnSpc>
              <a:spcBef>
                <a:spcPct val="20000"/>
              </a:spcBef>
              <a:buClr>
                <a:schemeClr val="folHlink"/>
              </a:buClr>
              <a:buSzPct val="60000"/>
              <a:buFont typeface="Wingdings" panose="05000000000000000000" pitchFamily="2" charset="2"/>
              <a:buChar char="n"/>
              <a:defRPr/>
            </a:pPr>
            <a:r>
              <a:rPr kumimoji="1" lang="en-US" altLang="zh-CN" sz="2200" kern="0" cap="none" spc="0" normalizeH="0" baseline="0" noProof="0" dirty="0">
                <a:latin typeface="楷体" panose="02010609060101010101" pitchFamily="49" charset="-122"/>
                <a:ea typeface="楷体" panose="02010609060101010101" pitchFamily="49" charset="-122"/>
                <a:cs typeface="+mn-cs"/>
              </a:rPr>
              <a:t>1986</a:t>
            </a:r>
            <a:r>
              <a:rPr kumimoji="1" lang="zh-CN" altLang="en-US" sz="2200" kern="0" cap="none" spc="0" normalizeH="0" baseline="0" noProof="0" dirty="0">
                <a:latin typeface="楷体" panose="02010609060101010101" pitchFamily="49" charset="-122"/>
                <a:ea typeface="楷体" panose="02010609060101010101" pitchFamily="49" charset="-122"/>
                <a:cs typeface="+mn-cs"/>
              </a:rPr>
              <a:t>年</a:t>
            </a:r>
            <a:r>
              <a:rPr kumimoji="1" lang="en-US" altLang="zh-CN" sz="2200" kern="0" cap="none" spc="0" normalizeH="0" baseline="0" noProof="0" dirty="0">
                <a:latin typeface="楷体" panose="02010609060101010101" pitchFamily="49" charset="-122"/>
                <a:ea typeface="楷体" panose="02010609060101010101" pitchFamily="49" charset="-122"/>
                <a:cs typeface="+mn-cs"/>
              </a:rPr>
              <a:t>11</a:t>
            </a:r>
            <a:r>
              <a:rPr kumimoji="1" lang="zh-CN" altLang="en-US" sz="2200" kern="0" cap="none" spc="0" normalizeH="0" baseline="0" noProof="0" dirty="0">
                <a:latin typeface="楷体" panose="02010609060101010101" pitchFamily="49" charset="-122"/>
                <a:ea typeface="楷体" panose="02010609060101010101" pitchFamily="49" charset="-122"/>
                <a:cs typeface="+mn-cs"/>
              </a:rPr>
              <a:t>月</a:t>
            </a:r>
            <a:r>
              <a:rPr kumimoji="1" lang="en-US" altLang="zh-CN" sz="2200" kern="0" cap="none" spc="0" normalizeH="0" baseline="0" noProof="0" dirty="0">
                <a:latin typeface="楷体" panose="02010609060101010101" pitchFamily="49" charset="-122"/>
                <a:ea typeface="楷体" panose="02010609060101010101" pitchFamily="49" charset="-122"/>
                <a:cs typeface="+mn-cs"/>
              </a:rPr>
              <a:t>7</a:t>
            </a:r>
            <a:r>
              <a:rPr kumimoji="1" lang="zh-CN" altLang="en-US" sz="2200" kern="0" cap="none" spc="0" normalizeH="0" baseline="0" noProof="0" dirty="0">
                <a:latin typeface="楷体" panose="02010609060101010101" pitchFamily="49" charset="-122"/>
                <a:ea typeface="楷体" panose="02010609060101010101" pitchFamily="49" charset="-122"/>
                <a:cs typeface="+mn-cs"/>
              </a:rPr>
              <a:t>日，中国人民银行副行长刘鸿儒发来明传电报：“</a:t>
            </a:r>
            <a:r>
              <a:rPr kumimoji="1" lang="zh-CN" altLang="en-US" sz="2200" kern="0" cap="none" spc="0" normalizeH="0" baseline="0" noProof="0" dirty="0">
                <a:solidFill>
                  <a:schemeClr val="hlink"/>
                </a:solidFill>
                <a:latin typeface="楷体" panose="02010609060101010101" pitchFamily="49" charset="-122"/>
                <a:ea typeface="楷体" panose="02010609060101010101" pitchFamily="49" charset="-122"/>
                <a:cs typeface="+mn-cs"/>
              </a:rPr>
              <a:t>中国人民银行温州市分行：十一月六日来电悉，经与国家体改委研究，答复如下：对于私人钱庄，请按国务院银行管理暂行条例规定办，不能发给</a:t>
            </a:r>
            <a:r>
              <a:rPr kumimoji="1" lang="en-US" altLang="zh-CN" sz="2200" kern="0" cap="none" spc="0" normalizeH="0" baseline="0" noProof="0" dirty="0">
                <a:solidFill>
                  <a:schemeClr val="hlink"/>
                </a:solidFill>
                <a:latin typeface="楷体" panose="02010609060101010101" pitchFamily="49" charset="-122"/>
                <a:ea typeface="楷体" panose="02010609060101010101" pitchFamily="49" charset="-122"/>
                <a:cs typeface="+mn-cs"/>
              </a:rPr>
              <a:t>《</a:t>
            </a:r>
            <a:r>
              <a:rPr kumimoji="1" lang="zh-CN" altLang="en-US" sz="2200" kern="0" cap="none" spc="0" normalizeH="0" baseline="0" noProof="0" dirty="0">
                <a:solidFill>
                  <a:schemeClr val="hlink"/>
                </a:solidFill>
                <a:latin typeface="楷体" panose="02010609060101010101" pitchFamily="49" charset="-122"/>
                <a:ea typeface="楷体" panose="02010609060101010101" pitchFamily="49" charset="-122"/>
                <a:cs typeface="+mn-cs"/>
              </a:rPr>
              <a:t>经营金融业务许可证</a:t>
            </a:r>
            <a:r>
              <a:rPr kumimoji="1" lang="en-US" altLang="zh-CN" sz="2200" kern="0" cap="none" spc="0" normalizeH="0" baseline="0" noProof="0" dirty="0">
                <a:solidFill>
                  <a:schemeClr val="hlink"/>
                </a:solidFill>
                <a:latin typeface="楷体" panose="02010609060101010101" pitchFamily="49" charset="-122"/>
                <a:ea typeface="楷体" panose="02010609060101010101" pitchFamily="49" charset="-122"/>
                <a:cs typeface="+mn-cs"/>
              </a:rPr>
              <a:t>》</a:t>
            </a:r>
            <a:r>
              <a:rPr kumimoji="1" lang="zh-CN" altLang="en-US" sz="2200" kern="0" cap="none" spc="0" normalizeH="0" baseline="0" noProof="0" dirty="0">
                <a:latin typeface="楷体" panose="02010609060101010101" pitchFamily="49" charset="-122"/>
                <a:ea typeface="楷体" panose="02010609060101010101" pitchFamily="49" charset="-122"/>
                <a:cs typeface="+mn-cs"/>
              </a:rPr>
              <a:t>。抄：浙江省人民政府，浙江省温州市人民政府，中国人民银行浙江省分行。” </a:t>
            </a:r>
            <a:endParaRPr kumimoji="1" lang="zh-CN" altLang="en-US" sz="2200" kern="0" cap="none" spc="0" normalizeH="0" baseline="0" noProof="0" dirty="0">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4" name="Rectangle 2"/>
          <p:cNvSpPr>
            <a:spLocks noGrp="1"/>
          </p:cNvSpPr>
          <p:nvPr>
            <p:ph type="title"/>
          </p:nvPr>
        </p:nvSpPr>
        <p:spPr>
          <a:xfrm>
            <a:off x="1115695" y="178435"/>
            <a:ext cx="7021195" cy="575945"/>
          </a:xfrm>
        </p:spPr>
        <p:txBody>
          <a:bodyPr vert="horz" wrap="square" lIns="91440" tIns="45720" rIns="91440" bIns="45720" anchor="b" anchorCtr="0"/>
          <a:p>
            <a:pPr algn="ctr"/>
            <a:r>
              <a:rPr lang="zh-CN" altLang="en-US" sz="3200" b="1" dirty="0">
                <a:latin typeface="楷体" panose="02010609060101010101" pitchFamily="49" charset="-122"/>
                <a:ea typeface="楷体" panose="02010609060101010101" pitchFamily="49" charset="-122"/>
              </a:rPr>
              <a:t>方培林的新广告</a:t>
            </a:r>
            <a:endParaRPr lang="zh-CN" altLang="en-US" sz="3200" b="1" dirty="0">
              <a:latin typeface="楷体" panose="02010609060101010101" pitchFamily="49" charset="-122"/>
              <a:ea typeface="楷体" panose="02010609060101010101" pitchFamily="49" charset="-122"/>
            </a:endParaRPr>
          </a:p>
        </p:txBody>
      </p:sp>
      <p:sp>
        <p:nvSpPr>
          <p:cNvPr id="33795" name="Rectangle 3"/>
          <p:cNvSpPr>
            <a:spLocks noGrp="1"/>
          </p:cNvSpPr>
          <p:nvPr>
            <p:ph idx="1"/>
          </p:nvPr>
        </p:nvSpPr>
        <p:spPr>
          <a:xfrm>
            <a:off x="827405" y="692785"/>
            <a:ext cx="7845425" cy="1141730"/>
          </a:xfrm>
        </p:spPr>
        <p:txBody>
          <a:bodyPr vert="horz" wrap="square" lIns="91440" tIns="45720" rIns="91440" bIns="45720" anchor="t" anchorCtr="0"/>
          <a:p>
            <a:pPr latinLnBrk="0">
              <a:lnSpc>
                <a:spcPct val="100000"/>
              </a:lnSpc>
              <a:spcBef>
                <a:spcPts val="0"/>
              </a:spcBef>
              <a:buNone/>
            </a:pPr>
            <a:r>
              <a:rPr lang="zh-CN" altLang="en-US" sz="2400" dirty="0">
                <a:solidFill>
                  <a:schemeClr val="hlink"/>
                </a:solidFill>
                <a:latin typeface="楷体" panose="02010609060101010101" pitchFamily="49" charset="-122"/>
                <a:ea typeface="楷体" panose="02010609060101010101" pitchFamily="49" charset="-122"/>
              </a:rPr>
              <a:t>     </a:t>
            </a:r>
            <a:r>
              <a:rPr lang="zh-CN" altLang="en-US" sz="2000" dirty="0">
                <a:solidFill>
                  <a:schemeClr val="hlink"/>
                </a:solidFill>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方兴钱庄由方培林创办，经浙江省委报告中央国务院。现根据“继续试办”的精神，以及市委书记董朝才</a:t>
            </a:r>
            <a:r>
              <a:rPr lang="en-US" altLang="zh-CN" sz="2000" dirty="0">
                <a:latin typeface="楷体" panose="02010609060101010101" pitchFamily="49" charset="-122"/>
                <a:ea typeface="楷体" panose="02010609060101010101" pitchFamily="49" charset="-122"/>
              </a:rPr>
              <a:t>86.11.6</a:t>
            </a:r>
            <a:r>
              <a:rPr lang="zh-CN" altLang="en-US" sz="2000" dirty="0">
                <a:latin typeface="楷体" panose="02010609060101010101" pitchFamily="49" charset="-122"/>
                <a:ea typeface="楷体" panose="02010609060101010101" pitchFamily="49" charset="-122"/>
              </a:rPr>
              <a:t>日重要批示，县工商局发以执照，批准开业。</a:t>
            </a:r>
            <a:r>
              <a:rPr lang="en-US" altLang="zh-CN" sz="2000" dirty="0">
                <a:latin typeface="楷体" panose="02010609060101010101" pitchFamily="49" charset="-122"/>
                <a:ea typeface="楷体" panose="02010609060101010101" pitchFamily="49" charset="-122"/>
              </a:rPr>
              <a:t>……</a:t>
            </a:r>
            <a:endParaRPr lang="zh-CN" altLang="en-US" sz="2200" dirty="0">
              <a:latin typeface="楷体" panose="02010609060101010101" pitchFamily="49" charset="-122"/>
              <a:ea typeface="楷体" panose="02010609060101010101" pitchFamily="49" charset="-122"/>
            </a:endParaRPr>
          </a:p>
          <a:p>
            <a:pPr>
              <a:lnSpc>
                <a:spcPct val="80000"/>
              </a:lnSpc>
              <a:buNone/>
            </a:pPr>
            <a:r>
              <a:rPr lang="zh-CN" altLang="en-US" sz="2400" dirty="0">
                <a:latin typeface="楷体" panose="02010609060101010101" pitchFamily="49" charset="-122"/>
                <a:ea typeface="楷体" panose="02010609060101010101" pitchFamily="49" charset="-122"/>
              </a:rPr>
              <a:t>       </a:t>
            </a:r>
            <a:endParaRPr lang="zh-CN" altLang="en-US" sz="2400" dirty="0">
              <a:latin typeface="楷体" panose="02010609060101010101" pitchFamily="49" charset="-122"/>
              <a:ea typeface="楷体" panose="02010609060101010101" pitchFamily="49" charset="-122"/>
            </a:endParaRPr>
          </a:p>
        </p:txBody>
      </p:sp>
      <p:sp>
        <p:nvSpPr>
          <p:cNvPr id="34818" name="Rectangle 2"/>
          <p:cNvSpPr>
            <a:spLocks noGrp="1"/>
          </p:cNvSpPr>
          <p:nvPr>
            <p:custDataLst>
              <p:tags r:id="rId1"/>
            </p:custDataLst>
          </p:nvPr>
        </p:nvSpPr>
        <p:spPr>
          <a:xfrm>
            <a:off x="1094740" y="1916430"/>
            <a:ext cx="7021195" cy="58801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a:r>
              <a:rPr lang="zh-CN" altLang="en-US" sz="2800" b="1" dirty="0">
                <a:latin typeface="楷体" panose="02010609060101010101" pitchFamily="49" charset="-122"/>
                <a:ea typeface="楷体" panose="02010609060101010101" pitchFamily="49" charset="-122"/>
              </a:rPr>
              <a:t>方兴钱庄重新开业</a:t>
            </a:r>
            <a:endParaRPr lang="zh-CN" altLang="en-US" sz="2800" b="1" dirty="0">
              <a:latin typeface="楷体" panose="02010609060101010101" pitchFamily="49" charset="-122"/>
              <a:ea typeface="楷体" panose="02010609060101010101" pitchFamily="49" charset="-122"/>
            </a:endParaRPr>
          </a:p>
        </p:txBody>
      </p:sp>
      <p:sp>
        <p:nvSpPr>
          <p:cNvPr id="26628" name="矩形 4"/>
          <p:cNvSpPr>
            <a:spLocks noChangeArrowheads="1"/>
          </p:cNvSpPr>
          <p:nvPr>
            <p:custDataLst>
              <p:tags r:id="rId2"/>
            </p:custDataLst>
          </p:nvPr>
        </p:nvSpPr>
        <p:spPr bwMode="auto">
          <a:xfrm>
            <a:off x="202565" y="2504440"/>
            <a:ext cx="8848090" cy="735965"/>
          </a:xfrm>
          <a:prstGeom prst="rect">
            <a:avLst/>
          </a:prstGeom>
          <a:noFill/>
          <a:ln w="9525">
            <a:noFill/>
            <a:miter lim="800000"/>
          </a:ln>
        </p:spPr>
        <p:txBody>
          <a:bodyPr>
            <a:noAutofit/>
          </a:bodyPr>
          <a:p>
            <a:pPr marL="0" marR="0" lvl="0" indent="0" algn="l" defTabSz="914400" rtl="0" eaLnBrk="1" fontAlgn="base" latinLnBrk="0" hangingPunct="1">
              <a:lnSpc>
                <a:spcPct val="100000"/>
              </a:lnSpc>
              <a:spcBef>
                <a:spcPct val="0"/>
              </a:spcBef>
              <a:spcAft>
                <a:spcPct val="0"/>
              </a:spcAft>
              <a:buClrTx/>
              <a:buSzTx/>
              <a:buFontTx/>
              <a:buNone/>
              <a:defRPr/>
            </a:pPr>
            <a:r>
              <a:rPr kumimoji="1" lang="zh-CN" altLang="en-US" b="0" i="0" u="none" strike="noStrike" kern="1200" cap="none" spc="0" normalizeH="0" baseline="0" noProof="0" dirty="0">
                <a:ln>
                  <a:noFill/>
                </a:ln>
                <a:solidFill>
                  <a:schemeClr val="hlink"/>
                </a:solidFill>
                <a:effectLst/>
                <a:uLnTx/>
                <a:uFillTx/>
                <a:latin typeface="楷体" panose="02010609060101010101" pitchFamily="49" charset="-122"/>
                <a:ea typeface="楷体" panose="02010609060101010101" pitchFamily="49" charset="-122"/>
                <a:cs typeface="+mn-cs"/>
              </a:rPr>
              <a:t>    </a:t>
            </a:r>
            <a:r>
              <a:rPr kumimoji="1" lang="zh-CN" altLang="en-US"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新中国第一家私人银行温州方兴钱庄，经浙江省委报告中共中央国务院，现根据继续试办精神及市委书记董朝才</a:t>
            </a:r>
            <a:r>
              <a:rPr kumimoji="1" lang="en-US" altLang="zh-CN"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86.11.6</a:t>
            </a:r>
            <a:r>
              <a:rPr kumimoji="1" lang="zh-CN" altLang="en-US"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重要批示，方兴钱庄重新开业。</a:t>
            </a:r>
            <a:endParaRPr kumimoji="1" lang="zh-CN" altLang="en-US"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
        <p:nvSpPr>
          <p:cNvPr id="35842" name="Rectangle 2"/>
          <p:cNvSpPr>
            <a:spLocks noGrp="1"/>
          </p:cNvSpPr>
          <p:nvPr>
            <p:custDataLst>
              <p:tags r:id="rId3"/>
            </p:custDataLst>
          </p:nvPr>
        </p:nvSpPr>
        <p:spPr>
          <a:xfrm>
            <a:off x="971550" y="3212465"/>
            <a:ext cx="7381875" cy="58102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a:r>
              <a:rPr lang="zh-CN" altLang="en-US" sz="2800" b="1" dirty="0">
                <a:latin typeface="楷体" panose="02010609060101010101" pitchFamily="49" charset="-122"/>
                <a:ea typeface="楷体" panose="02010609060101010101" pitchFamily="49" charset="-122"/>
              </a:rPr>
              <a:t>方兴钱庄的顺利关闭</a:t>
            </a:r>
            <a:endParaRPr lang="zh-CN" altLang="en-US" sz="2800" b="1" dirty="0">
              <a:latin typeface="楷体" panose="02010609060101010101" pitchFamily="49" charset="-122"/>
              <a:ea typeface="楷体" panose="02010609060101010101" pitchFamily="49" charset="-122"/>
            </a:endParaRPr>
          </a:p>
        </p:txBody>
      </p:sp>
      <p:sp>
        <p:nvSpPr>
          <p:cNvPr id="35843" name="Rectangle 3"/>
          <p:cNvSpPr>
            <a:spLocks noGrp="1"/>
          </p:cNvSpPr>
          <p:nvPr>
            <p:custDataLst>
              <p:tags r:id="rId4"/>
            </p:custDataLst>
          </p:nvPr>
        </p:nvSpPr>
        <p:spPr>
          <a:xfrm>
            <a:off x="323850" y="3789045"/>
            <a:ext cx="8662670" cy="29438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a:spcBef>
                <a:spcPct val="50000"/>
              </a:spcBef>
            </a:pPr>
            <a:r>
              <a:rPr lang="zh-CN" altLang="en-US" sz="2000" dirty="0">
                <a:latin typeface="楷体" panose="02010609060101010101" pitchFamily="49" charset="-122"/>
                <a:ea typeface="楷体" panose="02010609060101010101" pitchFamily="49" charset="-122"/>
              </a:rPr>
              <a:t>此后方兴钱庄就在试验区政策的庇护下继续经营。</a:t>
            </a:r>
            <a:endParaRPr lang="en-US" altLang="zh-CN" sz="2000" dirty="0">
              <a:latin typeface="楷体" panose="02010609060101010101" pitchFamily="49" charset="-122"/>
              <a:ea typeface="楷体" panose="02010609060101010101" pitchFamily="49" charset="-122"/>
            </a:endParaRPr>
          </a:p>
          <a:p>
            <a:pPr>
              <a:spcBef>
                <a:spcPct val="50000"/>
              </a:spcBef>
            </a:pPr>
            <a:r>
              <a:rPr lang="en-US" altLang="zh-CN" sz="2000" dirty="0">
                <a:latin typeface="楷体" panose="02010609060101010101" pitchFamily="49" charset="-122"/>
                <a:ea typeface="楷体" panose="02010609060101010101" pitchFamily="49" charset="-122"/>
              </a:rPr>
              <a:t>1989</a:t>
            </a:r>
            <a:r>
              <a:rPr lang="zh-CN" altLang="en-US" sz="2000" dirty="0">
                <a:latin typeface="楷体" panose="02010609060101010101" pitchFamily="49" charset="-122"/>
                <a:ea typeface="楷体" panose="02010609060101010101" pitchFamily="49" charset="-122"/>
              </a:rPr>
              <a:t>年下半年，“因为当时外面对温州姓资姓社的争论太激烈，而且，那些支持钱庄试验的县市领导也都调走了。舆论和政治的压力太大，根本不允许钱庄继续搞下去”。</a:t>
            </a:r>
            <a:endParaRPr lang="zh-CN" altLang="en-US" sz="2000" dirty="0">
              <a:latin typeface="楷体" panose="02010609060101010101" pitchFamily="49" charset="-122"/>
              <a:ea typeface="楷体" panose="02010609060101010101" pitchFamily="49" charset="-122"/>
            </a:endParaRPr>
          </a:p>
          <a:p>
            <a:pPr>
              <a:spcBef>
                <a:spcPct val="50000"/>
              </a:spcBef>
            </a:pPr>
            <a:r>
              <a:rPr lang="zh-CN" altLang="en-US" sz="2000" dirty="0">
                <a:latin typeface="楷体" panose="02010609060101010101" pitchFamily="49" charset="-122"/>
                <a:ea typeface="楷体" panose="02010609060101010101" pitchFamily="49" charset="-122"/>
              </a:rPr>
              <a:t>方培林主动停止了吸收新的存款，发放新的贷款，并逐步收回已发放的贷款、偿还已吸收的存款。</a:t>
            </a:r>
            <a:endParaRPr lang="zh-CN" altLang="en-US" sz="2000" dirty="0">
              <a:latin typeface="楷体" panose="02010609060101010101" pitchFamily="49" charset="-122"/>
              <a:ea typeface="楷体" panose="02010609060101010101" pitchFamily="49" charset="-122"/>
            </a:endParaRPr>
          </a:p>
          <a:p>
            <a:pPr>
              <a:spcBef>
                <a:spcPct val="50000"/>
              </a:spcBef>
            </a:pPr>
            <a:r>
              <a:rPr lang="zh-CN" altLang="en-US" sz="2000" dirty="0">
                <a:latin typeface="楷体" panose="02010609060101010101" pitchFamily="49" charset="-122"/>
                <a:ea typeface="楷体" panose="02010609060101010101" pitchFamily="49" charset="-122"/>
              </a:rPr>
              <a:t>经过三个月时间，方培林成功地偿还了所有的存款，方兴钱庄在这个过程中没有发生挤兑事件。</a:t>
            </a:r>
            <a:endParaRPr lang="zh-CN" altLang="en-US" sz="2000" dirty="0">
              <a:latin typeface="楷体" panose="02010609060101010101" pitchFamily="49" charset="-122"/>
              <a:ea typeface="楷体" panose="02010609060101010101" pitchFamily="49" charset="-122"/>
            </a:endParaRPr>
          </a:p>
          <a:p>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Rectangle 2"/>
          <p:cNvSpPr>
            <a:spLocks noGrp="1"/>
          </p:cNvSpPr>
          <p:nvPr>
            <p:ph type="title"/>
          </p:nvPr>
        </p:nvSpPr>
        <p:spPr>
          <a:xfrm>
            <a:off x="1079500" y="1029335"/>
            <a:ext cx="7092950" cy="588010"/>
          </a:xfrm>
        </p:spPr>
        <p:txBody>
          <a:bodyPr vert="horz" wrap="square" lIns="91440" tIns="45720" rIns="91440" bIns="45720" anchor="b" anchorCtr="0"/>
          <a:p>
            <a:pPr algn="ctr"/>
            <a:r>
              <a:rPr lang="zh-CN" altLang="en-US" sz="3000" b="1" dirty="0">
                <a:latin typeface="楷体" panose="02010609060101010101" pitchFamily="49" charset="-122"/>
                <a:ea typeface="楷体" panose="02010609060101010101" pitchFamily="49" charset="-122"/>
              </a:rPr>
              <a:t>杨嘉兴与他的鹿城城市信用社</a:t>
            </a:r>
            <a:endParaRPr lang="zh-CN" altLang="en-US" sz="3000" b="1" dirty="0">
              <a:latin typeface="楷体" panose="02010609060101010101" pitchFamily="49" charset="-122"/>
              <a:ea typeface="楷体" panose="02010609060101010101" pitchFamily="49" charset="-122"/>
            </a:endParaRPr>
          </a:p>
        </p:txBody>
      </p:sp>
      <p:sp>
        <p:nvSpPr>
          <p:cNvPr id="36866" name="Rectangle 2"/>
          <p:cNvSpPr>
            <a:spLocks noGrp="1"/>
          </p:cNvSpPr>
          <p:nvPr>
            <p:custDataLst>
              <p:tags r:id="rId1"/>
            </p:custDataLst>
          </p:nvPr>
        </p:nvSpPr>
        <p:spPr>
          <a:xfrm>
            <a:off x="792480" y="346710"/>
            <a:ext cx="7792720" cy="62484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虞爱莲和她的乐成钱庄、箫台信用社</a:t>
            </a:r>
            <a:endParaRPr lang="zh-CN" altLang="en-US" sz="3200" b="1" dirty="0">
              <a:latin typeface="楷体" panose="02010609060101010101" pitchFamily="49" charset="-122"/>
              <a:ea typeface="楷体" panose="02010609060101010101" pitchFamily="49" charset="-122"/>
            </a:endParaRPr>
          </a:p>
        </p:txBody>
      </p:sp>
      <p:sp>
        <p:nvSpPr>
          <p:cNvPr id="38915" name="Rectangle 3"/>
          <p:cNvSpPr>
            <a:spLocks noGrp="1"/>
          </p:cNvSpPr>
          <p:nvPr>
            <p:ph idx="1"/>
            <p:custDataLst>
              <p:tags r:id="rId2"/>
            </p:custDataLst>
          </p:nvPr>
        </p:nvSpPr>
        <p:spPr>
          <a:xfrm>
            <a:off x="1115695" y="2060575"/>
            <a:ext cx="6944995" cy="3669030"/>
          </a:xfrm>
        </p:spPr>
        <p:txBody>
          <a:bodyPr vert="horz" wrap="square" lIns="91440" tIns="45720" rIns="91440" bIns="45720" anchor="t" anchorCtr="0"/>
          <a:p>
            <a:pPr>
              <a:lnSpc>
                <a:spcPct val="80000"/>
              </a:lnSpc>
            </a:pPr>
            <a:r>
              <a:rPr lang="zh-CN" altLang="en-US" sz="2000" dirty="0">
                <a:latin typeface="楷体" panose="02010609060101010101" pitchFamily="49" charset="-122"/>
                <a:ea typeface="楷体" panose="02010609060101010101" pitchFamily="49" charset="-122"/>
              </a:rPr>
              <a:t>杨嘉兴</a:t>
            </a:r>
            <a:r>
              <a:rPr lang="en-US" altLang="zh-CN" sz="2000" dirty="0">
                <a:latin typeface="楷体" panose="02010609060101010101" pitchFamily="49" charset="-122"/>
                <a:ea typeface="楷体" panose="02010609060101010101" pitchFamily="49" charset="-122"/>
              </a:rPr>
              <a:t>1945</a:t>
            </a:r>
            <a:r>
              <a:rPr lang="zh-CN" altLang="en-US" sz="2000" dirty="0">
                <a:latin typeface="楷体" panose="02010609060101010101" pitchFamily="49" charset="-122"/>
                <a:ea typeface="楷体" panose="02010609060101010101" pitchFamily="49" charset="-122"/>
              </a:rPr>
              <a:t>年出生于温州鹿城区，因为家庭成份属资本家兼地主，所以他在五马中学毕业后就辍学了。他喜欢摆弄无线电。</a:t>
            </a:r>
            <a:r>
              <a:rPr lang="en-US" altLang="zh-CN" sz="2000" dirty="0">
                <a:latin typeface="楷体" panose="02010609060101010101" pitchFamily="49" charset="-122"/>
                <a:ea typeface="楷体" panose="02010609060101010101" pitchFamily="49" charset="-122"/>
              </a:rPr>
              <a:t>1967</a:t>
            </a:r>
            <a:r>
              <a:rPr lang="zh-CN" altLang="en-US" sz="2000" dirty="0">
                <a:latin typeface="楷体" panose="02010609060101010101" pitchFamily="49" charset="-122"/>
                <a:ea typeface="楷体" panose="02010609060101010101" pitchFamily="49" charset="-122"/>
              </a:rPr>
              <a:t>年，杨嘉兴开始在家为一些街办工厂做“私工”，还曾一度因此被抄家。</a:t>
            </a:r>
            <a:endParaRPr lang="zh-CN" altLang="en-US"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年时杨嘉兴已成为鹿城区街办企业环南电机厂的厂长，他技术、生产、供销一把抓。</a:t>
            </a:r>
            <a:endParaRPr lang="zh-CN" altLang="en-US"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年夏天，杨嘉兴从太原重型机器总厂拿到一大笔制造深井淬火炉的订单。他因资金短缺向几家国有银行申请贷款但都被拒绝：“</a:t>
            </a:r>
            <a:r>
              <a:rPr lang="zh-CN" altLang="en-US" sz="2000" dirty="0">
                <a:solidFill>
                  <a:schemeClr val="hlink"/>
                </a:solidFill>
                <a:latin typeface="楷体" panose="02010609060101010101" pitchFamily="49" charset="-122"/>
                <a:ea typeface="楷体" panose="02010609060101010101" pitchFamily="49" charset="-122"/>
              </a:rPr>
              <a:t>国家银行没有向街道企业贷款的义务</a:t>
            </a:r>
            <a:r>
              <a:rPr lang="zh-CN" altLang="en-US" sz="2000" dirty="0">
                <a:latin typeface="楷体" panose="02010609060101010101" pitchFamily="49" charset="-122"/>
                <a:ea typeface="楷体" panose="02010609060101010101" pitchFamily="49" charset="-122"/>
              </a:rPr>
              <a:t>”。杨嘉兴只得借高利贷。</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此事给他很大刺激：街办企业难道就低人一等吗？这样死板的贷款政策真该“改革”了。他于是萌发了要创办一家能直接为街办企业、个体户服务的民间银行的想法。</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8" name="Rectangle 2"/>
          <p:cNvSpPr>
            <a:spLocks noGrp="1"/>
          </p:cNvSpPr>
          <p:nvPr>
            <p:ph type="title"/>
          </p:nvPr>
        </p:nvSpPr>
        <p:spPr>
          <a:xfrm>
            <a:off x="1151255" y="1229360"/>
            <a:ext cx="7237095" cy="531495"/>
          </a:xfrm>
        </p:spPr>
        <p:txBody>
          <a:bodyPr vert="horz" wrap="square" lIns="91440" tIns="45720" rIns="91440" bIns="45720" anchor="b" anchorCtr="0"/>
          <a:p>
            <a:pPr algn="ctr"/>
            <a:r>
              <a:rPr lang="zh-CN" altLang="en-US" sz="3000" b="1" dirty="0">
                <a:latin typeface="楷体" panose="02010609060101010101" pitchFamily="49" charset="-122"/>
                <a:ea typeface="楷体" panose="02010609060101010101" pitchFamily="49" charset="-122"/>
              </a:rPr>
              <a:t>先斩后奏？后果自负！</a:t>
            </a:r>
            <a:endParaRPr lang="zh-CN" altLang="en-US" sz="3000" b="1" dirty="0">
              <a:latin typeface="楷体" panose="02010609060101010101" pitchFamily="49" charset="-122"/>
              <a:ea typeface="楷体" panose="02010609060101010101" pitchFamily="49" charset="-122"/>
            </a:endParaRPr>
          </a:p>
        </p:txBody>
      </p:sp>
      <p:sp>
        <p:nvSpPr>
          <p:cNvPr id="39939" name="Rectangle 3"/>
          <p:cNvSpPr>
            <a:spLocks noGrp="1"/>
          </p:cNvSpPr>
          <p:nvPr>
            <p:ph idx="1"/>
          </p:nvPr>
        </p:nvSpPr>
        <p:spPr>
          <a:xfrm>
            <a:off x="1182688" y="2017713"/>
            <a:ext cx="7205662" cy="4114800"/>
          </a:xfrm>
        </p:spPr>
        <p:txBody>
          <a:bodyPr vert="horz" wrap="square" lIns="91440" tIns="45720" rIns="91440" bIns="45720" anchor="t" anchorCtr="0"/>
          <a:p>
            <a:pPr>
              <a:lnSpc>
                <a:spcPct val="80000"/>
              </a:lnSpc>
            </a:pP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年夏天，杨嘉兴和两位朋友去拜访当时的鹿城区委书记王思爱，报告了想办信用社的想法。王思爱当场表示支持：“</a:t>
            </a:r>
            <a:r>
              <a:rPr lang="zh-CN" altLang="en-US" sz="2000" dirty="0">
                <a:solidFill>
                  <a:schemeClr val="hlink"/>
                </a:solidFill>
                <a:latin typeface="楷体" panose="02010609060101010101" pitchFamily="49" charset="-122"/>
                <a:ea typeface="楷体" panose="02010609060101010101" pitchFamily="49" charset="-122"/>
              </a:rPr>
              <a:t>这有利于区街企业发展，你们大胆去试，需要我支持我一定尽力。”</a:t>
            </a:r>
            <a:endParaRPr lang="zh-CN" altLang="en-US" sz="2000" dirty="0">
              <a:solidFill>
                <a:schemeClr val="hlink"/>
              </a:solidFill>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杨嘉兴于是去温州市人行咨询，结果被对方断然拒绝</a:t>
            </a:r>
            <a:r>
              <a:rPr lang="zh-CN" altLang="en-US" sz="2000" dirty="0">
                <a:solidFill>
                  <a:schemeClr val="hlink"/>
                </a:solidFill>
                <a:latin typeface="楷体" panose="02010609060101010101" pitchFamily="49" charset="-122"/>
                <a:ea typeface="楷体" panose="02010609060101010101" pitchFamily="49" charset="-122"/>
              </a:rPr>
              <a:t>：“你想办私人银行，这是完全不可能的事！”</a:t>
            </a:r>
            <a:r>
              <a:rPr lang="zh-CN" altLang="en-US" sz="2000" dirty="0">
                <a:latin typeface="楷体" panose="02010609060101010101" pitchFamily="49" charset="-122"/>
                <a:ea typeface="楷体" panose="02010609060101010101" pitchFamily="49" charset="-122"/>
              </a:rPr>
              <a:t>杨嘉兴仍然不死心，想到工商部门先“特批”，办起来再说。他拿出自己的积蓄租下了信河街</a:t>
            </a:r>
            <a:r>
              <a:rPr lang="en-US" altLang="zh-CN" sz="2000" dirty="0">
                <a:latin typeface="楷体" panose="02010609060101010101" pitchFamily="49" charset="-122"/>
                <a:ea typeface="楷体" panose="02010609060101010101" pitchFamily="49" charset="-122"/>
              </a:rPr>
              <a:t>272</a:t>
            </a:r>
            <a:r>
              <a:rPr lang="zh-CN" altLang="en-US" sz="2000" dirty="0">
                <a:latin typeface="楷体" panose="02010609060101010101" pitchFamily="49" charset="-122"/>
                <a:ea typeface="楷体" panose="02010609060101010101" pitchFamily="49" charset="-122"/>
              </a:rPr>
              <a:t>号三开间三层楼的临街店面并装饰一新，同时联系股东筹集股金。</a:t>
            </a:r>
            <a:endParaRPr lang="zh-CN" altLang="en-US"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10</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15</a:t>
            </a:r>
            <a:r>
              <a:rPr lang="zh-CN" altLang="en-US" sz="2000" dirty="0">
                <a:latin typeface="楷体" panose="02010609060101010101" pitchFamily="49" charset="-122"/>
                <a:ea typeface="楷体" panose="02010609060101010101" pitchFamily="49" charset="-122"/>
              </a:rPr>
              <a:t>日以杨嘉兴为首的</a:t>
            </a:r>
            <a:r>
              <a:rPr lang="en-US" altLang="zh-CN" sz="2000" dirty="0">
                <a:latin typeface="楷体" panose="02010609060101010101" pitchFamily="49" charset="-122"/>
                <a:ea typeface="楷体" panose="02010609060101010101" pitchFamily="49" charset="-122"/>
              </a:rPr>
              <a:t>8</a:t>
            </a:r>
            <a:r>
              <a:rPr lang="zh-CN" altLang="en-US" sz="2000" dirty="0">
                <a:latin typeface="楷体" panose="02010609060101010101" pitchFamily="49" charset="-122"/>
                <a:ea typeface="楷体" panose="02010609060101010101" pitchFamily="49" charset="-122"/>
              </a:rPr>
              <a:t>人集资</a:t>
            </a:r>
            <a:r>
              <a:rPr lang="en-US" altLang="zh-CN" sz="2000" dirty="0">
                <a:latin typeface="楷体" panose="02010609060101010101" pitchFamily="49" charset="-122"/>
                <a:ea typeface="楷体" panose="02010609060101010101" pitchFamily="49" charset="-122"/>
              </a:rPr>
              <a:t>31.8</a:t>
            </a:r>
            <a:r>
              <a:rPr lang="zh-CN" altLang="en-US" sz="2000" dirty="0">
                <a:latin typeface="楷体" panose="02010609060101010101" pitchFamily="49" charset="-122"/>
                <a:ea typeface="楷体" panose="02010609060101010101" pitchFamily="49" charset="-122"/>
              </a:rPr>
              <a:t>万元，到温州市鹿城区工商局验资并领到了“临时工商营业执照”。杨嘉兴把开业的时间定在</a:t>
            </a:r>
            <a:r>
              <a:rPr lang="en-US" altLang="zh-CN" sz="2000" dirty="0">
                <a:latin typeface="楷体" panose="02010609060101010101" pitchFamily="49" charset="-122"/>
                <a:ea typeface="楷体" panose="02010609060101010101" pitchFamily="49" charset="-122"/>
              </a:rPr>
              <a:t>1986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11</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日，各项准备工作都顺利进行，包括香港、日本等地客户的贺电、贺信也纷纷发来。</a:t>
            </a:r>
            <a:endParaRPr lang="zh-CN" altLang="en-US"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10</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28</a:t>
            </a:r>
            <a:r>
              <a:rPr lang="zh-CN" altLang="en-US" sz="2000" dirty="0">
                <a:latin typeface="楷体" panose="02010609060101010101" pitchFamily="49" charset="-122"/>
                <a:ea typeface="楷体" panose="02010609060101010101" pitchFamily="49" charset="-122"/>
              </a:rPr>
              <a:t>日，市人民银行来了两人给杨嘉兴最后通牒：</a:t>
            </a:r>
            <a:r>
              <a:rPr lang="zh-CN" altLang="en-US" sz="2000" dirty="0">
                <a:solidFill>
                  <a:schemeClr val="hlink"/>
                </a:solidFill>
                <a:latin typeface="楷体" panose="02010609060101010101" pitchFamily="49" charset="-122"/>
                <a:ea typeface="楷体" panose="02010609060101010101" pitchFamily="49" charset="-122"/>
              </a:rPr>
              <a:t>“不准开业，否则后果自负。”</a:t>
            </a:r>
            <a:endParaRPr lang="zh-CN" altLang="en-US" sz="2000" dirty="0">
              <a:solidFill>
                <a:schemeClr val="hlink"/>
              </a:solidFill>
              <a:latin typeface="楷体" panose="02010609060101010101" pitchFamily="49" charset="-122"/>
              <a:ea typeface="楷体" panose="02010609060101010101" pitchFamily="49" charset="-122"/>
            </a:endParaRPr>
          </a:p>
          <a:p>
            <a:pPr>
              <a:lnSpc>
                <a:spcPct val="80000"/>
              </a:lnSpc>
            </a:pP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Rectangle 2"/>
          <p:cNvSpPr>
            <a:spLocks noGrp="1"/>
          </p:cNvSpPr>
          <p:nvPr>
            <p:ph type="title"/>
          </p:nvPr>
        </p:nvSpPr>
        <p:spPr/>
        <p:txBody>
          <a:bodyPr vert="horz" wrap="square" lIns="91440" tIns="45720" rIns="91440" bIns="45720" anchor="b" anchorCtr="0"/>
          <a:p>
            <a:pPr algn="ctr"/>
            <a:r>
              <a:rPr lang="zh-CN" altLang="en-US" sz="3000" b="1" dirty="0">
                <a:latin typeface="楷体" panose="02010609060101010101" pitchFamily="49" charset="-122"/>
                <a:ea typeface="楷体" panose="02010609060101010101" pitchFamily="49" charset="-122"/>
              </a:rPr>
              <a:t>董朝才的关键支持</a:t>
            </a:r>
            <a:endParaRPr lang="zh-CN" altLang="en-US" sz="3000" b="1" dirty="0">
              <a:latin typeface="楷体" panose="02010609060101010101" pitchFamily="49" charset="-122"/>
              <a:ea typeface="楷体" panose="02010609060101010101" pitchFamily="49" charset="-122"/>
            </a:endParaRPr>
          </a:p>
        </p:txBody>
      </p:sp>
      <p:sp>
        <p:nvSpPr>
          <p:cNvPr id="40963" name="Rectangle 3"/>
          <p:cNvSpPr>
            <a:spLocks noGrp="1"/>
          </p:cNvSpPr>
          <p:nvPr>
            <p:ph idx="1"/>
          </p:nvPr>
        </p:nvSpPr>
        <p:spPr>
          <a:xfrm>
            <a:off x="1182688" y="2017713"/>
            <a:ext cx="7205662" cy="4114800"/>
          </a:xfrm>
        </p:spPr>
        <p:txBody>
          <a:bodyPr vert="horz" wrap="square" lIns="91440" tIns="45720" rIns="91440" bIns="45720" anchor="t" anchorCtr="0"/>
          <a:p>
            <a:pPr>
              <a:lnSpc>
                <a:spcPct val="80000"/>
              </a:lnSpc>
            </a:pPr>
            <a:r>
              <a:rPr lang="zh-CN" altLang="en-US" sz="2000" dirty="0">
                <a:latin typeface="楷体" panose="02010609060101010101" pitchFamily="49" charset="-122"/>
                <a:ea typeface="楷体" panose="02010609060101010101" pitchFamily="49" charset="-122"/>
              </a:rPr>
              <a:t>杨嘉兴去找区委书记王思爱，王思爱的态度没有变。但杨嘉兴知道区委书记管不了温州市人民银行。于是杨嘉兴想到直接去找当时的地委书记董朝才。</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杨嘉兴当时不认识董朝才，只是听说董朝才住在市府招待所（温州饭店）里，那天下午他就在市府招待所的门口等着。</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当天傍晚董书记经过时，杨嘉兴趁机上前要求反映情况：“董书记、董书记，我想找你反映情况”。</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董朝才很客气地让他进屋谈：“那好呵，你来吧”。</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杨嘉兴于是讲起了自己办区街企业的贷款难问题、讲自己打算如何经营信用社的构想。</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solidFill>
                  <a:schemeClr val="hlink"/>
                </a:solidFill>
                <a:latin typeface="楷体" panose="02010609060101010101" pitchFamily="49" charset="-122"/>
                <a:ea typeface="楷体" panose="02010609060101010101" pitchFamily="49" charset="-122"/>
              </a:rPr>
              <a:t>“在近</a:t>
            </a:r>
            <a:r>
              <a:rPr lang="en-US" altLang="zh-CN" sz="2000" dirty="0">
                <a:solidFill>
                  <a:schemeClr val="hlink"/>
                </a:solidFill>
                <a:latin typeface="楷体" panose="02010609060101010101" pitchFamily="49" charset="-122"/>
                <a:ea typeface="楷体" panose="02010609060101010101" pitchFamily="49" charset="-122"/>
              </a:rPr>
              <a:t>50</a:t>
            </a:r>
            <a:r>
              <a:rPr lang="zh-CN" altLang="en-US" sz="2000" dirty="0">
                <a:solidFill>
                  <a:schemeClr val="hlink"/>
                </a:solidFill>
                <a:latin typeface="楷体" panose="02010609060101010101" pitchFamily="49" charset="-122"/>
                <a:ea typeface="楷体" panose="02010609060101010101" pitchFamily="49" charset="-122"/>
              </a:rPr>
              <a:t>分钟的时间里，董书记几乎没有打断我的话，只是偶尔提个问题。令我意想不到的是，他最后站起来说：‘温州金融体制改革，就先让你来试点好了！’听到这句话，说真的，我几乎感动得要哭起来，这是我两年来最想听到的话。”</a:t>
            </a:r>
            <a:endParaRPr lang="zh-CN" altLang="en-US" sz="2000" dirty="0">
              <a:solidFill>
                <a:schemeClr val="hlink"/>
              </a:solidFill>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不同的竞争准则</a:t>
            </a:r>
            <a:r>
              <a:rPr lang="en-US" altLang="zh-CN" sz="4000" b="1" dirty="0">
                <a:latin typeface="楷体" panose="02010609060101010101" pitchFamily="49" charset="-122"/>
                <a:ea typeface="楷体" panose="02010609060101010101" pitchFamily="49" charset="-122"/>
              </a:rPr>
              <a:t>+</a:t>
            </a:r>
            <a:r>
              <a:rPr lang="zh-CN" altLang="en-US" sz="4000" b="1" dirty="0">
                <a:latin typeface="楷体" panose="02010609060101010101" pitchFamily="49" charset="-122"/>
                <a:ea typeface="楷体" panose="02010609060101010101" pitchFamily="49" charset="-122"/>
                <a:sym typeface="+mn-ea"/>
              </a:rPr>
              <a:t>分析竞争准则</a:t>
            </a:r>
            <a:endParaRPr lang="en-US" altLang="zh-CN" sz="4000" b="1" dirty="0">
              <a:latin typeface="楷体" panose="02010609060101010101" pitchFamily="49" charset="-122"/>
              <a:ea typeface="楷体" panose="02010609060101010101" pitchFamily="49" charset="-122"/>
            </a:endParaRPr>
          </a:p>
        </p:txBody>
      </p:sp>
      <p:sp>
        <p:nvSpPr>
          <p:cNvPr id="23555" name="Rectangle 3"/>
          <p:cNvSpPr>
            <a:spLocks noGrp="1"/>
          </p:cNvSpPr>
          <p:nvPr>
            <p:ph idx="1"/>
          </p:nvPr>
        </p:nvSpPr>
        <p:spPr/>
        <p:txBody>
          <a:bodyPr vert="horz" wrap="square" lIns="91440" tIns="45720" rIns="91440" bIns="45720" anchor="t" anchorCtr="0"/>
          <a:p>
            <a:pPr eaLnBrk="1" hangingPunct="1">
              <a:lnSpc>
                <a:spcPct val="90000"/>
              </a:lnSpc>
            </a:pPr>
            <a:r>
              <a:rPr lang="zh-CN" altLang="en-US" sz="2000" dirty="0">
                <a:ea typeface="楷体" panose="02010609060101010101" pitchFamily="49" charset="-122"/>
              </a:rPr>
              <a:t>从游戏规则看竞争准则</a:t>
            </a:r>
            <a:endParaRPr lang="zh-CN" altLang="en-US" sz="2000" dirty="0">
              <a:ea typeface="楷体" panose="02010609060101010101" pitchFamily="49" charset="-122"/>
            </a:endParaRPr>
          </a:p>
          <a:p>
            <a:pPr lvl="1" eaLnBrk="1" hangingPunct="1">
              <a:lnSpc>
                <a:spcPct val="90000"/>
              </a:lnSpc>
            </a:pPr>
            <a:r>
              <a:rPr lang="zh-CN" altLang="en-US" sz="1800" dirty="0">
                <a:ea typeface="楷体" panose="02010609060101010101" pitchFamily="49" charset="-122"/>
              </a:rPr>
              <a:t>球类比赛、棋牌、</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年功序列</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考试</a:t>
            </a:r>
            <a:endParaRPr lang="zh-CN" altLang="en-US" sz="18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竞争准则：靠什么定胜负？</a:t>
            </a:r>
            <a:endParaRPr lang="zh-CN" altLang="en-US" sz="2000" dirty="0">
              <a:ea typeface="楷体" panose="02010609060101010101" pitchFamily="49" charset="-122"/>
            </a:endParaRPr>
          </a:p>
          <a:p>
            <a:pPr lvl="1" eaLnBrk="1" hangingPunct="1">
              <a:lnSpc>
                <a:spcPct val="90000"/>
              </a:lnSpc>
            </a:pPr>
            <a:r>
              <a:rPr lang="zh-CN" altLang="en-US" sz="1800" dirty="0">
                <a:ea typeface="楷体" panose="02010609060101010101" pitchFamily="49" charset="-122"/>
              </a:rPr>
              <a:t>比快？比分数？比年龄？拼爹？拼干爹？</a:t>
            </a:r>
            <a:endParaRPr lang="zh-CN" altLang="en-US" sz="18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准则、规则与行为</a:t>
            </a:r>
            <a:endParaRPr lang="zh-CN" altLang="en-US" sz="2000" dirty="0">
              <a:ea typeface="楷体" panose="02010609060101010101" pitchFamily="49" charset="-122"/>
            </a:endParaRPr>
          </a:p>
        </p:txBody>
      </p:sp>
      <p:sp>
        <p:nvSpPr>
          <p:cNvPr id="24579" name="Rectangle 3"/>
          <p:cNvSpPr>
            <a:spLocks noGrp="1"/>
          </p:cNvSpPr>
          <p:nvPr>
            <p:custDataLst>
              <p:tags r:id="rId1"/>
            </p:custDataLst>
          </p:nvPr>
        </p:nvSpPr>
        <p:spPr>
          <a:xfrm>
            <a:off x="1187450" y="3932555"/>
            <a:ext cx="7597775" cy="260794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latin typeface="楷体" panose="02010609060101010101" pitchFamily="49" charset="-122"/>
                <a:ea typeface="楷体" panose="02010609060101010101" pitchFamily="49" charset="-122"/>
              </a:rPr>
              <a:t>从来不能“取消、减少竞争”，只有“</a:t>
            </a:r>
            <a:r>
              <a:rPr lang="zh-CN" altLang="en-US" sz="2000" u="sng" dirty="0">
                <a:latin typeface="楷体" panose="02010609060101010101" pitchFamily="49" charset="-122"/>
                <a:ea typeface="楷体" panose="02010609060101010101" pitchFamily="49" charset="-122"/>
              </a:rPr>
              <a:t>改变竞争的类型和规则</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竞争准则不同，人们的行为不同</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从以老为贵到年轻化；</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青年交友与身高趋势</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比赛规则、明星人选及其市值</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40-50”</a:t>
            </a:r>
            <a:r>
              <a:rPr lang="zh-CN" altLang="en-US" sz="1800" dirty="0">
                <a:latin typeface="楷体" panose="02010609060101010101" pitchFamily="49" charset="-122"/>
                <a:ea typeface="楷体" panose="02010609060101010101" pitchFamily="49" charset="-122"/>
              </a:rPr>
              <a:t>优惠政策</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各式拍卖</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不同的行为，不同的绩效</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把个人偏好放到一旁</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6" name="Rectangle 2"/>
          <p:cNvSpPr>
            <a:spLocks noGrp="1"/>
          </p:cNvSpPr>
          <p:nvPr>
            <p:ph type="title"/>
          </p:nvPr>
        </p:nvSpPr>
        <p:spPr/>
        <p:txBody>
          <a:bodyPr vert="horz" wrap="square" lIns="91440" tIns="45720" rIns="91440" bIns="45720" anchor="b" anchorCtr="0"/>
          <a:p>
            <a:pPr algn="ctr"/>
            <a:r>
              <a:rPr lang="zh-CN" altLang="en-US" sz="3000" b="1" dirty="0">
                <a:latin typeface="楷体" panose="02010609060101010101" pitchFamily="49" charset="-122"/>
                <a:ea typeface="楷体" panose="02010609060101010101" pitchFamily="49" charset="-122"/>
              </a:rPr>
              <a:t>董朝才：金融归你管，你归我管！</a:t>
            </a:r>
            <a:endParaRPr lang="zh-CN" altLang="en-US" sz="3000" b="1" dirty="0">
              <a:latin typeface="楷体" panose="02010609060101010101" pitchFamily="49" charset="-122"/>
              <a:ea typeface="楷体" panose="02010609060101010101" pitchFamily="49" charset="-122"/>
            </a:endParaRPr>
          </a:p>
        </p:txBody>
      </p:sp>
      <p:sp>
        <p:nvSpPr>
          <p:cNvPr id="41987" name="Rectangle 3"/>
          <p:cNvSpPr>
            <a:spLocks noGrp="1"/>
          </p:cNvSpPr>
          <p:nvPr>
            <p:ph idx="1"/>
          </p:nvPr>
        </p:nvSpPr>
        <p:spPr>
          <a:xfrm>
            <a:off x="1182688" y="2017713"/>
            <a:ext cx="7421562" cy="4114800"/>
          </a:xfrm>
        </p:spPr>
        <p:txBody>
          <a:bodyPr vert="horz" wrap="square" lIns="91440" tIns="45720" rIns="91440" bIns="45720" anchor="t" anchorCtr="0"/>
          <a:p>
            <a:pPr>
              <a:lnSpc>
                <a:spcPct val="80000"/>
              </a:lnSpc>
            </a:pPr>
            <a:r>
              <a:rPr lang="zh-CN" altLang="en-US" sz="2400" dirty="0">
                <a:latin typeface="楷体" panose="02010609060101010101" pitchFamily="49" charset="-122"/>
                <a:ea typeface="楷体" panose="02010609060101010101" pitchFamily="49" charset="-122"/>
              </a:rPr>
              <a:t>董朝才给当时温州市人民银行的负责人打电话，那个负责人仍然以“</a:t>
            </a:r>
            <a:r>
              <a:rPr lang="zh-CN" altLang="en-US" sz="2400" dirty="0">
                <a:solidFill>
                  <a:schemeClr val="hlink"/>
                </a:solidFill>
                <a:latin typeface="楷体" panose="02010609060101010101" pitchFamily="49" charset="-122"/>
                <a:ea typeface="楷体" panose="02010609060101010101" pitchFamily="49" charset="-122"/>
              </a:rPr>
              <a:t>金融业务归人民银行管，根据现行政策不能批准杨嘉兴办股份制信用社</a:t>
            </a:r>
            <a:r>
              <a:rPr lang="zh-CN" altLang="en-US" sz="2400" dirty="0">
                <a:latin typeface="楷体" panose="02010609060101010101" pitchFamily="49" charset="-122"/>
                <a:ea typeface="楷体" panose="02010609060101010101" pitchFamily="49" charset="-122"/>
              </a:rPr>
              <a:t>”为理由，还是不愿意松口。</a:t>
            </a:r>
            <a:endParaRPr lang="zh-CN" altLang="en-US" sz="2400" dirty="0">
              <a:latin typeface="楷体" panose="02010609060101010101" pitchFamily="49" charset="-122"/>
              <a:ea typeface="楷体" panose="02010609060101010101" pitchFamily="49" charset="-122"/>
            </a:endParaRPr>
          </a:p>
          <a:p>
            <a:pPr>
              <a:lnSpc>
                <a:spcPct val="80000"/>
              </a:lnSpc>
            </a:pPr>
            <a:r>
              <a:rPr lang="zh-CN" altLang="en-US" sz="2400" dirty="0">
                <a:latin typeface="楷体" panose="02010609060101010101" pitchFamily="49" charset="-122"/>
                <a:ea typeface="楷体" panose="02010609060101010101" pitchFamily="49" charset="-122"/>
              </a:rPr>
              <a:t>董朝才说：“</a:t>
            </a:r>
            <a:r>
              <a:rPr lang="zh-CN" altLang="en-US" sz="2400" dirty="0">
                <a:solidFill>
                  <a:schemeClr val="hlink"/>
                </a:solidFill>
                <a:latin typeface="楷体" panose="02010609060101010101" pitchFamily="49" charset="-122"/>
                <a:ea typeface="楷体" panose="02010609060101010101" pitchFamily="49" charset="-122"/>
              </a:rPr>
              <a:t>金融业务归你管，但你这个党委书记归我管</a:t>
            </a:r>
            <a:r>
              <a:rPr lang="zh-CN" altLang="en-US" sz="2400" dirty="0">
                <a:latin typeface="楷体" panose="02010609060101010101" pitchFamily="49" charset="-122"/>
                <a:ea typeface="楷体" panose="02010609060101010101" pitchFamily="49" charset="-122"/>
              </a:rPr>
              <a:t>”。在这样的情况下，人行领导不得不松口。</a:t>
            </a:r>
            <a:endParaRPr lang="zh-CN" altLang="en-US" sz="2400" dirty="0">
              <a:latin typeface="楷体" panose="02010609060101010101" pitchFamily="49" charset="-122"/>
              <a:ea typeface="楷体" panose="02010609060101010101" pitchFamily="49" charset="-122"/>
            </a:endParaRPr>
          </a:p>
          <a:p>
            <a:pPr>
              <a:lnSpc>
                <a:spcPct val="80000"/>
              </a:lnSpc>
            </a:pPr>
            <a:r>
              <a:rPr lang="zh-CN" altLang="en-US" sz="2400" dirty="0">
                <a:latin typeface="楷体" panose="02010609060101010101" pitchFamily="49" charset="-122"/>
                <a:ea typeface="楷体" panose="02010609060101010101" pitchFamily="49" charset="-122"/>
              </a:rPr>
              <a:t>杨嘉兴又找到了房东旅日华侨徐昌星先生，以不承担风险、保证股息为前提，请他投资</a:t>
            </a:r>
            <a:r>
              <a:rPr lang="en-US" altLang="zh-CN" sz="2400" dirty="0">
                <a:latin typeface="楷体" panose="02010609060101010101" pitchFamily="49" charset="-122"/>
                <a:ea typeface="楷体" panose="02010609060101010101" pitchFamily="49" charset="-122"/>
              </a:rPr>
              <a:t>10</a:t>
            </a:r>
            <a:r>
              <a:rPr lang="zh-CN" altLang="en-US" sz="2400" dirty="0">
                <a:latin typeface="楷体" panose="02010609060101010101" pitchFamily="49" charset="-122"/>
                <a:ea typeface="楷体" panose="02010609060101010101" pitchFamily="49" charset="-122"/>
              </a:rPr>
              <a:t>万元，补上了合作伙伴抽股造成的股金空缺。</a:t>
            </a:r>
            <a:endParaRPr lang="zh-CN" altLang="en-US" sz="2400" dirty="0">
              <a:latin typeface="楷体" panose="02010609060101010101" pitchFamily="49" charset="-122"/>
              <a:ea typeface="楷体" panose="02010609060101010101" pitchFamily="49" charset="-122"/>
            </a:endParaRPr>
          </a:p>
          <a:p>
            <a:pPr>
              <a:lnSpc>
                <a:spcPct val="80000"/>
              </a:lnSpc>
            </a:pPr>
            <a:r>
              <a:rPr lang="en-US" altLang="zh-CN" sz="2400" dirty="0">
                <a:solidFill>
                  <a:schemeClr val="hlink"/>
                </a:solidFill>
                <a:latin typeface="楷体" panose="02010609060101010101" pitchFamily="49" charset="-122"/>
                <a:ea typeface="楷体" panose="02010609060101010101" pitchFamily="49" charset="-122"/>
              </a:rPr>
              <a:t>1986</a:t>
            </a:r>
            <a:r>
              <a:rPr lang="zh-CN" altLang="en-US" sz="2400" dirty="0">
                <a:solidFill>
                  <a:schemeClr val="hlink"/>
                </a:solidFill>
                <a:latin typeface="楷体" panose="02010609060101010101" pitchFamily="49" charset="-122"/>
                <a:ea typeface="楷体" panose="02010609060101010101" pitchFamily="49" charset="-122"/>
              </a:rPr>
              <a:t>年</a:t>
            </a:r>
            <a:r>
              <a:rPr lang="en-US" altLang="zh-CN" sz="2400" dirty="0">
                <a:solidFill>
                  <a:schemeClr val="hlink"/>
                </a:solidFill>
                <a:latin typeface="楷体" panose="02010609060101010101" pitchFamily="49" charset="-122"/>
                <a:ea typeface="楷体" panose="02010609060101010101" pitchFamily="49" charset="-122"/>
              </a:rPr>
              <a:t>11</a:t>
            </a:r>
            <a:r>
              <a:rPr lang="zh-CN" altLang="en-US" sz="2400" dirty="0">
                <a:solidFill>
                  <a:schemeClr val="hlink"/>
                </a:solidFill>
                <a:latin typeface="楷体" panose="02010609060101010101" pitchFamily="49" charset="-122"/>
                <a:ea typeface="楷体" panose="02010609060101010101" pitchFamily="49" charset="-122"/>
              </a:rPr>
              <a:t>月</a:t>
            </a:r>
            <a:r>
              <a:rPr lang="en-US" altLang="zh-CN" sz="2400" dirty="0">
                <a:solidFill>
                  <a:schemeClr val="hlink"/>
                </a:solidFill>
                <a:latin typeface="楷体" panose="02010609060101010101" pitchFamily="49" charset="-122"/>
                <a:ea typeface="楷体" panose="02010609060101010101" pitchFamily="49" charset="-122"/>
              </a:rPr>
              <a:t>1</a:t>
            </a:r>
            <a:r>
              <a:rPr lang="zh-CN" altLang="en-US" sz="2400" dirty="0">
                <a:solidFill>
                  <a:schemeClr val="hlink"/>
                </a:solidFill>
                <a:latin typeface="楷体" panose="02010609060101010101" pitchFamily="49" charset="-122"/>
                <a:ea typeface="楷体" panose="02010609060101010101" pitchFamily="49" charset="-122"/>
              </a:rPr>
              <a:t>日，鹿城金融服务社如期开业，该社是新中国改革后第一家开业经营的民营股份制城市信用社。</a:t>
            </a:r>
            <a:endParaRPr lang="zh-CN" altLang="en-US" sz="2400" dirty="0">
              <a:solidFill>
                <a:schemeClr val="hlink"/>
              </a:solidFill>
              <a:latin typeface="楷体" panose="02010609060101010101" pitchFamily="49" charset="-122"/>
              <a:ea typeface="楷体" panose="02010609060101010101" pitchFamily="49" charset="-122"/>
            </a:endParaRPr>
          </a:p>
        </p:txBody>
      </p:sp>
      <p:sp>
        <p:nvSpPr>
          <p:cNvPr id="43010" name="Rectangle 2"/>
          <p:cNvSpPr>
            <a:spLocks noGrp="1"/>
          </p:cNvSpPr>
          <p:nvPr>
            <p:custDataLst>
              <p:tags r:id="rId1"/>
            </p:custDataLst>
          </p:nvPr>
        </p:nvSpPr>
        <p:spPr>
          <a:xfrm>
            <a:off x="1151255" y="617855"/>
            <a:ext cx="7792720" cy="53213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r>
              <a:rPr lang="zh-CN" altLang="en-US" sz="3200" b="1" dirty="0">
                <a:latin typeface="楷体" panose="02010609060101010101" pitchFamily="49" charset="-122"/>
                <a:ea typeface="楷体" panose="02010609060101010101" pitchFamily="49" charset="-122"/>
              </a:rPr>
              <a:t>董朝才：</a:t>
            </a:r>
            <a:r>
              <a:rPr lang="en-US" altLang="zh-CN" sz="3200" b="1" dirty="0">
                <a:latin typeface="楷体" panose="02010609060101010101" pitchFamily="49" charset="-122"/>
                <a:ea typeface="楷体" panose="02010609060101010101" pitchFamily="49" charset="-122"/>
              </a:rPr>
              <a:t>1980</a:t>
            </a:r>
            <a:r>
              <a:rPr lang="zh-CN" altLang="en-US" sz="3200" b="1" dirty="0">
                <a:latin typeface="楷体" panose="02010609060101010101" pitchFamily="49" charset="-122"/>
                <a:ea typeface="楷体" panose="02010609060101010101" pitchFamily="49" charset="-122"/>
              </a:rPr>
              <a:t>年代温州金融改革的推动者</a:t>
            </a:r>
            <a:endParaRPr lang="zh-CN" altLang="en-US" sz="3200" b="1" dirty="0">
              <a:latin typeface="楷体" panose="02010609060101010101" pitchFamily="49" charset="-122"/>
              <a:ea typeface="楷体" panose="02010609060101010101" pitchFamily="49" charset="-122"/>
            </a:endParaRPr>
          </a:p>
        </p:txBody>
      </p:sp>
      <p:sp>
        <p:nvSpPr>
          <p:cNvPr id="44034" name="Rectangle 2"/>
          <p:cNvSpPr>
            <a:spLocks noGrp="1"/>
          </p:cNvSpPr>
          <p:nvPr>
            <p:custDataLst>
              <p:tags r:id="rId2"/>
            </p:custDataLst>
          </p:nvPr>
        </p:nvSpPr>
        <p:spPr>
          <a:xfrm>
            <a:off x="1079500" y="6066155"/>
            <a:ext cx="7237095" cy="64579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泰隆：从城市信用社到商业银行</a:t>
            </a:r>
            <a:endParaRPr lang="zh-CN" altLang="en-US" sz="32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5058" name="Rectangle 2"/>
          <p:cNvSpPr>
            <a:spLocks noGrp="1"/>
          </p:cNvSpPr>
          <p:nvPr>
            <p:ph type="title"/>
          </p:nvPr>
        </p:nvSpPr>
        <p:spPr>
          <a:xfrm>
            <a:off x="611188" y="617538"/>
            <a:ext cx="8532812" cy="1143000"/>
          </a:xfrm>
        </p:spPr>
        <p:txBody>
          <a:bodyPr vert="horz" wrap="square" lIns="91440" tIns="45720" rIns="91440" bIns="45720" anchor="b" anchorCtr="0"/>
          <a:p>
            <a:pPr algn="ctr" eaLnBrk="1" hangingPunct="1"/>
            <a:r>
              <a:rPr lang="zh-CN" altLang="en-US" sz="3000" b="1" dirty="0">
                <a:latin typeface="楷体" panose="02010609060101010101" pitchFamily="49" charset="-122"/>
                <a:ea typeface="楷体" panose="02010609060101010101" pitchFamily="49" charset="-122"/>
              </a:rPr>
              <a:t>民营金融存贷中介的兴起：以政府信用为信号</a:t>
            </a:r>
            <a:endParaRPr lang="zh-CN" altLang="en-US" sz="3000" b="1" dirty="0">
              <a:latin typeface="楷体" panose="02010609060101010101" pitchFamily="49" charset="-122"/>
              <a:ea typeface="楷体" panose="02010609060101010101" pitchFamily="49" charset="-122"/>
            </a:endParaRPr>
          </a:p>
        </p:txBody>
      </p:sp>
      <p:pic>
        <p:nvPicPr>
          <p:cNvPr id="45059" name="Picture 9"/>
          <p:cNvPicPr>
            <a:picLocks noChangeAspect="1"/>
          </p:cNvPicPr>
          <p:nvPr/>
        </p:nvPicPr>
        <p:blipFill>
          <a:blip r:embed="rId1"/>
          <a:stretch>
            <a:fillRect/>
          </a:stretch>
        </p:blipFill>
        <p:spPr>
          <a:xfrm>
            <a:off x="468313" y="2060575"/>
            <a:ext cx="8207375" cy="4392613"/>
          </a:xfrm>
          <a:prstGeom prst="rect">
            <a:avLst/>
          </a:prstGeom>
          <a:noFill/>
          <a:ln w="9525">
            <a:noFill/>
          </a:ln>
        </p:spPr>
      </p:pic>
    </p:spTree>
  </p:cSld>
  <p:clrMapOvr>
    <a:masterClrMapping/>
  </p:clrMapOvr>
  <p:transition advTm="37514">
    <p:zoom dir="in"/>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6082" name="Rectangle 2"/>
          <p:cNvSpPr>
            <a:spLocks noGrp="1"/>
          </p:cNvSpPr>
          <p:nvPr>
            <p:ph type="title"/>
          </p:nvPr>
        </p:nvSpPr>
        <p:spPr>
          <a:xfrm>
            <a:off x="1150938" y="617538"/>
            <a:ext cx="6877050"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推论</a:t>
            </a:r>
            <a:r>
              <a:rPr lang="en-US" altLang="zh-CN" sz="3200" b="1" dirty="0">
                <a:latin typeface="楷体" panose="02010609060101010101" pitchFamily="49" charset="-122"/>
                <a:ea typeface="楷体" panose="02010609060101010101" pitchFamily="49" charset="-122"/>
              </a:rPr>
              <a:t>2</a:t>
            </a:r>
            <a:r>
              <a:rPr lang="zh-CN" altLang="en-US" sz="3200" b="1" dirty="0">
                <a:latin typeface="楷体" panose="02010609060101010101" pitchFamily="49" charset="-122"/>
                <a:ea typeface="楷体" panose="02010609060101010101" pitchFamily="49" charset="-122"/>
              </a:rPr>
              <a:t>的案例证据</a:t>
            </a:r>
            <a:endParaRPr lang="zh-CN" altLang="en-US" sz="3200" b="1" dirty="0">
              <a:latin typeface="楷体" panose="02010609060101010101" pitchFamily="49" charset="-122"/>
              <a:ea typeface="楷体" panose="02010609060101010101" pitchFamily="49" charset="-122"/>
            </a:endParaRPr>
          </a:p>
        </p:txBody>
      </p:sp>
      <p:sp>
        <p:nvSpPr>
          <p:cNvPr id="46083" name="Rectangle 3"/>
          <p:cNvSpPr>
            <a:spLocks noGrp="1"/>
          </p:cNvSpPr>
          <p:nvPr>
            <p:ph idx="1"/>
          </p:nvPr>
        </p:nvSpPr>
        <p:spPr>
          <a:xfrm>
            <a:off x="755650" y="1773238"/>
            <a:ext cx="7993063" cy="4435475"/>
          </a:xfrm>
        </p:spPr>
        <p:txBody>
          <a:bodyPr vert="horz" wrap="square" lIns="91440" tIns="45720" rIns="91440" bIns="45720" anchor="t" anchorCtr="0"/>
          <a:p>
            <a:pPr eaLnBrk="1" hangingPunct="1">
              <a:lnSpc>
                <a:spcPct val="90000"/>
              </a:lnSpc>
              <a:buNone/>
            </a:pPr>
            <a:endParaRPr lang="en-US" altLang="zh-CN" sz="2400" dirty="0">
              <a:latin typeface="楷体" panose="02010609060101010101" pitchFamily="49" charset="-122"/>
              <a:ea typeface="楷体" panose="02010609060101010101" pitchFamily="49" charset="-122"/>
            </a:endParaRPr>
          </a:p>
          <a:p>
            <a:pPr eaLnBrk="1" hangingPunct="1">
              <a:lnSpc>
                <a:spcPct val="90000"/>
              </a:lnSpc>
              <a:spcBef>
                <a:spcPct val="50000"/>
              </a:spcBef>
              <a:spcAft>
                <a:spcPct val="50000"/>
              </a:spcAft>
            </a:pPr>
            <a:r>
              <a:rPr lang="zh-CN" altLang="en-US" sz="2400" dirty="0">
                <a:latin typeface="楷体" panose="02010609060101010101" pitchFamily="49" charset="-122"/>
                <a:ea typeface="楷体" panose="02010609060101010101" pitchFamily="49" charset="-122"/>
              </a:rPr>
              <a:t>路桥“</a:t>
            </a:r>
            <a:r>
              <a:rPr lang="en-US" altLang="zh-CN" sz="2400" dirty="0">
                <a:latin typeface="楷体" panose="02010609060101010101" pitchFamily="49" charset="-122"/>
                <a:ea typeface="楷体" panose="02010609060101010101" pitchFamily="49" charset="-122"/>
              </a:rPr>
              <a:t>2001</a:t>
            </a:r>
            <a:r>
              <a:rPr lang="zh-CN" altLang="en-US" sz="2400" dirty="0">
                <a:latin typeface="楷体" panose="02010609060101010101" pitchFamily="49" charset="-122"/>
                <a:ea typeface="楷体" panose="02010609060101010101" pitchFamily="49" charset="-122"/>
              </a:rPr>
              <a:t>－</a:t>
            </a:r>
            <a:r>
              <a:rPr lang="en-US" altLang="zh-CN" sz="2400" dirty="0">
                <a:latin typeface="楷体" panose="02010609060101010101" pitchFamily="49" charset="-122"/>
                <a:ea typeface="楷体" panose="02010609060101010101" pitchFamily="49" charset="-122"/>
              </a:rPr>
              <a:t>9</a:t>
            </a:r>
            <a:r>
              <a:rPr lang="zh-CN" altLang="en-US" sz="2400" dirty="0">
                <a:latin typeface="楷体" panose="02010609060101010101" pitchFamily="49" charset="-122"/>
                <a:ea typeface="楷体" panose="02010609060101010101" pitchFamily="49" charset="-122"/>
              </a:rPr>
              <a:t>－</a:t>
            </a:r>
            <a:r>
              <a:rPr lang="en-US" altLang="zh-CN" sz="2400" dirty="0">
                <a:latin typeface="楷体" panose="02010609060101010101" pitchFamily="49" charset="-122"/>
                <a:ea typeface="楷体" panose="02010609060101010101" pitchFamily="49" charset="-122"/>
              </a:rPr>
              <a:t>13”</a:t>
            </a:r>
            <a:r>
              <a:rPr lang="zh-CN" altLang="en-US" sz="2400" dirty="0">
                <a:latin typeface="楷体" panose="02010609060101010101" pitchFamily="49" charset="-122"/>
                <a:ea typeface="楷体" panose="02010609060101010101" pitchFamily="49" charset="-122"/>
              </a:rPr>
              <a:t>城市信用社挤兑事件</a:t>
            </a:r>
            <a:endParaRPr lang="zh-CN" altLang="en-US" sz="2400" dirty="0">
              <a:latin typeface="楷体" panose="02010609060101010101" pitchFamily="49" charset="-122"/>
              <a:ea typeface="楷体" panose="02010609060101010101" pitchFamily="49" charset="-122"/>
            </a:endParaRPr>
          </a:p>
          <a:p>
            <a:pPr eaLnBrk="1" hangingPunct="1">
              <a:lnSpc>
                <a:spcPct val="90000"/>
              </a:lnSpc>
              <a:spcBef>
                <a:spcPct val="50000"/>
              </a:spcBef>
              <a:spcAft>
                <a:spcPct val="50000"/>
              </a:spcAft>
            </a:pPr>
            <a:r>
              <a:rPr lang="zh-CN" altLang="en-US" sz="2400" dirty="0">
                <a:latin typeface="楷体" panose="02010609060101010101" pitchFamily="49" charset="-122"/>
                <a:ea typeface="楷体" panose="02010609060101010101" pitchFamily="49" charset="-122"/>
              </a:rPr>
              <a:t>温州市城市信用社</a:t>
            </a:r>
            <a:endParaRPr lang="zh-CN" altLang="en-US" sz="2400" dirty="0">
              <a:latin typeface="楷体" panose="02010609060101010101" pitchFamily="49" charset="-122"/>
              <a:ea typeface="楷体" panose="02010609060101010101" pitchFamily="49" charset="-122"/>
            </a:endParaRPr>
          </a:p>
          <a:p>
            <a:pPr eaLnBrk="1" hangingPunct="1">
              <a:lnSpc>
                <a:spcPct val="90000"/>
              </a:lnSpc>
              <a:spcBef>
                <a:spcPct val="50000"/>
              </a:spcBef>
              <a:spcAft>
                <a:spcPct val="50000"/>
              </a:spcAft>
            </a:pPr>
            <a:r>
              <a:rPr lang="zh-CN" altLang="en-US" sz="2400" dirty="0">
                <a:latin typeface="楷体" panose="02010609060101010101" pitchFamily="49" charset="-122"/>
                <a:ea typeface="楷体" panose="02010609060101010101" pitchFamily="49" charset="-122"/>
              </a:rPr>
              <a:t>振华、兴海、迅达城市信用社案例</a:t>
            </a:r>
            <a:endParaRPr lang="zh-CN" altLang="en-US" sz="2400" dirty="0">
              <a:latin typeface="楷体" panose="02010609060101010101" pitchFamily="49" charset="-122"/>
              <a:ea typeface="楷体" panose="02010609060101010101" pitchFamily="49" charset="-122"/>
            </a:endParaRPr>
          </a:p>
          <a:p>
            <a:pPr eaLnBrk="1" hangingPunct="1">
              <a:lnSpc>
                <a:spcPct val="90000"/>
              </a:lnSpc>
              <a:spcBef>
                <a:spcPct val="50000"/>
              </a:spcBef>
              <a:spcAft>
                <a:spcPct val="50000"/>
              </a:spcAft>
            </a:pPr>
            <a:r>
              <a:rPr lang="zh-CN" altLang="en-US" sz="2400" dirty="0">
                <a:latin typeface="楷体" panose="02010609060101010101" pitchFamily="49" charset="-122"/>
                <a:ea typeface="楷体" panose="02010609060101010101" pitchFamily="49" charset="-122"/>
              </a:rPr>
              <a:t>温台地区城市信用社发展的比较 </a:t>
            </a:r>
            <a:endParaRPr lang="zh-CN" altLang="en-US" sz="2400" dirty="0">
              <a:latin typeface="楷体" panose="02010609060101010101" pitchFamily="49" charset="-122"/>
              <a:ea typeface="楷体" panose="02010609060101010101" pitchFamily="49" charset="-122"/>
            </a:endParaRPr>
          </a:p>
          <a:p>
            <a:pPr eaLnBrk="1" hangingPunct="1">
              <a:lnSpc>
                <a:spcPct val="90000"/>
              </a:lnSpc>
              <a:spcBef>
                <a:spcPct val="50000"/>
              </a:spcBef>
              <a:spcAft>
                <a:spcPct val="50000"/>
              </a:spcAft>
            </a:pPr>
            <a:r>
              <a:rPr lang="zh-CN" altLang="en-US" sz="2400" dirty="0">
                <a:latin typeface="楷体" panose="02010609060101010101" pitchFamily="49" charset="-122"/>
                <a:ea typeface="楷体" panose="02010609060101010101" pitchFamily="49" charset="-122"/>
              </a:rPr>
              <a:t>台州市两家城信社发展对比</a:t>
            </a:r>
            <a:endParaRPr lang="zh-CN" altLang="en-US" sz="2400" dirty="0">
              <a:latin typeface="楷体" panose="02010609060101010101" pitchFamily="49" charset="-122"/>
              <a:ea typeface="楷体" panose="02010609060101010101" pitchFamily="49" charset="-122"/>
            </a:endParaRPr>
          </a:p>
        </p:txBody>
      </p:sp>
    </p:spTree>
  </p:cSld>
  <p:clrMapOvr>
    <a:masterClrMapping/>
  </p:clrMapOvr>
  <p:transition advTm="12448">
    <p:zoom dir="in"/>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106" name="Rectangle 2"/>
          <p:cNvSpPr>
            <a:spLocks noGrp="1"/>
          </p:cNvSpPr>
          <p:nvPr>
            <p:ph type="title"/>
          </p:nvPr>
        </p:nvSpPr>
        <p:spPr>
          <a:xfrm>
            <a:off x="1331595" y="260350"/>
            <a:ext cx="7021830" cy="532130"/>
          </a:xfrm>
        </p:spPr>
        <p:txBody>
          <a:bodyPr vert="horz" wrap="square" lIns="91440" tIns="45720" rIns="91440" bIns="45720" anchor="b" anchorCtr="0"/>
          <a:p>
            <a:pPr eaLnBrk="1" hangingPunct="1"/>
            <a:r>
              <a:rPr lang="zh-CN" altLang="en-US" sz="3200" b="1" dirty="0">
                <a:latin typeface="楷体" panose="02010609060101010101" pitchFamily="49" charset="-122"/>
                <a:ea typeface="楷体" panose="02010609060101010101" pitchFamily="49" charset="-122"/>
              </a:rPr>
              <a:t>屡叫不停：温州市农村合作基金会</a:t>
            </a:r>
            <a:endParaRPr lang="zh-CN" altLang="en-US" sz="3200" b="1" dirty="0">
              <a:latin typeface="楷体" panose="02010609060101010101" pitchFamily="49" charset="-122"/>
              <a:ea typeface="楷体" panose="02010609060101010101" pitchFamily="49" charset="-122"/>
            </a:endParaRPr>
          </a:p>
        </p:txBody>
      </p:sp>
      <p:sp>
        <p:nvSpPr>
          <p:cNvPr id="47107" name="Rectangle 3"/>
          <p:cNvSpPr>
            <a:spLocks noGrp="1"/>
          </p:cNvSpPr>
          <p:nvPr>
            <p:ph idx="1"/>
          </p:nvPr>
        </p:nvSpPr>
        <p:spPr>
          <a:xfrm>
            <a:off x="897255" y="836295"/>
            <a:ext cx="8185150" cy="6038850"/>
          </a:xfrm>
        </p:spPr>
        <p:txBody>
          <a:bodyPr vert="horz" wrap="square" lIns="91440" tIns="45720" rIns="91440" bIns="45720" anchor="t" anchorCtr="0"/>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rPr>
              <a:t>1993</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12</a:t>
            </a:r>
            <a:r>
              <a:rPr lang="zh-CN" altLang="en-US" sz="2000" dirty="0">
                <a:latin typeface="楷体" panose="02010609060101010101" pitchFamily="49" charset="-122"/>
                <a:ea typeface="楷体" panose="02010609060101010101" pitchFamily="49" charset="-122"/>
              </a:rPr>
              <a:t>月，市人行根据省人行</a:t>
            </a:r>
            <a:r>
              <a:rPr lang="en-US" altLang="zh-CN" sz="2000" dirty="0">
                <a:latin typeface="楷体" panose="02010609060101010101" pitchFamily="49" charset="-122"/>
                <a:ea typeface="楷体" panose="02010609060101010101" pitchFamily="49" charset="-122"/>
              </a:rPr>
              <a:t>[1993]212</a:t>
            </a:r>
            <a:r>
              <a:rPr lang="zh-CN" altLang="en-US" sz="2000" dirty="0">
                <a:latin typeface="楷体" panose="02010609060101010101" pitchFamily="49" charset="-122"/>
                <a:ea typeface="楷体" panose="02010609060101010101" pitchFamily="49" charset="-122"/>
              </a:rPr>
              <a:t>号文件特许，把</a:t>
            </a:r>
            <a:r>
              <a:rPr lang="en-US" altLang="zh-CN" sz="2000" dirty="0">
                <a:latin typeface="楷体" panose="02010609060101010101" pitchFamily="49" charset="-122"/>
                <a:ea typeface="楷体" panose="02010609060101010101" pitchFamily="49" charset="-122"/>
              </a:rPr>
              <a:t>31</a:t>
            </a:r>
            <a:r>
              <a:rPr lang="zh-CN" altLang="en-US" sz="2000" dirty="0">
                <a:latin typeface="楷体" panose="02010609060101010101" pitchFamily="49" charset="-122"/>
                <a:ea typeface="楷体" panose="02010609060101010101" pitchFamily="49" charset="-122"/>
              </a:rPr>
              <a:t>家农村基金会合并改组为</a:t>
            </a:r>
            <a:r>
              <a:rPr lang="en-US" altLang="zh-CN" sz="2000" dirty="0">
                <a:latin typeface="楷体" panose="02010609060101010101" pitchFamily="49" charset="-122"/>
                <a:ea typeface="楷体" panose="02010609060101010101" pitchFamily="49" charset="-122"/>
              </a:rPr>
              <a:t>27</a:t>
            </a:r>
            <a:r>
              <a:rPr lang="zh-CN" altLang="en-US" sz="2000" dirty="0">
                <a:latin typeface="楷体" panose="02010609060101010101" pitchFamily="49" charset="-122"/>
                <a:ea typeface="楷体" panose="02010609060101010101" pitchFamily="49" charset="-122"/>
              </a:rPr>
              <a:t>家农村金融服务社，发给</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临时经营金融业务许可证</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rPr>
              <a:t>1993</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12</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25</a:t>
            </a:r>
            <a:r>
              <a:rPr lang="zh-CN" altLang="en-US" sz="2000" dirty="0">
                <a:latin typeface="楷体" panose="02010609060101010101" pitchFamily="49" charset="-122"/>
                <a:ea typeface="楷体" panose="02010609060101010101" pitchFamily="49" charset="-122"/>
              </a:rPr>
              <a:t>日，国发</a:t>
            </a:r>
            <a:r>
              <a:rPr lang="en-US" altLang="zh-CN" sz="2000" dirty="0">
                <a:latin typeface="楷体" panose="02010609060101010101" pitchFamily="49" charset="-122"/>
                <a:ea typeface="楷体" panose="02010609060101010101" pitchFamily="49" charset="-122"/>
              </a:rPr>
              <a:t>[1993]91</a:t>
            </a:r>
            <a:r>
              <a:rPr lang="zh-CN" altLang="en-US" sz="2000" dirty="0">
                <a:latin typeface="楷体" panose="02010609060101010101" pitchFamily="49" charset="-122"/>
                <a:ea typeface="楷体" panose="02010609060101010101" pitchFamily="49" charset="-122"/>
              </a:rPr>
              <a:t>号</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，明确提出：“农村合作基金会不属于金融机构”； </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rPr>
              <a:t>1994</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21</a:t>
            </a:r>
            <a:r>
              <a:rPr lang="zh-CN" altLang="en-US" sz="2000" dirty="0">
                <a:latin typeface="楷体" panose="02010609060101010101" pitchFamily="49" charset="-122"/>
                <a:ea typeface="楷体" panose="02010609060101010101" pitchFamily="49" charset="-122"/>
              </a:rPr>
              <a:t>日，省人行浙银发</a:t>
            </a:r>
            <a:r>
              <a:rPr lang="en-US" altLang="zh-CN" sz="2000" dirty="0">
                <a:latin typeface="楷体" panose="02010609060101010101" pitchFamily="49" charset="-122"/>
                <a:ea typeface="楷体" panose="02010609060101010101" pitchFamily="49" charset="-122"/>
              </a:rPr>
              <a:t>[1994]207</a:t>
            </a:r>
            <a:r>
              <a:rPr lang="zh-CN" altLang="en-US" sz="2000" dirty="0">
                <a:latin typeface="楷体" panose="02010609060101010101" pitchFamily="49" charset="-122"/>
                <a:ea typeface="楷体" panose="02010609060101010101" pitchFamily="49" charset="-122"/>
              </a:rPr>
              <a:t>号：要求在一年的过渡期内市区基金会并入该城市信用社”； </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rPr>
              <a:t>1995</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21</a:t>
            </a:r>
            <a:r>
              <a:rPr lang="zh-CN" altLang="en-US" sz="2000" dirty="0">
                <a:latin typeface="楷体" panose="02010609060101010101" pitchFamily="49" charset="-122"/>
                <a:ea typeface="楷体" panose="02010609060101010101" pitchFamily="49" charset="-122"/>
              </a:rPr>
              <a:t>日，</a:t>
            </a:r>
            <a:r>
              <a:rPr lang="en-US" altLang="zh-CN" sz="2000" dirty="0">
                <a:latin typeface="楷体" panose="02010609060101010101" pitchFamily="49" charset="-122"/>
                <a:ea typeface="楷体" panose="02010609060101010101" pitchFamily="49" charset="-122"/>
              </a:rPr>
              <a:t>14</a:t>
            </a:r>
            <a:r>
              <a:rPr lang="zh-CN" altLang="en-US" sz="2000" dirty="0">
                <a:latin typeface="楷体" panose="02010609060101010101" pitchFamily="49" charset="-122"/>
                <a:ea typeface="楷体" panose="02010609060101010101" pitchFamily="49" charset="-122"/>
              </a:rPr>
              <a:t>家设在市区和县城、名为资金调剂服务部的农村合作基金会顺利撤并入城信社或农村金融服务社；</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zh-CN" altLang="en-US" sz="2000" dirty="0">
                <a:latin typeface="楷体" panose="02010609060101010101" pitchFamily="49" charset="-122"/>
                <a:ea typeface="楷体" panose="02010609060101010101" pitchFamily="49" charset="-122"/>
                <a:sym typeface="+mn-ea"/>
              </a:rPr>
              <a:t>温州各市、县人民银行对当时拟改组但未能获批改组为农村金融服务社的</a:t>
            </a:r>
            <a:r>
              <a:rPr lang="en-US" altLang="zh-CN" sz="2000" dirty="0">
                <a:latin typeface="楷体" panose="02010609060101010101" pitchFamily="49" charset="-122"/>
                <a:ea typeface="楷体" panose="02010609060101010101" pitchFamily="49" charset="-122"/>
                <a:sym typeface="+mn-ea"/>
              </a:rPr>
              <a:t>33</a:t>
            </a:r>
            <a:r>
              <a:rPr lang="zh-CN" altLang="en-US" sz="2000" dirty="0">
                <a:latin typeface="楷体" panose="02010609060101010101" pitchFamily="49" charset="-122"/>
                <a:ea typeface="楷体" panose="02010609060101010101" pitchFamily="49" charset="-122"/>
                <a:sym typeface="+mn-ea"/>
              </a:rPr>
              <a:t>家体改委批设的基金会进行监管；</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zh-CN" altLang="en-US" sz="2000" dirty="0">
                <a:latin typeface="楷体" panose="02010609060101010101" pitchFamily="49" charset="-122"/>
                <a:ea typeface="楷体" panose="02010609060101010101" pitchFamily="49" charset="-122"/>
                <a:sym typeface="+mn-ea"/>
              </a:rPr>
              <a:t>温州市农委以批设规范化农金会的名义继续批设基金会；</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zh-CN" altLang="en-US" sz="2000" dirty="0">
                <a:latin typeface="楷体" panose="02010609060101010101" pitchFamily="49" charset="-122"/>
                <a:ea typeface="楷体" panose="02010609060101010101" pitchFamily="49" charset="-122"/>
                <a:sym typeface="+mn-ea"/>
              </a:rPr>
              <a:t>截至</a:t>
            </a:r>
            <a:r>
              <a:rPr lang="en-US" altLang="zh-CN" sz="2000" dirty="0">
                <a:latin typeface="楷体" panose="02010609060101010101" pitchFamily="49" charset="-122"/>
                <a:ea typeface="楷体" panose="02010609060101010101" pitchFamily="49" charset="-122"/>
                <a:sym typeface="+mn-ea"/>
              </a:rPr>
              <a:t>1996</a:t>
            </a:r>
            <a:r>
              <a:rPr lang="zh-CN" altLang="en-US" sz="2000" dirty="0">
                <a:latin typeface="楷体" panose="02010609060101010101" pitchFamily="49" charset="-122"/>
                <a:ea typeface="楷体" panose="02010609060101010101" pitchFamily="49" charset="-122"/>
                <a:sym typeface="+mn-ea"/>
              </a:rPr>
              <a:t>年末，全市基金会</a:t>
            </a:r>
            <a:r>
              <a:rPr lang="en-US" altLang="zh-CN" sz="2000" dirty="0">
                <a:latin typeface="楷体" panose="02010609060101010101" pitchFamily="49" charset="-122"/>
                <a:ea typeface="楷体" panose="02010609060101010101" pitchFamily="49" charset="-122"/>
                <a:sym typeface="+mn-ea"/>
              </a:rPr>
              <a:t>175</a:t>
            </a:r>
            <a:r>
              <a:rPr lang="zh-CN" altLang="en-US" sz="2000" dirty="0">
                <a:latin typeface="楷体" panose="02010609060101010101" pitchFamily="49" charset="-122"/>
                <a:ea typeface="楷体" panose="02010609060101010101" pitchFamily="49" charset="-122"/>
                <a:sym typeface="+mn-ea"/>
              </a:rPr>
              <a:t>家，其中农委审批</a:t>
            </a:r>
            <a:r>
              <a:rPr lang="en-US" altLang="zh-CN" sz="2000" dirty="0">
                <a:latin typeface="楷体" panose="02010609060101010101" pitchFamily="49" charset="-122"/>
                <a:ea typeface="楷体" panose="02010609060101010101" pitchFamily="49" charset="-122"/>
                <a:sym typeface="+mn-ea"/>
              </a:rPr>
              <a:t>142</a:t>
            </a:r>
            <a:r>
              <a:rPr lang="zh-CN" altLang="en-US" sz="2000" dirty="0">
                <a:latin typeface="楷体" panose="02010609060101010101" pitchFamily="49" charset="-122"/>
                <a:ea typeface="楷体" panose="02010609060101010101" pitchFamily="49" charset="-122"/>
                <a:sym typeface="+mn-ea"/>
              </a:rPr>
              <a:t>家，。到</a:t>
            </a:r>
            <a:r>
              <a:rPr lang="en-US" altLang="zh-CN" sz="2000" dirty="0">
                <a:latin typeface="楷体" panose="02010609060101010101" pitchFamily="49" charset="-122"/>
                <a:ea typeface="楷体" panose="02010609060101010101" pitchFamily="49" charset="-122"/>
                <a:sym typeface="+mn-ea"/>
              </a:rPr>
              <a:t>1998</a:t>
            </a:r>
            <a:r>
              <a:rPr lang="zh-CN" altLang="en-US" sz="2000" dirty="0">
                <a:latin typeface="楷体" panose="02010609060101010101" pitchFamily="49" charset="-122"/>
                <a:ea typeface="楷体" panose="02010609060101010101" pitchFamily="49" charset="-122"/>
                <a:sym typeface="+mn-ea"/>
              </a:rPr>
              <a:t>年，全市经农委批设的农村基金会达</a:t>
            </a:r>
            <a:r>
              <a:rPr lang="en-US" altLang="zh-CN" sz="2000" dirty="0">
                <a:latin typeface="楷体" panose="02010609060101010101" pitchFamily="49" charset="-122"/>
                <a:ea typeface="楷体" panose="02010609060101010101" pitchFamily="49" charset="-122"/>
                <a:sym typeface="+mn-ea"/>
              </a:rPr>
              <a:t>155</a:t>
            </a:r>
            <a:r>
              <a:rPr lang="zh-CN" altLang="en-US" sz="2000" dirty="0">
                <a:latin typeface="楷体" panose="02010609060101010101" pitchFamily="49" charset="-122"/>
                <a:ea typeface="楷体" panose="02010609060101010101" pitchFamily="49" charset="-122"/>
                <a:sym typeface="+mn-ea"/>
              </a:rPr>
              <a:t>家，全市农金会总数达</a:t>
            </a:r>
            <a:r>
              <a:rPr lang="en-US" altLang="zh-CN" sz="2000" dirty="0">
                <a:latin typeface="楷体" panose="02010609060101010101" pitchFamily="49" charset="-122"/>
                <a:ea typeface="楷体" panose="02010609060101010101" pitchFamily="49" charset="-122"/>
                <a:sym typeface="+mn-ea"/>
              </a:rPr>
              <a:t>188</a:t>
            </a:r>
            <a:r>
              <a:rPr lang="zh-CN" altLang="en-US" sz="2000" dirty="0">
                <a:latin typeface="楷体" panose="02010609060101010101" pitchFamily="49" charset="-122"/>
                <a:ea typeface="楷体" panose="02010609060101010101" pitchFamily="49" charset="-122"/>
                <a:sym typeface="+mn-ea"/>
              </a:rPr>
              <a:t>家。</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sym typeface="+mn-ea"/>
              </a:rPr>
              <a:t>1998</a:t>
            </a:r>
            <a:r>
              <a:rPr lang="zh-CN" altLang="en-US" sz="2000" dirty="0">
                <a:latin typeface="楷体" panose="02010609060101010101" pitchFamily="49" charset="-122"/>
                <a:ea typeface="楷体" panose="02010609060101010101" pitchFamily="49" charset="-122"/>
                <a:sym typeface="+mn-ea"/>
              </a:rPr>
              <a:t>年，温州的农村合作基金会开始出现不稳定的迹象。 </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sym typeface="+mn-ea"/>
              </a:rPr>
              <a:t>1999</a:t>
            </a:r>
            <a:r>
              <a:rPr lang="zh-CN" altLang="en-US" sz="2000" dirty="0">
                <a:latin typeface="楷体" panose="02010609060101010101" pitchFamily="49" charset="-122"/>
                <a:ea typeface="楷体" panose="02010609060101010101" pitchFamily="49" charset="-122"/>
                <a:sym typeface="+mn-ea"/>
              </a:rPr>
              <a:t>年，</a:t>
            </a:r>
            <a:r>
              <a:rPr lang="en-US" altLang="zh-CN" sz="2000" dirty="0">
                <a:latin typeface="楷体" panose="02010609060101010101" pitchFamily="49" charset="-122"/>
                <a:ea typeface="楷体" panose="02010609060101010101" pitchFamily="49" charset="-122"/>
                <a:sym typeface="+mn-ea"/>
              </a:rPr>
              <a:t>188</a:t>
            </a:r>
            <a:r>
              <a:rPr lang="zh-CN" altLang="en-US" sz="2000" dirty="0">
                <a:latin typeface="楷体" panose="02010609060101010101" pitchFamily="49" charset="-122"/>
                <a:ea typeface="楷体" panose="02010609060101010101" pitchFamily="49" charset="-122"/>
                <a:sym typeface="+mn-ea"/>
              </a:rPr>
              <a:t>家基金会和</a:t>
            </a:r>
            <a:r>
              <a:rPr lang="en-US" altLang="zh-CN" sz="2000" dirty="0">
                <a:latin typeface="楷体" panose="02010609060101010101" pitchFamily="49" charset="-122"/>
                <a:ea typeface="楷体" panose="02010609060101010101" pitchFamily="49" charset="-122"/>
                <a:sym typeface="+mn-ea"/>
              </a:rPr>
              <a:t>3</a:t>
            </a:r>
            <a:r>
              <a:rPr lang="zh-CN" altLang="en-US" sz="2000" dirty="0">
                <a:latin typeface="楷体" panose="02010609060101010101" pitchFamily="49" charset="-122"/>
                <a:ea typeface="楷体" panose="02010609060101010101" pitchFamily="49" charset="-122"/>
                <a:sym typeface="+mn-ea"/>
              </a:rPr>
              <a:t>家融投公司经清产核资，</a:t>
            </a:r>
            <a:r>
              <a:rPr lang="en-US" altLang="zh-CN" sz="2000" dirty="0">
                <a:latin typeface="楷体" panose="02010609060101010101" pitchFamily="49" charset="-122"/>
                <a:ea typeface="楷体" panose="02010609060101010101" pitchFamily="49" charset="-122"/>
                <a:sym typeface="+mn-ea"/>
              </a:rPr>
              <a:t>82</a:t>
            </a:r>
            <a:r>
              <a:rPr lang="zh-CN" altLang="en-US" sz="2000" dirty="0">
                <a:latin typeface="楷体" panose="02010609060101010101" pitchFamily="49" charset="-122"/>
                <a:ea typeface="楷体" panose="02010609060101010101" pitchFamily="49" charset="-122"/>
                <a:sym typeface="+mn-ea"/>
              </a:rPr>
              <a:t>家资大于债的并入农村信用社，</a:t>
            </a:r>
            <a:r>
              <a:rPr lang="en-US" altLang="zh-CN" sz="2000" dirty="0">
                <a:latin typeface="楷体" panose="02010609060101010101" pitchFamily="49" charset="-122"/>
                <a:ea typeface="楷体" panose="02010609060101010101" pitchFamily="49" charset="-122"/>
                <a:sym typeface="+mn-ea"/>
              </a:rPr>
              <a:t>66</a:t>
            </a:r>
            <a:r>
              <a:rPr lang="zh-CN" altLang="en-US" sz="2000" dirty="0">
                <a:latin typeface="楷体" panose="02010609060101010101" pitchFamily="49" charset="-122"/>
                <a:ea typeface="楷体" panose="02010609060101010101" pitchFamily="49" charset="-122"/>
                <a:sym typeface="+mn-ea"/>
              </a:rPr>
              <a:t>家有效资产小于负债的基金会，经政府和股东注资后并入农村信用社。</a:t>
            </a:r>
            <a:endParaRPr lang="zh-CN" altLang="en-US" sz="20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en-US" altLang="zh-CN" sz="2000" dirty="0">
                <a:latin typeface="楷体" panose="02010609060101010101" pitchFamily="49" charset="-122"/>
                <a:ea typeface="楷体" panose="02010609060101010101" pitchFamily="49" charset="-122"/>
                <a:sym typeface="+mn-ea"/>
              </a:rPr>
              <a:t>43</a:t>
            </a:r>
            <a:r>
              <a:rPr lang="zh-CN" altLang="en-US" sz="2000" dirty="0">
                <a:latin typeface="楷体" panose="02010609060101010101" pitchFamily="49" charset="-122"/>
                <a:ea typeface="楷体" panose="02010609060101010101" pitchFamily="49" charset="-122"/>
                <a:sym typeface="+mn-ea"/>
              </a:rPr>
              <a:t>家基金会实施清盘关闭，其中</a:t>
            </a:r>
            <a:r>
              <a:rPr lang="en-US" altLang="zh-CN" sz="2000" dirty="0">
                <a:latin typeface="楷体" panose="02010609060101010101" pitchFamily="49" charset="-122"/>
                <a:ea typeface="楷体" panose="02010609060101010101" pitchFamily="49" charset="-122"/>
                <a:sym typeface="+mn-ea"/>
              </a:rPr>
              <a:t>21</a:t>
            </a:r>
            <a:r>
              <a:rPr lang="zh-CN" altLang="en-US" sz="2000" dirty="0">
                <a:latin typeface="楷体" panose="02010609060101010101" pitchFamily="49" charset="-122"/>
                <a:ea typeface="楷体" panose="02010609060101010101" pitchFamily="49" charset="-122"/>
                <a:sym typeface="+mn-ea"/>
              </a:rPr>
              <a:t>家为自行清盘关闭。</a:t>
            </a:r>
            <a:endParaRPr lang="zh-CN" altLang="en-US" sz="2000" dirty="0">
              <a:latin typeface="楷体" panose="02010609060101010101" pitchFamily="49" charset="-122"/>
              <a:ea typeface="楷体" panose="02010609060101010101" pitchFamily="49" charset="-122"/>
              <a:sym typeface="+mn-ea"/>
            </a:endParaRPr>
          </a:p>
        </p:txBody>
      </p:sp>
    </p:spTree>
  </p:cSld>
  <p:clrMapOvr>
    <a:masterClrMapping/>
  </p:clrMapOvr>
  <p:transition advTm="3254">
    <p:zoom dir="in"/>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9154"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一波三折：温州市城市信用社</a:t>
            </a:r>
            <a:endParaRPr lang="zh-CN" altLang="en-US" sz="3200" b="1" dirty="0">
              <a:latin typeface="楷体" panose="02010609060101010101" pitchFamily="49" charset="-122"/>
              <a:ea typeface="楷体" panose="02010609060101010101" pitchFamily="49" charset="-122"/>
            </a:endParaRPr>
          </a:p>
        </p:txBody>
      </p:sp>
      <p:pic>
        <p:nvPicPr>
          <p:cNvPr id="49155" name="Picture 4"/>
          <p:cNvPicPr>
            <a:picLocks noChangeAspect="1"/>
          </p:cNvPicPr>
          <p:nvPr>
            <p:ph idx="1"/>
          </p:nvPr>
        </p:nvPicPr>
        <p:blipFill>
          <a:blip r:embed="rId1"/>
          <a:srcRect/>
          <a:stretch>
            <a:fillRect/>
          </a:stretch>
        </p:blipFill>
        <p:spPr>
          <a:xfrm>
            <a:off x="539750" y="2060575"/>
            <a:ext cx="8064500" cy="4321175"/>
          </a:xfrm>
        </p:spPr>
      </p:pic>
    </p:spTree>
  </p:cSld>
  <p:clrMapOvr>
    <a:masterClrMapping/>
  </p:clrMapOvr>
  <p:transition advTm="35461">
    <p:zoom dir="in"/>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0178"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最后的晚餐：</a:t>
            </a:r>
            <a:br>
              <a:rPr lang="zh-CN" altLang="en-US"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振华、兴海、迅达城市信用社案例</a:t>
            </a:r>
            <a:endParaRPr lang="zh-CN" altLang="en-US" sz="3200" b="1" dirty="0">
              <a:latin typeface="楷体" panose="02010609060101010101" pitchFamily="49" charset="-122"/>
              <a:ea typeface="楷体" panose="02010609060101010101" pitchFamily="49" charset="-122"/>
            </a:endParaRPr>
          </a:p>
        </p:txBody>
      </p:sp>
      <p:sp>
        <p:nvSpPr>
          <p:cNvPr id="50179" name="Rectangle 3"/>
          <p:cNvSpPr>
            <a:spLocks noGrp="1"/>
          </p:cNvSpPr>
          <p:nvPr>
            <p:ph idx="1"/>
          </p:nvPr>
        </p:nvSpPr>
        <p:spPr>
          <a:xfrm>
            <a:off x="1182688" y="2017713"/>
            <a:ext cx="7134225" cy="4114800"/>
          </a:xfrm>
        </p:spPr>
        <p:txBody>
          <a:bodyPr vert="horz" wrap="square" lIns="91440" tIns="45720" rIns="91440" bIns="45720" anchor="t" anchorCtr="0"/>
          <a:p>
            <a:pPr eaLnBrk="1" hangingPunct="1">
              <a:lnSpc>
                <a:spcPct val="80000"/>
              </a:lnSpc>
              <a:spcBef>
                <a:spcPct val="70000"/>
              </a:spcBef>
            </a:pPr>
            <a:r>
              <a:rPr lang="zh-CN" altLang="en-US" sz="2000" dirty="0">
                <a:latin typeface="楷体" panose="02010609060101010101" pitchFamily="49" charset="-122"/>
                <a:ea typeface="楷体" panose="02010609060101010101" pitchFamily="49" charset="-122"/>
              </a:rPr>
              <a:t>振华城市信用社主要经营者李明华的股份是在</a:t>
            </a:r>
            <a:r>
              <a:rPr lang="en-US" altLang="zh-CN" sz="2000" dirty="0">
                <a:latin typeface="楷体" panose="02010609060101010101" pitchFamily="49" charset="-122"/>
                <a:ea typeface="楷体" panose="02010609060101010101" pitchFamily="49" charset="-122"/>
              </a:rPr>
              <a:t>1995</a:t>
            </a:r>
            <a:r>
              <a:rPr lang="zh-CN" altLang="en-US" sz="2000" dirty="0">
                <a:latin typeface="楷体" panose="02010609060101010101" pitchFamily="49" charset="-122"/>
                <a:ea typeface="楷体" panose="02010609060101010101" pitchFamily="49" charset="-122"/>
              </a:rPr>
              <a:t>年左右高价买入的；</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70000"/>
              </a:spcBef>
            </a:pPr>
            <a:r>
              <a:rPr lang="en-US" altLang="zh-CN" sz="2000" dirty="0">
                <a:latin typeface="楷体" panose="02010609060101010101" pitchFamily="49" charset="-122"/>
                <a:ea typeface="楷体" panose="02010609060101010101" pitchFamily="49" charset="-122"/>
              </a:rPr>
              <a:t>1997</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4</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日一天，振华城信社发放</a:t>
            </a:r>
            <a:r>
              <a:rPr lang="en-US" altLang="zh-CN" sz="2000" dirty="0">
                <a:latin typeface="楷体" panose="02010609060101010101" pitchFamily="49" charset="-122"/>
                <a:ea typeface="楷体" panose="02010609060101010101" pitchFamily="49" charset="-122"/>
              </a:rPr>
              <a:t>30</a:t>
            </a:r>
            <a:r>
              <a:rPr lang="zh-CN" altLang="en-US" sz="2000" dirty="0">
                <a:latin typeface="楷体" panose="02010609060101010101" pitchFamily="49" charset="-122"/>
                <a:ea typeface="楷体" panose="02010609060101010101" pitchFamily="49" charset="-122"/>
              </a:rPr>
              <a:t>笔个人贷款，总金额</a:t>
            </a:r>
            <a:r>
              <a:rPr lang="en-US" altLang="zh-CN" sz="2000" dirty="0">
                <a:latin typeface="楷体" panose="02010609060101010101" pitchFamily="49" charset="-122"/>
                <a:ea typeface="楷体" panose="02010609060101010101" pitchFamily="49" charset="-122"/>
              </a:rPr>
              <a:t>557</a:t>
            </a:r>
            <a:r>
              <a:rPr lang="zh-CN" altLang="en-US" sz="2000" dirty="0">
                <a:latin typeface="楷体" panose="02010609060101010101" pitchFamily="49" charset="-122"/>
                <a:ea typeface="楷体" panose="02010609060101010101" pitchFamily="49" charset="-122"/>
              </a:rPr>
              <a:t>万元，全部成为坏帐。</a:t>
            </a:r>
            <a:r>
              <a:rPr lang="en-US" altLang="zh-CN" sz="2000" dirty="0">
                <a:latin typeface="楷体" panose="02010609060101010101" pitchFamily="49" charset="-122"/>
                <a:ea typeface="楷体" panose="02010609060101010101" pitchFamily="49" charset="-122"/>
              </a:rPr>
              <a:t>1997</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4</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30</a:t>
            </a:r>
            <a:r>
              <a:rPr lang="zh-CN" altLang="en-US" sz="2000" dirty="0">
                <a:latin typeface="楷体" panose="02010609060101010101" pitchFamily="49" charset="-122"/>
                <a:ea typeface="楷体" panose="02010609060101010101" pitchFamily="49" charset="-122"/>
              </a:rPr>
              <a:t>日一天，发放</a:t>
            </a:r>
            <a:r>
              <a:rPr lang="en-US" altLang="zh-CN" sz="2000" dirty="0">
                <a:latin typeface="楷体" panose="02010609060101010101" pitchFamily="49" charset="-122"/>
                <a:ea typeface="楷体" panose="02010609060101010101" pitchFamily="49" charset="-122"/>
              </a:rPr>
              <a:t>15</a:t>
            </a:r>
            <a:r>
              <a:rPr lang="zh-CN" altLang="en-US" sz="2000" dirty="0">
                <a:latin typeface="楷体" panose="02010609060101010101" pitchFamily="49" charset="-122"/>
                <a:ea typeface="楷体" panose="02010609060101010101" pitchFamily="49" charset="-122"/>
              </a:rPr>
              <a:t>笔个人贷款</a:t>
            </a:r>
            <a:r>
              <a:rPr lang="en-US" altLang="zh-CN" sz="2000" dirty="0">
                <a:latin typeface="楷体" panose="02010609060101010101" pitchFamily="49" charset="-122"/>
                <a:ea typeface="楷体" panose="02010609060101010101" pitchFamily="49" charset="-122"/>
              </a:rPr>
              <a:t>241</a:t>
            </a:r>
            <a:r>
              <a:rPr lang="zh-CN" altLang="en-US" sz="2000" dirty="0">
                <a:latin typeface="楷体" panose="02010609060101010101" pitchFamily="49" charset="-122"/>
                <a:ea typeface="楷体" panose="02010609060101010101" pitchFamily="49" charset="-122"/>
              </a:rPr>
              <a:t>万元，也全部成为坏帐；</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70000"/>
              </a:spcBef>
            </a:pPr>
            <a:r>
              <a:rPr lang="zh-CN" altLang="en-US" sz="2000" dirty="0">
                <a:latin typeface="楷体" panose="02010609060101010101" pitchFamily="49" charset="-122"/>
                <a:ea typeface="楷体" panose="02010609060101010101" pitchFamily="49" charset="-122"/>
              </a:rPr>
              <a:t>洞头兴海城信社，实际经营权由经理曾文华一人控制；</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70000"/>
              </a:spcBef>
            </a:pPr>
            <a:r>
              <a:rPr lang="zh-CN" altLang="en-US" sz="2000" dirty="0">
                <a:latin typeface="楷体" panose="02010609060101010101" pitchFamily="49" charset="-122"/>
                <a:ea typeface="楷体" panose="02010609060101010101" pitchFamily="49" charset="-122"/>
              </a:rPr>
              <a:t> </a:t>
            </a:r>
            <a:r>
              <a:rPr lang="en-US" altLang="zh-CN" sz="2000" dirty="0">
                <a:latin typeface="楷体" panose="02010609060101010101" pitchFamily="49" charset="-122"/>
                <a:ea typeface="楷体" panose="02010609060101010101" pitchFamily="49" charset="-122"/>
              </a:rPr>
              <a:t>11</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6</a:t>
            </a:r>
            <a:r>
              <a:rPr lang="zh-CN" altLang="en-US" sz="2000" dirty="0">
                <a:latin typeface="楷体" panose="02010609060101010101" pitchFamily="49" charset="-122"/>
                <a:ea typeface="楷体" panose="02010609060101010101" pitchFamily="49" charset="-122"/>
              </a:rPr>
              <a:t>日</a:t>
            </a:r>
            <a:r>
              <a:rPr lang="en-US" altLang="zh-CN" sz="2000" dirty="0">
                <a:latin typeface="楷体" panose="02010609060101010101" pitchFamily="49" charset="-122"/>
                <a:ea typeface="楷体" panose="02010609060101010101" pitchFamily="49" charset="-122"/>
              </a:rPr>
              <a:t>-12</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19</a:t>
            </a:r>
            <a:r>
              <a:rPr lang="zh-CN" altLang="en-US" sz="2000" dirty="0">
                <a:latin typeface="楷体" panose="02010609060101010101" pitchFamily="49" charset="-122"/>
                <a:ea typeface="楷体" panose="02010609060101010101" pitchFamily="49" charset="-122"/>
              </a:rPr>
              <a:t>日，兴海社共突击放款</a:t>
            </a:r>
            <a:r>
              <a:rPr lang="en-US" altLang="zh-CN" sz="2000" dirty="0">
                <a:latin typeface="楷体" panose="02010609060101010101" pitchFamily="49" charset="-122"/>
                <a:ea typeface="楷体" panose="02010609060101010101" pitchFamily="49" charset="-122"/>
              </a:rPr>
              <a:t>59</a:t>
            </a:r>
            <a:r>
              <a:rPr lang="zh-CN" altLang="en-US" sz="2000" dirty="0">
                <a:latin typeface="楷体" panose="02010609060101010101" pitchFamily="49" charset="-122"/>
                <a:ea typeface="楷体" panose="02010609060101010101" pitchFamily="49" charset="-122"/>
              </a:rPr>
              <a:t>笔</a:t>
            </a:r>
            <a:r>
              <a:rPr lang="en-US" altLang="zh-CN" sz="2000" dirty="0">
                <a:latin typeface="楷体" panose="02010609060101010101" pitchFamily="49" charset="-122"/>
                <a:ea typeface="楷体" panose="02010609060101010101" pitchFamily="49" charset="-122"/>
              </a:rPr>
              <a:t>1900</a:t>
            </a:r>
            <a:r>
              <a:rPr lang="zh-CN" altLang="en-US" sz="2000" dirty="0">
                <a:latin typeface="楷体" panose="02010609060101010101" pitchFamily="49" charset="-122"/>
                <a:ea typeface="楷体" panose="02010609060101010101" pitchFamily="49" charset="-122"/>
              </a:rPr>
              <a:t>多万元，新增</a:t>
            </a:r>
            <a:r>
              <a:rPr lang="en-US" altLang="zh-CN" sz="2000" dirty="0">
                <a:latin typeface="楷体" panose="02010609060101010101" pitchFamily="49" charset="-122"/>
                <a:ea typeface="楷体" panose="02010609060101010101" pitchFamily="49" charset="-122"/>
              </a:rPr>
              <a:t>1000</a:t>
            </a:r>
            <a:r>
              <a:rPr lang="zh-CN" altLang="en-US" sz="2000" dirty="0">
                <a:latin typeface="楷体" panose="02010609060101010101" pitchFamily="49" charset="-122"/>
                <a:ea typeface="楷体" panose="02010609060101010101" pitchFamily="49" charset="-122"/>
              </a:rPr>
              <a:t>万元；</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70000"/>
              </a:spcBef>
            </a:pPr>
            <a:r>
              <a:rPr lang="zh-CN" altLang="en-US" sz="2000" dirty="0">
                <a:latin typeface="楷体" panose="02010609060101010101" pitchFamily="49" charset="-122"/>
                <a:ea typeface="楷体" panose="02010609060101010101" pitchFamily="49" charset="-122"/>
              </a:rPr>
              <a:t>迅达城信社，</a:t>
            </a:r>
            <a:r>
              <a:rPr lang="en-US" altLang="zh-CN" sz="2000" dirty="0">
                <a:latin typeface="楷体" panose="02010609060101010101" pitchFamily="49" charset="-122"/>
                <a:ea typeface="楷体" panose="02010609060101010101" pitchFamily="49" charset="-122"/>
              </a:rPr>
              <a:t>1988</a:t>
            </a:r>
            <a:r>
              <a:rPr lang="zh-CN" altLang="en-US" sz="2000" dirty="0">
                <a:latin typeface="楷体" panose="02010609060101010101" pitchFamily="49" charset="-122"/>
                <a:ea typeface="楷体" panose="02010609060101010101" pitchFamily="49" charset="-122"/>
              </a:rPr>
              <a:t>年由林芊创办；</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70000"/>
              </a:spcBef>
            </a:pPr>
            <a:r>
              <a:rPr lang="en-US" altLang="zh-CN" sz="2000" dirty="0">
                <a:latin typeface="楷体" panose="02010609060101010101" pitchFamily="49" charset="-122"/>
                <a:ea typeface="楷体" panose="02010609060101010101" pitchFamily="49" charset="-122"/>
              </a:rPr>
              <a:t>1999</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月至</a:t>
            </a:r>
            <a:r>
              <a:rPr lang="en-US" altLang="zh-CN" sz="2000" dirty="0">
                <a:latin typeface="楷体" panose="02010609060101010101" pitchFamily="49" charset="-122"/>
                <a:ea typeface="楷体" panose="02010609060101010101" pitchFamily="49" charset="-122"/>
              </a:rPr>
              <a:t>2001</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8</a:t>
            </a:r>
            <a:r>
              <a:rPr lang="zh-CN" altLang="en-US" sz="2000" dirty="0">
                <a:latin typeface="楷体" panose="02010609060101010101" pitchFamily="49" charset="-122"/>
                <a:ea typeface="楷体" panose="02010609060101010101" pitchFamily="49" charset="-122"/>
              </a:rPr>
              <a:t>月底期间，林芊先后多次化名、冒名、借用、以注销的公司等名义，向迅达城市信用社借款，自批自贷挪用本单位资金</a:t>
            </a:r>
            <a:r>
              <a:rPr lang="en-US" altLang="zh-CN" sz="2000" dirty="0">
                <a:latin typeface="楷体" panose="02010609060101010101" pitchFamily="49" charset="-122"/>
                <a:ea typeface="楷体" panose="02010609060101010101" pitchFamily="49" charset="-122"/>
              </a:rPr>
              <a:t>3750.6</a:t>
            </a:r>
            <a:r>
              <a:rPr lang="zh-CN" altLang="en-US" sz="2000" dirty="0">
                <a:latin typeface="楷体" panose="02010609060101010101" pitchFamily="49" charset="-122"/>
                <a:ea typeface="楷体" panose="02010609060101010101" pitchFamily="49" charset="-122"/>
              </a:rPr>
              <a:t>万元用于个人挥霍、赌博等；</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advTm="10244">
    <p:zoom dir="in"/>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02" name="Rectangle 2"/>
          <p:cNvSpPr>
            <a:spLocks noGrp="1"/>
          </p:cNvSpPr>
          <p:nvPr>
            <p:ph type="title"/>
          </p:nvPr>
        </p:nvSpPr>
        <p:spPr>
          <a:xfrm>
            <a:off x="1150938" y="617538"/>
            <a:ext cx="6950075"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无网不胜：</a:t>
            </a:r>
            <a:br>
              <a:rPr lang="zh-CN" altLang="en-US"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温台地区城市信用社发展的比较</a:t>
            </a:r>
            <a:endParaRPr lang="zh-CN" altLang="en-US" sz="3200" b="1" dirty="0">
              <a:latin typeface="楷体" panose="02010609060101010101" pitchFamily="49" charset="-122"/>
              <a:ea typeface="楷体" panose="02010609060101010101" pitchFamily="49" charset="-122"/>
            </a:endParaRPr>
          </a:p>
        </p:txBody>
      </p:sp>
      <p:sp>
        <p:nvSpPr>
          <p:cNvPr id="51203" name="Rectangle 3"/>
          <p:cNvSpPr>
            <a:spLocks noGrp="1"/>
          </p:cNvSpPr>
          <p:nvPr>
            <p:ph idx="1"/>
          </p:nvPr>
        </p:nvSpPr>
        <p:spPr>
          <a:xfrm>
            <a:off x="1042988" y="1989138"/>
            <a:ext cx="7061200" cy="4435475"/>
          </a:xfrm>
        </p:spPr>
        <p:txBody>
          <a:bodyPr vert="horz" wrap="square" lIns="91440" tIns="45720" rIns="91440" bIns="45720" anchor="t" anchorCtr="0"/>
          <a:p>
            <a:pPr eaLnBrk="1" hangingPunct="1"/>
            <a:r>
              <a:rPr lang="zh-CN" altLang="en-US" sz="2000" dirty="0">
                <a:latin typeface="楷体" panose="02010609060101010101" pitchFamily="49" charset="-122"/>
                <a:ea typeface="楷体" panose="02010609060101010101" pitchFamily="49" charset="-122"/>
              </a:rPr>
              <a:t>为什么温州的民营金融存贷中介起步早，但台州的民营金融存贷中介却后来居上？</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台州市</a:t>
            </a:r>
            <a:r>
              <a:rPr lang="en-US" altLang="zh-CN" sz="2000" dirty="0">
                <a:latin typeface="楷体" panose="02010609060101010101" pitchFamily="49" charset="-122"/>
                <a:ea typeface="楷体" panose="02010609060101010101" pitchFamily="49" charset="-122"/>
              </a:rPr>
              <a:t>11</a:t>
            </a:r>
            <a:r>
              <a:rPr lang="zh-CN" altLang="en-US" sz="2000" dirty="0">
                <a:latin typeface="楷体" panose="02010609060101010101" pitchFamily="49" charset="-122"/>
                <a:ea typeface="楷体" panose="02010609060101010101" pitchFamily="49" charset="-122"/>
              </a:rPr>
              <a:t>家信用社在</a:t>
            </a:r>
            <a:r>
              <a:rPr lang="en-US" altLang="zh-CN" sz="2000" dirty="0">
                <a:latin typeface="楷体" panose="02010609060101010101" pitchFamily="49" charset="-122"/>
                <a:ea typeface="楷体" panose="02010609060101010101" pitchFamily="49" charset="-122"/>
              </a:rPr>
              <a:t>2003</a:t>
            </a:r>
            <a:r>
              <a:rPr lang="zh-CN" altLang="en-US" sz="2000" dirty="0">
                <a:latin typeface="楷体" panose="02010609060101010101" pitchFamily="49" charset="-122"/>
                <a:ea typeface="楷体" panose="02010609060101010101" pitchFamily="49" charset="-122"/>
              </a:rPr>
              <a:t>年之前总共有约</a:t>
            </a:r>
            <a:r>
              <a:rPr lang="en-US" altLang="zh-CN" sz="2000" dirty="0">
                <a:latin typeface="楷体" panose="02010609060101010101" pitchFamily="49" charset="-122"/>
                <a:ea typeface="楷体" panose="02010609060101010101" pitchFamily="49" charset="-122"/>
              </a:rPr>
              <a:t>54</a:t>
            </a:r>
            <a:r>
              <a:rPr lang="zh-CN" altLang="en-US" sz="2000" dirty="0">
                <a:latin typeface="楷体" panose="02010609060101010101" pitchFamily="49" charset="-122"/>
                <a:ea typeface="楷体" panose="02010609060101010101" pitchFamily="49" charset="-122"/>
              </a:rPr>
              <a:t>家分支机构，平均每家城信社拥有</a:t>
            </a:r>
            <a:r>
              <a:rPr lang="en-US" altLang="zh-CN" sz="2000" dirty="0">
                <a:latin typeface="楷体" panose="02010609060101010101" pitchFamily="49" charset="-122"/>
                <a:ea typeface="楷体" panose="02010609060101010101" pitchFamily="49" charset="-122"/>
              </a:rPr>
              <a:t>4.9</a:t>
            </a:r>
            <a:r>
              <a:rPr lang="zh-CN" altLang="en-US" sz="2000" dirty="0">
                <a:latin typeface="楷体" panose="02010609060101010101" pitchFamily="49" charset="-122"/>
                <a:ea typeface="楷体" panose="02010609060101010101" pitchFamily="49" charset="-122"/>
              </a:rPr>
              <a:t>家分支机构。 </a:t>
            </a:r>
            <a:endParaRPr lang="zh-CN" altLang="en-US" sz="2000" dirty="0">
              <a:latin typeface="楷体" panose="02010609060101010101" pitchFamily="49" charset="-122"/>
              <a:ea typeface="楷体" panose="02010609060101010101" pitchFamily="49" charset="-122"/>
            </a:endParaRPr>
          </a:p>
          <a:p>
            <a:pPr eaLnBrk="1" hangingPunct="1"/>
            <a:r>
              <a:rPr lang="en-US" altLang="zh-CN" sz="2000" dirty="0">
                <a:latin typeface="楷体" panose="02010609060101010101" pitchFamily="49" charset="-122"/>
                <a:ea typeface="楷体" panose="02010609060101010101" pitchFamily="49" charset="-122"/>
              </a:rPr>
              <a:t>1998</a:t>
            </a:r>
            <a:r>
              <a:rPr lang="zh-CN" altLang="en-US" sz="2000" dirty="0">
                <a:latin typeface="楷体" panose="02010609060101010101" pitchFamily="49" charset="-122"/>
                <a:ea typeface="楷体" panose="02010609060101010101" pitchFamily="49" charset="-122"/>
              </a:rPr>
              <a:t>年温州市商业银行成立前夕，温州市城市信用社的网点数共</a:t>
            </a:r>
            <a:r>
              <a:rPr lang="en-US" altLang="zh-CN" sz="2000" dirty="0">
                <a:latin typeface="楷体" panose="02010609060101010101" pitchFamily="49" charset="-122"/>
                <a:ea typeface="楷体" panose="02010609060101010101" pitchFamily="49" charset="-122"/>
              </a:rPr>
              <a:t>96</a:t>
            </a:r>
            <a:r>
              <a:rPr lang="zh-CN" altLang="en-US" sz="2000" dirty="0">
                <a:latin typeface="楷体" panose="02010609060101010101" pitchFamily="49" charset="-122"/>
                <a:ea typeface="楷体" panose="02010609060101010101" pitchFamily="49" charset="-122"/>
              </a:rPr>
              <a:t>个。这样温州市平均每家城信社当时只有不到</a:t>
            </a:r>
            <a:r>
              <a:rPr lang="en-US" altLang="zh-CN" sz="2000" dirty="0">
                <a:latin typeface="楷体" panose="02010609060101010101" pitchFamily="49" charset="-122"/>
                <a:ea typeface="楷体" panose="02010609060101010101" pitchFamily="49" charset="-122"/>
              </a:rPr>
              <a:t>1.9</a:t>
            </a:r>
            <a:r>
              <a:rPr lang="zh-CN" altLang="en-US" sz="2000" dirty="0">
                <a:latin typeface="楷体" panose="02010609060101010101" pitchFamily="49" charset="-122"/>
                <a:ea typeface="楷体" panose="02010609060101010101" pitchFamily="49" charset="-122"/>
              </a:rPr>
              <a:t>家分支机构。 </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sym typeface="+mn-ea"/>
              </a:rPr>
              <a:t>创办于</a:t>
            </a:r>
            <a:r>
              <a:rPr lang="en-US" altLang="zh-CN" sz="2000" dirty="0">
                <a:latin typeface="楷体" panose="02010609060101010101" pitchFamily="49" charset="-122"/>
                <a:ea typeface="楷体" panose="02010609060101010101" pitchFamily="49" charset="-122"/>
                <a:sym typeface="+mn-ea"/>
              </a:rPr>
              <a:t>1993</a:t>
            </a:r>
            <a:r>
              <a:rPr lang="zh-CN" altLang="en-US" sz="2000" dirty="0">
                <a:latin typeface="楷体" panose="02010609060101010101" pitchFamily="49" charset="-122"/>
                <a:ea typeface="楷体" panose="02010609060101010101" pitchFamily="49" charset="-122"/>
                <a:sym typeface="+mn-ea"/>
              </a:rPr>
              <a:t>年的台州泰隆社</a:t>
            </a:r>
            <a:r>
              <a:rPr lang="en-US" altLang="zh-CN" sz="2000" dirty="0">
                <a:latin typeface="楷体" panose="02010609060101010101" pitchFamily="49" charset="-122"/>
                <a:ea typeface="楷体" panose="02010609060101010101" pitchFamily="49" charset="-122"/>
                <a:sym typeface="+mn-ea"/>
              </a:rPr>
              <a:t>1994</a:t>
            </a:r>
            <a:r>
              <a:rPr lang="zh-CN" altLang="en-US" sz="2000" dirty="0">
                <a:latin typeface="楷体" panose="02010609060101010101" pitchFamily="49" charset="-122"/>
                <a:ea typeface="楷体" panose="02010609060101010101" pitchFamily="49" charset="-122"/>
                <a:sym typeface="+mn-ea"/>
              </a:rPr>
              <a:t>年</a:t>
            </a:r>
            <a:r>
              <a:rPr lang="en-US" altLang="zh-CN" sz="2000" dirty="0">
                <a:latin typeface="楷体" panose="02010609060101010101" pitchFamily="49" charset="-122"/>
                <a:ea typeface="楷体" panose="02010609060101010101" pitchFamily="49" charset="-122"/>
                <a:sym typeface="+mn-ea"/>
              </a:rPr>
              <a:t>5</a:t>
            </a:r>
            <a:r>
              <a:rPr lang="zh-CN" altLang="en-US" sz="2000" dirty="0">
                <a:latin typeface="楷体" panose="02010609060101010101" pitchFamily="49" charset="-122"/>
                <a:ea typeface="楷体" panose="02010609060101010101" pitchFamily="49" charset="-122"/>
                <a:sym typeface="+mn-ea"/>
              </a:rPr>
              <a:t>家分支机构，</a:t>
            </a:r>
            <a:r>
              <a:rPr lang="en-US" altLang="zh-CN" sz="2000" dirty="0">
                <a:latin typeface="楷体" panose="02010609060101010101" pitchFamily="49" charset="-122"/>
                <a:ea typeface="楷体" panose="02010609060101010101" pitchFamily="49" charset="-122"/>
                <a:sym typeface="+mn-ea"/>
              </a:rPr>
              <a:t>1995</a:t>
            </a:r>
            <a:r>
              <a:rPr lang="zh-CN" altLang="en-US" sz="2000" dirty="0">
                <a:latin typeface="楷体" panose="02010609060101010101" pitchFamily="49" charset="-122"/>
                <a:ea typeface="楷体" panose="02010609060101010101" pitchFamily="49" charset="-122"/>
                <a:sym typeface="+mn-ea"/>
              </a:rPr>
              <a:t>年又新设了</a:t>
            </a:r>
            <a:r>
              <a:rPr lang="en-US" altLang="zh-CN" sz="2000" dirty="0">
                <a:latin typeface="楷体" panose="02010609060101010101" pitchFamily="49" charset="-122"/>
                <a:ea typeface="楷体" panose="02010609060101010101" pitchFamily="49" charset="-122"/>
                <a:sym typeface="+mn-ea"/>
              </a:rPr>
              <a:t>3</a:t>
            </a:r>
            <a:r>
              <a:rPr lang="zh-CN" altLang="en-US" sz="2000" dirty="0">
                <a:latin typeface="楷体" panose="02010609060101010101" pitchFamily="49" charset="-122"/>
                <a:ea typeface="楷体" panose="02010609060101010101" pitchFamily="49" charset="-122"/>
                <a:sym typeface="+mn-ea"/>
              </a:rPr>
              <a:t>家，到</a:t>
            </a:r>
            <a:r>
              <a:rPr lang="en-US" altLang="zh-CN" sz="2000" dirty="0">
                <a:latin typeface="楷体" panose="02010609060101010101" pitchFamily="49" charset="-122"/>
                <a:ea typeface="楷体" panose="02010609060101010101" pitchFamily="49" charset="-122"/>
                <a:sym typeface="+mn-ea"/>
              </a:rPr>
              <a:t>1996</a:t>
            </a:r>
            <a:r>
              <a:rPr lang="zh-CN" altLang="en-US" sz="2000" dirty="0">
                <a:latin typeface="楷体" panose="02010609060101010101" pitchFamily="49" charset="-122"/>
                <a:ea typeface="楷体" panose="02010609060101010101" pitchFamily="49" charset="-122"/>
                <a:sym typeface="+mn-ea"/>
              </a:rPr>
              <a:t>年泰隆社存款余额</a:t>
            </a:r>
            <a:r>
              <a:rPr lang="en-US" altLang="zh-CN" sz="2000" dirty="0">
                <a:latin typeface="楷体" panose="02010609060101010101" pitchFamily="49" charset="-122"/>
                <a:ea typeface="楷体" panose="02010609060101010101" pitchFamily="49" charset="-122"/>
                <a:sym typeface="+mn-ea"/>
              </a:rPr>
              <a:t>4.01</a:t>
            </a:r>
            <a:r>
              <a:rPr lang="zh-CN" altLang="en-US" sz="2000" dirty="0">
                <a:latin typeface="楷体" panose="02010609060101010101" pitchFamily="49" charset="-122"/>
                <a:ea typeface="楷体" panose="02010609060101010101" pitchFamily="49" charset="-122"/>
                <a:sym typeface="+mn-ea"/>
              </a:rPr>
              <a:t>亿元。</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sym typeface="+mn-ea"/>
              </a:rPr>
              <a:t>创办于</a:t>
            </a:r>
            <a:r>
              <a:rPr lang="en-US" altLang="zh-CN" sz="2000" dirty="0">
                <a:latin typeface="楷体" panose="02010609060101010101" pitchFamily="49" charset="-122"/>
                <a:ea typeface="楷体" panose="02010609060101010101" pitchFamily="49" charset="-122"/>
                <a:sym typeface="+mn-ea"/>
              </a:rPr>
              <a:t>1987</a:t>
            </a:r>
            <a:r>
              <a:rPr lang="zh-CN" altLang="en-US" sz="2000" dirty="0">
                <a:latin typeface="楷体" panose="02010609060101010101" pitchFamily="49" charset="-122"/>
                <a:ea typeface="楷体" panose="02010609060101010101" pitchFamily="49" charset="-122"/>
                <a:sym typeface="+mn-ea"/>
              </a:rPr>
              <a:t>年的瑞安新兴社</a:t>
            </a:r>
            <a:r>
              <a:rPr lang="en-US" altLang="zh-CN" sz="2000" dirty="0">
                <a:latin typeface="楷体" panose="02010609060101010101" pitchFamily="49" charset="-122"/>
                <a:ea typeface="楷体" panose="02010609060101010101" pitchFamily="49" charset="-122"/>
                <a:sym typeface="+mn-ea"/>
              </a:rPr>
              <a:t>1996</a:t>
            </a:r>
            <a:r>
              <a:rPr lang="zh-CN" altLang="en-US" sz="2000" dirty="0">
                <a:latin typeface="楷体" panose="02010609060101010101" pitchFamily="49" charset="-122"/>
                <a:ea typeface="楷体" panose="02010609060101010101" pitchFamily="49" charset="-122"/>
                <a:sym typeface="+mn-ea"/>
              </a:rPr>
              <a:t>年</a:t>
            </a:r>
            <a:r>
              <a:rPr lang="en-US" altLang="zh-CN" sz="2000" dirty="0">
                <a:latin typeface="楷体" panose="02010609060101010101" pitchFamily="49" charset="-122"/>
                <a:ea typeface="楷体" panose="02010609060101010101" pitchFamily="49" charset="-122"/>
                <a:sym typeface="+mn-ea"/>
              </a:rPr>
              <a:t>3</a:t>
            </a:r>
            <a:r>
              <a:rPr lang="zh-CN" altLang="en-US" sz="2000" dirty="0">
                <a:latin typeface="楷体" panose="02010609060101010101" pitchFamily="49" charset="-122"/>
                <a:ea typeface="楷体" panose="02010609060101010101" pitchFamily="49" charset="-122"/>
                <a:sym typeface="+mn-ea"/>
              </a:rPr>
              <a:t>家储蓄所，</a:t>
            </a:r>
            <a:r>
              <a:rPr lang="en-US" altLang="zh-CN" sz="2000" dirty="0">
                <a:latin typeface="楷体" panose="02010609060101010101" pitchFamily="49" charset="-122"/>
                <a:ea typeface="楷体" panose="02010609060101010101" pitchFamily="49" charset="-122"/>
                <a:sym typeface="+mn-ea"/>
              </a:rPr>
              <a:t>1996</a:t>
            </a:r>
            <a:r>
              <a:rPr lang="zh-CN" altLang="en-US" sz="2000" dirty="0">
                <a:latin typeface="楷体" panose="02010609060101010101" pitchFamily="49" charset="-122"/>
                <a:ea typeface="楷体" panose="02010609060101010101" pitchFamily="49" charset="-122"/>
                <a:sym typeface="+mn-ea"/>
              </a:rPr>
              <a:t>年存款</a:t>
            </a:r>
            <a:r>
              <a:rPr lang="en-US" altLang="zh-CN" sz="2000" dirty="0">
                <a:latin typeface="楷体" panose="02010609060101010101" pitchFamily="49" charset="-122"/>
                <a:ea typeface="楷体" panose="02010609060101010101" pitchFamily="49" charset="-122"/>
                <a:sym typeface="+mn-ea"/>
              </a:rPr>
              <a:t>2.96</a:t>
            </a:r>
            <a:r>
              <a:rPr lang="zh-CN" altLang="en-US" sz="2000" dirty="0">
                <a:latin typeface="楷体" panose="02010609060101010101" pitchFamily="49" charset="-122"/>
                <a:ea typeface="楷体" panose="02010609060101010101" pitchFamily="49" charset="-122"/>
                <a:sym typeface="+mn-ea"/>
              </a:rPr>
              <a:t>亿元，人均创利</a:t>
            </a:r>
            <a:r>
              <a:rPr lang="en-US" altLang="zh-CN" sz="2000" dirty="0">
                <a:latin typeface="楷体" panose="02010609060101010101" pitchFamily="49" charset="-122"/>
                <a:ea typeface="楷体" panose="02010609060101010101" pitchFamily="49" charset="-122"/>
                <a:sym typeface="+mn-ea"/>
              </a:rPr>
              <a:t>6.55</a:t>
            </a:r>
            <a:r>
              <a:rPr lang="zh-CN" altLang="en-US" sz="2000" dirty="0">
                <a:latin typeface="楷体" panose="02010609060101010101" pitchFamily="49" charset="-122"/>
                <a:ea typeface="楷体" panose="02010609060101010101" pitchFamily="49" charset="-122"/>
                <a:sym typeface="+mn-ea"/>
              </a:rPr>
              <a:t>万元，居当年温州市信用社首位。</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sym typeface="+mn-ea"/>
              </a:rPr>
              <a:t>温州：超亿元的社原则上分支机构设置不超过</a:t>
            </a:r>
            <a:r>
              <a:rPr lang="en-US" altLang="zh-CN" sz="2000" dirty="0">
                <a:latin typeface="楷体" panose="02010609060101010101" pitchFamily="49" charset="-122"/>
                <a:ea typeface="楷体" panose="02010609060101010101" pitchFamily="49" charset="-122"/>
                <a:sym typeface="+mn-ea"/>
              </a:rPr>
              <a:t>3</a:t>
            </a:r>
            <a:r>
              <a:rPr lang="zh-CN" altLang="en-US" sz="2000" dirty="0">
                <a:latin typeface="楷体" panose="02010609060101010101" pitchFamily="49" charset="-122"/>
                <a:ea typeface="楷体" panose="02010609060101010101" pitchFamily="49" charset="-122"/>
                <a:sym typeface="+mn-ea"/>
              </a:rPr>
              <a:t>家，</a:t>
            </a:r>
            <a:r>
              <a:rPr lang="en-US" altLang="zh-CN" sz="2000" dirty="0">
                <a:latin typeface="楷体" panose="02010609060101010101" pitchFamily="49" charset="-122"/>
                <a:ea typeface="楷体" panose="02010609060101010101" pitchFamily="49" charset="-122"/>
                <a:sym typeface="+mn-ea"/>
              </a:rPr>
              <a:t>8000</a:t>
            </a:r>
            <a:r>
              <a:rPr lang="zh-CN" altLang="en-US" sz="2000" dirty="0">
                <a:latin typeface="楷体" panose="02010609060101010101" pitchFamily="49" charset="-122"/>
                <a:ea typeface="楷体" panose="02010609060101010101" pitchFamily="49" charset="-122"/>
                <a:sym typeface="+mn-ea"/>
              </a:rPr>
              <a:t>万元以上的社不超过</a:t>
            </a:r>
            <a:r>
              <a:rPr lang="en-US" altLang="zh-CN" sz="2000" dirty="0">
                <a:latin typeface="楷体" panose="02010609060101010101" pitchFamily="49" charset="-122"/>
                <a:ea typeface="楷体" panose="02010609060101010101" pitchFamily="49" charset="-122"/>
                <a:sym typeface="+mn-ea"/>
              </a:rPr>
              <a:t>2</a:t>
            </a:r>
            <a:r>
              <a:rPr lang="zh-CN" altLang="en-US" sz="2000" dirty="0">
                <a:latin typeface="楷体" panose="02010609060101010101" pitchFamily="49" charset="-122"/>
                <a:ea typeface="楷体" panose="02010609060101010101" pitchFamily="49" charset="-122"/>
                <a:sym typeface="+mn-ea"/>
              </a:rPr>
              <a:t>家。 </a:t>
            </a:r>
            <a:endParaRPr lang="zh-CN" altLang="en-US" sz="2000" dirty="0">
              <a:latin typeface="楷体" panose="02010609060101010101" pitchFamily="49" charset="-122"/>
              <a:ea typeface="楷体" panose="02010609060101010101" pitchFamily="49" charset="-122"/>
            </a:endParaRPr>
          </a:p>
          <a:p>
            <a:pPr eaLnBrk="1" hangingPunct="1"/>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advTm="11015">
    <p:zoom dir="in"/>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3250" name="Rectangle 2"/>
          <p:cNvSpPr>
            <a:spLocks noGrp="1"/>
          </p:cNvSpPr>
          <p:nvPr>
            <p:ph type="title"/>
          </p:nvPr>
        </p:nvSpPr>
        <p:spPr>
          <a:xfrm>
            <a:off x="1150938" y="617538"/>
            <a:ext cx="7021512"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无网不胜：</a:t>
            </a:r>
            <a:br>
              <a:rPr lang="zh-CN" altLang="en-US" sz="3200" b="1" dirty="0">
                <a:latin typeface="楷体" panose="02010609060101010101" pitchFamily="49" charset="-122"/>
                <a:ea typeface="楷体" panose="02010609060101010101" pitchFamily="49" charset="-122"/>
              </a:rPr>
            </a:br>
            <a:r>
              <a:rPr lang="zh-CN" altLang="en-US" sz="3200" b="1" dirty="0">
                <a:latin typeface="楷体" panose="02010609060101010101" pitchFamily="49" charset="-122"/>
                <a:ea typeface="楷体" panose="02010609060101010101" pitchFamily="49" charset="-122"/>
              </a:rPr>
              <a:t>温台地区城市信用社发展的比较</a:t>
            </a:r>
            <a:endParaRPr lang="zh-CN" altLang="en-US" sz="3200" b="1" dirty="0">
              <a:latin typeface="楷体" panose="02010609060101010101" pitchFamily="49" charset="-122"/>
              <a:ea typeface="楷体" panose="02010609060101010101" pitchFamily="49" charset="-122"/>
            </a:endParaRPr>
          </a:p>
        </p:txBody>
      </p:sp>
      <p:pic>
        <p:nvPicPr>
          <p:cNvPr id="53251" name="Picture 4"/>
          <p:cNvPicPr>
            <a:picLocks noChangeAspect="1"/>
          </p:cNvPicPr>
          <p:nvPr>
            <p:ph idx="1"/>
          </p:nvPr>
        </p:nvPicPr>
        <p:blipFill>
          <a:blip r:embed="rId1"/>
          <a:srcRect/>
          <a:stretch>
            <a:fillRect/>
          </a:stretch>
        </p:blipFill>
        <p:spPr>
          <a:xfrm>
            <a:off x="755650" y="2060575"/>
            <a:ext cx="7632700" cy="4105275"/>
          </a:xfrm>
        </p:spPr>
      </p:pic>
    </p:spTree>
  </p:cSld>
  <p:clrMapOvr>
    <a:masterClrMapping/>
  </p:clrMapOvr>
  <p:transition advTm="16604">
    <p:zoom dir="in"/>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5298" name="Rectangle 3"/>
          <p:cNvSpPr>
            <a:spLocks noGrp="1"/>
          </p:cNvSpPr>
          <p:nvPr>
            <p:ph type="title"/>
          </p:nvPr>
        </p:nvSpPr>
        <p:spPr>
          <a:xfrm>
            <a:off x="1115695" y="116205"/>
            <a:ext cx="7092950" cy="967105"/>
          </a:xfrm>
        </p:spPr>
        <p:txBody>
          <a:bodyPr vert="horz" wrap="square" lIns="91440" tIns="45720" rIns="91440" bIns="45720" anchor="b" anchorCtr="0"/>
          <a:p>
            <a:pPr algn="ctr" eaLnBrk="1" hangingPunct="1"/>
            <a:r>
              <a:rPr lang="zh-CN" altLang="en-US" sz="2800" b="1" dirty="0">
                <a:latin typeface="楷体" panose="02010609060101010101" pitchFamily="49" charset="-122"/>
                <a:ea typeface="楷体" panose="02010609060101010101" pitchFamily="49" charset="-122"/>
              </a:rPr>
              <a:t>银座社</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台商行和泰隆社</a:t>
            </a:r>
            <a:r>
              <a:rPr lang="en-US" altLang="zh-CN" sz="2800" b="1"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泰隆行</a:t>
            </a:r>
            <a:br>
              <a:rPr lang="zh-CN" altLang="en-US" sz="2800" b="1" dirty="0">
                <a:latin typeface="楷体" panose="02010609060101010101" pitchFamily="49" charset="-122"/>
                <a:ea typeface="楷体" panose="02010609060101010101" pitchFamily="49" charset="-122"/>
              </a:rPr>
            </a:br>
            <a:r>
              <a:rPr lang="en-US" altLang="zh-CN" sz="2800" b="1" dirty="0">
                <a:latin typeface="楷体" panose="02010609060101010101" pitchFamily="49" charset="-122"/>
                <a:ea typeface="楷体" panose="02010609060101010101" pitchFamily="49" charset="-122"/>
              </a:rPr>
              <a:t>1996</a:t>
            </a:r>
            <a:r>
              <a:rPr lang="zh-CN" altLang="en-US" sz="2800" b="1" dirty="0">
                <a:latin typeface="楷体" panose="02010609060101010101" pitchFamily="49" charset="-122"/>
                <a:ea typeface="楷体" panose="02010609060101010101" pitchFamily="49" charset="-122"/>
              </a:rPr>
              <a:t>－</a:t>
            </a:r>
            <a:r>
              <a:rPr lang="en-US" altLang="zh-CN" sz="2800" b="1" dirty="0">
                <a:latin typeface="楷体" panose="02010609060101010101" pitchFamily="49" charset="-122"/>
                <a:ea typeface="楷体" panose="02010609060101010101" pitchFamily="49" charset="-122"/>
              </a:rPr>
              <a:t>2008</a:t>
            </a:r>
            <a:r>
              <a:rPr lang="zh-CN" altLang="en-US" sz="2800" b="1" dirty="0">
                <a:latin typeface="楷体" panose="02010609060101010101" pitchFamily="49" charset="-122"/>
                <a:ea typeface="楷体" panose="02010609060101010101" pitchFamily="49" charset="-122"/>
              </a:rPr>
              <a:t>年末存贷款余额比较</a:t>
            </a:r>
            <a:endParaRPr lang="zh-CN" altLang="en-US" sz="2800" b="1" dirty="0">
              <a:latin typeface="楷体" panose="02010609060101010101" pitchFamily="49" charset="-122"/>
              <a:ea typeface="楷体" panose="02010609060101010101" pitchFamily="49" charset="-122"/>
            </a:endParaRPr>
          </a:p>
        </p:txBody>
      </p:sp>
      <p:pic>
        <p:nvPicPr>
          <p:cNvPr id="55299" name="Picture 7"/>
          <p:cNvPicPr>
            <a:picLocks noChangeAspect="1"/>
          </p:cNvPicPr>
          <p:nvPr/>
        </p:nvPicPr>
        <p:blipFill>
          <a:blip r:embed="rId1"/>
          <a:stretch>
            <a:fillRect/>
          </a:stretch>
        </p:blipFill>
        <p:spPr>
          <a:xfrm>
            <a:off x="1115695" y="2708910"/>
            <a:ext cx="7456805" cy="4026535"/>
          </a:xfrm>
          <a:prstGeom prst="rect">
            <a:avLst/>
          </a:prstGeom>
          <a:noFill/>
          <a:ln w="9525">
            <a:noFill/>
          </a:ln>
        </p:spPr>
      </p:pic>
      <p:sp>
        <p:nvSpPr>
          <p:cNvPr id="54275" name="Rectangle 3"/>
          <p:cNvSpPr>
            <a:spLocks noGrp="1"/>
          </p:cNvSpPr>
          <p:nvPr>
            <p:ph idx="1"/>
            <p:custDataLst>
              <p:tags r:id="rId2"/>
            </p:custDataLst>
          </p:nvPr>
        </p:nvSpPr>
        <p:spPr>
          <a:xfrm>
            <a:off x="1259840" y="1052830"/>
            <a:ext cx="7795260" cy="1774825"/>
          </a:xfrm>
        </p:spPr>
        <p:txBody>
          <a:bodyPr vert="horz" wrap="square" lIns="91440" tIns="45720" rIns="91440" bIns="45720" anchor="t" anchorCtr="0"/>
          <a:p>
            <a:pPr marL="0" indent="0" eaLnBrk="1" hangingPunct="1">
              <a:buNone/>
            </a:pPr>
            <a:r>
              <a:rPr lang="zh-CN" altLang="en-US" sz="2400" b="1" dirty="0">
                <a:latin typeface="楷体" panose="02010609060101010101" pitchFamily="49" charset="-122"/>
                <a:ea typeface="楷体" panose="02010609060101010101" pitchFamily="49" charset="-122"/>
                <a:sym typeface="+mn-ea"/>
              </a:rPr>
              <a:t>银座社和泰隆社的发展比较：</a:t>
            </a:r>
            <a:endParaRPr lang="zh-CN" altLang="en-US" sz="2400" b="1" dirty="0">
              <a:latin typeface="楷体" panose="02010609060101010101" pitchFamily="49" charset="-122"/>
              <a:ea typeface="楷体" panose="02010609060101010101" pitchFamily="49" charset="-122"/>
              <a:sym typeface="+mn-ea"/>
            </a:endParaRPr>
          </a:p>
          <a:p>
            <a:pPr eaLnBrk="1" hangingPunct="1"/>
            <a:r>
              <a:rPr lang="zh-CN" altLang="en-US" sz="1900" dirty="0">
                <a:latin typeface="楷体" panose="02010609060101010101" pitchFamily="49" charset="-122"/>
                <a:ea typeface="楷体" panose="02010609060101010101" pitchFamily="49" charset="-122"/>
              </a:rPr>
              <a:t>分别成立于</a:t>
            </a:r>
            <a:r>
              <a:rPr lang="en-US" altLang="zh-CN" sz="1900" dirty="0">
                <a:latin typeface="楷体" panose="02010609060101010101" pitchFamily="49" charset="-122"/>
                <a:ea typeface="楷体" panose="02010609060101010101" pitchFamily="49" charset="-122"/>
              </a:rPr>
              <a:t>1988</a:t>
            </a:r>
            <a:r>
              <a:rPr lang="zh-CN" altLang="en-US" sz="1900" dirty="0">
                <a:latin typeface="楷体" panose="02010609060101010101" pitchFamily="49" charset="-122"/>
                <a:ea typeface="楷体" panose="02010609060101010101" pitchFamily="49" charset="-122"/>
              </a:rPr>
              <a:t>年和</a:t>
            </a:r>
            <a:r>
              <a:rPr lang="en-US" altLang="zh-CN" sz="1900" dirty="0">
                <a:latin typeface="楷体" panose="02010609060101010101" pitchFamily="49" charset="-122"/>
                <a:ea typeface="楷体" panose="02010609060101010101" pitchFamily="49" charset="-122"/>
              </a:rPr>
              <a:t>1993</a:t>
            </a:r>
            <a:r>
              <a:rPr lang="zh-CN" altLang="en-US" sz="1900" dirty="0">
                <a:latin typeface="楷体" panose="02010609060101010101" pitchFamily="49" charset="-122"/>
                <a:ea typeface="楷体" panose="02010609060101010101" pitchFamily="49" charset="-122"/>
              </a:rPr>
              <a:t>年，都在台州市路桥区，激烈的市场竞争，</a:t>
            </a:r>
            <a:endParaRPr lang="zh-CN" altLang="en-US" sz="1900" dirty="0">
              <a:latin typeface="楷体" panose="02010609060101010101" pitchFamily="49" charset="-122"/>
              <a:ea typeface="楷体" panose="02010609060101010101" pitchFamily="49" charset="-122"/>
            </a:endParaRPr>
          </a:p>
          <a:p>
            <a:pPr marL="0" indent="0" eaLnBrk="1" hangingPunct="1">
              <a:buNone/>
            </a:pPr>
            <a:r>
              <a:rPr lang="zh-CN" altLang="en-US" sz="1900" dirty="0">
                <a:latin typeface="楷体" panose="02010609060101010101" pitchFamily="49" charset="-122"/>
                <a:ea typeface="楷体" panose="02010609060101010101" pitchFamily="49" charset="-122"/>
              </a:rPr>
              <a:t>都面对着同一地区的中小企业客户；两者在具体的经营模式和管理方式上也几乎一样。 </a:t>
            </a:r>
            <a:r>
              <a:rPr lang="en-US" altLang="zh-CN" sz="1900" dirty="0">
                <a:latin typeface="楷体" panose="02010609060101010101" pitchFamily="49" charset="-122"/>
                <a:ea typeface="楷体" panose="02010609060101010101" pitchFamily="49" charset="-122"/>
              </a:rPr>
              <a:t>1996</a:t>
            </a:r>
            <a:r>
              <a:rPr lang="zh-CN" altLang="en-US" sz="1900" dirty="0">
                <a:latin typeface="楷体" panose="02010609060101010101" pitchFamily="49" charset="-122"/>
                <a:ea typeface="楷体" panose="02010609060101010101" pitchFamily="49" charset="-122"/>
              </a:rPr>
              <a:t>－</a:t>
            </a:r>
            <a:r>
              <a:rPr lang="en-US" altLang="zh-CN" sz="1900" dirty="0">
                <a:latin typeface="楷体" panose="02010609060101010101" pitchFamily="49" charset="-122"/>
                <a:ea typeface="楷体" panose="02010609060101010101" pitchFamily="49" charset="-122"/>
              </a:rPr>
              <a:t>2002</a:t>
            </a:r>
            <a:r>
              <a:rPr lang="zh-CN" altLang="en-US" sz="1900" dirty="0">
                <a:latin typeface="楷体" panose="02010609060101010101" pitchFamily="49" charset="-122"/>
                <a:ea typeface="楷体" panose="02010609060101010101" pitchFamily="49" charset="-122"/>
              </a:rPr>
              <a:t>年两社的存贷款余额比率相对稳定，但</a:t>
            </a:r>
            <a:r>
              <a:rPr lang="en-US" altLang="zh-CN" sz="1900" dirty="0">
                <a:latin typeface="楷体" panose="02010609060101010101" pitchFamily="49" charset="-122"/>
                <a:ea typeface="楷体" panose="02010609060101010101" pitchFamily="49" charset="-122"/>
              </a:rPr>
              <a:t>2002</a:t>
            </a:r>
            <a:r>
              <a:rPr lang="zh-CN" altLang="en-US" sz="1900" dirty="0">
                <a:latin typeface="楷体" panose="02010609060101010101" pitchFamily="49" charset="-122"/>
                <a:ea typeface="楷体" panose="02010609060101010101" pitchFamily="49" charset="-122"/>
              </a:rPr>
              <a:t>年－</a:t>
            </a:r>
            <a:r>
              <a:rPr lang="en-US" altLang="zh-CN" sz="1900" dirty="0">
                <a:latin typeface="楷体" panose="02010609060101010101" pitchFamily="49" charset="-122"/>
                <a:ea typeface="楷体" panose="02010609060101010101" pitchFamily="49" charset="-122"/>
              </a:rPr>
              <a:t>2005</a:t>
            </a:r>
            <a:r>
              <a:rPr lang="zh-CN" altLang="en-US" sz="1900" dirty="0">
                <a:latin typeface="楷体" panose="02010609060101010101" pitchFamily="49" charset="-122"/>
                <a:ea typeface="楷体" panose="02010609060101010101" pitchFamily="49" charset="-122"/>
              </a:rPr>
              <a:t>年存贷款余额比率上升，</a:t>
            </a:r>
            <a:r>
              <a:rPr lang="en-US" altLang="zh-CN" sz="1900" dirty="0">
                <a:latin typeface="楷体" panose="02010609060101010101" pitchFamily="49" charset="-122"/>
                <a:ea typeface="楷体" panose="02010609060101010101" pitchFamily="49" charset="-122"/>
              </a:rPr>
              <a:t>2006</a:t>
            </a:r>
            <a:r>
              <a:rPr lang="zh-CN" altLang="en-US" sz="1900" dirty="0">
                <a:latin typeface="楷体" panose="02010609060101010101" pitchFamily="49" charset="-122"/>
                <a:ea typeface="楷体" panose="02010609060101010101" pitchFamily="49" charset="-122"/>
              </a:rPr>
              <a:t>年后又重新下降。</a:t>
            </a:r>
            <a:endParaRPr lang="zh-CN" altLang="en-US" sz="1900" dirty="0">
              <a:latin typeface="楷体" panose="02010609060101010101" pitchFamily="49" charset="-122"/>
              <a:ea typeface="楷体" panose="02010609060101010101" pitchFamily="49" charset="-122"/>
            </a:endParaRPr>
          </a:p>
        </p:txBody>
      </p:sp>
    </p:spTree>
  </p:cSld>
  <p:clrMapOvr>
    <a:masterClrMapping/>
  </p:clrMapOvr>
  <p:transition advTm="0">
    <p:zoom dir="in"/>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6322" name="Rectangle 2"/>
          <p:cNvSpPr>
            <a:spLocks noGrp="1"/>
          </p:cNvSpPr>
          <p:nvPr>
            <p:ph type="title"/>
          </p:nvPr>
        </p:nvSpPr>
        <p:spPr>
          <a:xfrm>
            <a:off x="1151255" y="188595"/>
            <a:ext cx="7021195" cy="662305"/>
          </a:xfrm>
        </p:spPr>
        <p:txBody>
          <a:bodyPr vert="horz" wrap="square" lIns="91440" tIns="45720" rIns="91440" bIns="45720" anchor="b" anchorCtr="0"/>
          <a:p>
            <a:pPr algn="ctr" eaLnBrk="1" hangingPunct="1"/>
            <a:r>
              <a:rPr lang="en-US" altLang="zh-CN" sz="3200" b="1" dirty="0">
                <a:latin typeface="楷体" panose="02010609060101010101" pitchFamily="49" charset="-122"/>
                <a:ea typeface="楷体" panose="02010609060101010101" pitchFamily="49" charset="-122"/>
              </a:rPr>
              <a:t>2002</a:t>
            </a:r>
            <a:r>
              <a:rPr lang="zh-CN" altLang="en-US" sz="3200" b="1" dirty="0">
                <a:latin typeface="楷体" panose="02010609060101010101" pitchFamily="49" charset="-122"/>
                <a:ea typeface="楷体" panose="02010609060101010101" pitchFamily="49" charset="-122"/>
              </a:rPr>
              <a:t>年和</a:t>
            </a:r>
            <a:r>
              <a:rPr lang="en-US" altLang="zh-CN" sz="3200" b="1" dirty="0">
                <a:latin typeface="楷体" panose="02010609060101010101" pitchFamily="49" charset="-122"/>
                <a:ea typeface="楷体" panose="02010609060101010101" pitchFamily="49" charset="-122"/>
              </a:rPr>
              <a:t>2006</a:t>
            </a:r>
            <a:r>
              <a:rPr lang="zh-CN" altLang="en-US" sz="3200" b="1" dirty="0">
                <a:latin typeface="楷体" panose="02010609060101010101" pitchFamily="49" charset="-122"/>
                <a:ea typeface="楷体" panose="02010609060101010101" pitchFamily="49" charset="-122"/>
              </a:rPr>
              <a:t>年发生了什么？</a:t>
            </a:r>
            <a:endParaRPr lang="zh-CN" altLang="en-US" sz="3200" b="1" dirty="0">
              <a:latin typeface="楷体" panose="02010609060101010101" pitchFamily="49" charset="-122"/>
              <a:ea typeface="楷体" panose="02010609060101010101" pitchFamily="49" charset="-122"/>
            </a:endParaRPr>
          </a:p>
        </p:txBody>
      </p:sp>
      <p:sp>
        <p:nvSpPr>
          <p:cNvPr id="56323" name="Rectangle 3"/>
          <p:cNvSpPr>
            <a:spLocks noGrp="1"/>
          </p:cNvSpPr>
          <p:nvPr>
            <p:ph idx="1"/>
          </p:nvPr>
        </p:nvSpPr>
        <p:spPr>
          <a:xfrm>
            <a:off x="1115695" y="836295"/>
            <a:ext cx="7543800" cy="3175000"/>
          </a:xfrm>
        </p:spPr>
        <p:txBody>
          <a:bodyPr vert="horz" wrap="square" lIns="91440" tIns="45720" rIns="91440" bIns="45720" anchor="t" anchorCtr="0"/>
          <a:p>
            <a:pPr algn="just" eaLnBrk="1" hangingPunct="1">
              <a:lnSpc>
                <a:spcPct val="90000"/>
              </a:lnSpc>
            </a:pPr>
            <a:r>
              <a:rPr lang="en-US" altLang="zh-CN" sz="2000" dirty="0">
                <a:latin typeface="楷体" panose="02010609060101010101" pitchFamily="49" charset="-122"/>
                <a:ea typeface="楷体" panose="02010609060101010101" pitchFamily="49" charset="-122"/>
              </a:rPr>
              <a:t>2002</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3</a:t>
            </a:r>
            <a:r>
              <a:rPr lang="zh-CN" altLang="en-US" sz="2000" dirty="0">
                <a:latin typeface="楷体" panose="02010609060101010101" pitchFamily="49" charset="-122"/>
                <a:ea typeface="楷体" panose="02010609060101010101" pitchFamily="49" charset="-122"/>
              </a:rPr>
              <a:t>月，银座城市信用社成功兼并了其它</a:t>
            </a:r>
            <a:r>
              <a:rPr lang="en-US" altLang="zh-CN" sz="2000" dirty="0">
                <a:latin typeface="楷体" panose="02010609060101010101" pitchFamily="49" charset="-122"/>
                <a:ea typeface="楷体" panose="02010609060101010101" pitchFamily="49" charset="-122"/>
              </a:rPr>
              <a:t>7</a:t>
            </a:r>
            <a:r>
              <a:rPr lang="zh-CN" altLang="en-US" sz="2000" dirty="0">
                <a:latin typeface="楷体" panose="02010609060101010101" pitchFamily="49" charset="-122"/>
                <a:ea typeface="楷体" panose="02010609060101010101" pitchFamily="49" charset="-122"/>
              </a:rPr>
              <a:t>家城市信用社，吸收了台州市财政入股</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％，组建了台州市商业银行。</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zh-CN" altLang="en-US" sz="2000" dirty="0">
                <a:latin typeface="楷体" panose="02010609060101010101" pitchFamily="49" charset="-122"/>
                <a:ea typeface="楷体" panose="02010609060101010101" pitchFamily="49" charset="-122"/>
              </a:rPr>
              <a:t>银座社成功获得了银行经营牌照</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zh-CN" altLang="en-US" sz="2000" dirty="0">
                <a:latin typeface="楷体" panose="02010609060101010101" pitchFamily="49" charset="-122"/>
                <a:ea typeface="楷体" panose="02010609060101010101" pitchFamily="49" charset="-122"/>
              </a:rPr>
              <a:t>台州市政府入股</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zh-CN" altLang="en-US" sz="2000" dirty="0">
                <a:latin typeface="楷体" panose="02010609060101010101" pitchFamily="49" charset="-122"/>
                <a:ea typeface="楷体" panose="02010609060101010101" pitchFamily="49" charset="-122"/>
              </a:rPr>
              <a:t>不再面临城市信用社生死未卜的政策不确定性。</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zh-CN" altLang="en-US" sz="2000" dirty="0">
                <a:latin typeface="楷体" panose="02010609060101010101" pitchFamily="49" charset="-122"/>
                <a:ea typeface="楷体" panose="02010609060101010101" pitchFamily="49" charset="-122"/>
              </a:rPr>
              <a:t>获得了在台州市跨区经营的资格，虽然跨区设点还需要金融监管部门审批。</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en-US" altLang="zh-CN" sz="2000" dirty="0">
                <a:latin typeface="楷体" panose="02010609060101010101" pitchFamily="49" charset="-122"/>
                <a:ea typeface="楷体" panose="02010609060101010101" pitchFamily="49" charset="-122"/>
              </a:rPr>
              <a:t>2006</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7</a:t>
            </a:r>
            <a:r>
              <a:rPr lang="zh-CN" altLang="en-US" sz="2000" dirty="0">
                <a:latin typeface="楷体" panose="02010609060101010101" pitchFamily="49" charset="-122"/>
                <a:ea typeface="楷体" panose="02010609060101010101" pitchFamily="49" charset="-122"/>
              </a:rPr>
              <a:t>月，泰隆社升级为浙江泰隆城市商业银行。</a:t>
            </a:r>
            <a:endParaRPr lang="zh-CN" altLang="en-US" sz="2000" dirty="0">
              <a:latin typeface="楷体" panose="02010609060101010101" pitchFamily="49" charset="-122"/>
              <a:ea typeface="楷体" panose="02010609060101010101" pitchFamily="49" charset="-122"/>
            </a:endParaRPr>
          </a:p>
          <a:p>
            <a:pPr algn="just" eaLnBrk="1" hangingPunct="1">
              <a:lnSpc>
                <a:spcPct val="90000"/>
              </a:lnSpc>
            </a:pPr>
            <a:r>
              <a:rPr lang="zh-CN" altLang="en-US" sz="2000" dirty="0">
                <a:latin typeface="楷体" panose="02010609060101010101" pitchFamily="49" charset="-122"/>
                <a:ea typeface="楷体" panose="02010609060101010101" pitchFamily="49" charset="-122"/>
              </a:rPr>
              <a:t>按照推论二：泰隆银行和台商行的市场份额差距应该先扩大，然后缩小。</a:t>
            </a:r>
            <a:endParaRPr lang="zh-CN" altLang="en-US" sz="2000" dirty="0">
              <a:latin typeface="楷体" panose="02010609060101010101" pitchFamily="49" charset="-122"/>
              <a:ea typeface="楷体" panose="02010609060101010101" pitchFamily="49" charset="-122"/>
            </a:endParaRPr>
          </a:p>
        </p:txBody>
      </p:sp>
      <p:sp>
        <p:nvSpPr>
          <p:cNvPr id="57346" name="Rectangle 2"/>
          <p:cNvSpPr>
            <a:spLocks noGrp="1"/>
          </p:cNvSpPr>
          <p:nvPr>
            <p:custDataLst>
              <p:tags r:id="rId1"/>
            </p:custDataLst>
          </p:nvPr>
        </p:nvSpPr>
        <p:spPr>
          <a:xfrm>
            <a:off x="792480" y="3934460"/>
            <a:ext cx="7992745" cy="69659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民营金融存贷中介的退出：政府的隐性责任</a:t>
            </a:r>
            <a:endParaRPr lang="zh-CN" altLang="en-US" sz="3200" b="1" dirty="0">
              <a:latin typeface="楷体" panose="02010609060101010101" pitchFamily="49" charset="-122"/>
              <a:ea typeface="楷体" panose="02010609060101010101" pitchFamily="49" charset="-122"/>
            </a:endParaRPr>
          </a:p>
        </p:txBody>
      </p:sp>
      <p:sp>
        <p:nvSpPr>
          <p:cNvPr id="57347" name="Rectangle 3"/>
          <p:cNvSpPr>
            <a:spLocks noGrp="1"/>
          </p:cNvSpPr>
          <p:nvPr>
            <p:custDataLst>
              <p:tags r:id="rId2"/>
            </p:custDataLst>
          </p:nvPr>
        </p:nvSpPr>
        <p:spPr>
          <a:xfrm>
            <a:off x="1151890" y="4630420"/>
            <a:ext cx="7587615" cy="147383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泰顺县金鑫城信社的倒闭</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温州市“两社一会”退出市场 </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银座城信社兼并港口城信社 </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股份制商业银行并购城信社 </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advTm="751">
    <p:zoom dir="in"/>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2"/>
          <p:cNvSpPr>
            <a:spLocks noGrp="1"/>
          </p:cNvSpPr>
          <p:nvPr>
            <p:ph type="title"/>
          </p:nvPr>
        </p:nvSpPr>
        <p:spPr>
          <a:xfrm>
            <a:off x="1150938" y="617538"/>
            <a:ext cx="70215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为竞争设限</a:t>
            </a:r>
            <a:endParaRPr lang="zh-CN" altLang="en-US" sz="4000" b="1" dirty="0">
              <a:latin typeface="楷体" panose="02010609060101010101" pitchFamily="49" charset="-122"/>
              <a:ea typeface="楷体" panose="02010609060101010101" pitchFamily="49" charset="-122"/>
            </a:endParaRPr>
          </a:p>
        </p:txBody>
      </p:sp>
      <p:sp>
        <p:nvSpPr>
          <p:cNvPr id="25603" name="Rectangle 3"/>
          <p:cNvSpPr>
            <a:spLocks noGrp="1"/>
          </p:cNvSpPr>
          <p:nvPr>
            <p:ph idx="1"/>
          </p:nvPr>
        </p:nvSpPr>
        <p:spPr>
          <a:xfrm>
            <a:off x="1043940" y="1916430"/>
            <a:ext cx="7505065" cy="4009390"/>
          </a:xfrm>
        </p:spPr>
        <p:txBody>
          <a:bodyPr vert="horz" wrap="square" lIns="91440" tIns="45720" rIns="91440" bIns="45720" anchor="t" anchorCtr="0"/>
          <a:p>
            <a:pPr eaLnBrk="1" hangingPunct="1">
              <a:lnSpc>
                <a:spcPct val="90000"/>
              </a:lnSpc>
            </a:pPr>
            <a:r>
              <a:rPr lang="zh-CN" altLang="en-US" sz="2000" dirty="0">
                <a:latin typeface="楷体" panose="02010609060101010101" pitchFamily="49" charset="-122"/>
                <a:ea typeface="楷体" panose="02010609060101010101" pitchFamily="49" charset="-122"/>
              </a:rPr>
              <a:t>人类何以成社会？</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竞争必有成本</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不竞争，不知成本为何物</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为竞争设限</a:t>
            </a:r>
            <a:endParaRPr lang="zh-CN" altLang="en-US" sz="2000" dirty="0">
              <a:latin typeface="楷体" panose="02010609060101010101" pitchFamily="49" charset="-122"/>
              <a:ea typeface="楷体" panose="02010609060101010101" pitchFamily="49" charset="-122"/>
            </a:endParaRPr>
          </a:p>
          <a:p>
            <a:pPr lvl="1" eaLnBrk="1" hangingPunct="1">
              <a:lnSpc>
                <a:spcPct val="90000"/>
              </a:lnSpc>
            </a:pPr>
            <a:r>
              <a:rPr lang="zh-CN" altLang="en-US" sz="2000" dirty="0">
                <a:latin typeface="楷体" panose="02010609060101010101" pitchFamily="49" charset="-122"/>
                <a:ea typeface="楷体" panose="02010609060101010101" pitchFamily="49" charset="-122"/>
              </a:rPr>
              <a:t>习俗</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道德训诫、帮会规矩、体育竞赛规则</a:t>
            </a:r>
            <a:endParaRPr lang="zh-CN" altLang="en-US" sz="2000" dirty="0">
              <a:latin typeface="楷体" panose="02010609060101010101" pitchFamily="49" charset="-122"/>
              <a:ea typeface="楷体" panose="02010609060101010101" pitchFamily="49" charset="-122"/>
            </a:endParaRPr>
          </a:p>
          <a:p>
            <a:pPr lvl="1" eaLnBrk="1" hangingPunct="1">
              <a:lnSpc>
                <a:spcPct val="90000"/>
              </a:lnSpc>
            </a:pPr>
            <a:r>
              <a:rPr lang="zh-CN" altLang="en-US" sz="2000" dirty="0">
                <a:latin typeface="楷体" panose="02010609060101010101" pitchFamily="49" charset="-122"/>
                <a:ea typeface="楷体" panose="02010609060101010101" pitchFamily="49" charset="-122"/>
              </a:rPr>
              <a:t>战争的“规矩”：“丛林法则”多半是想象</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约束</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局限条件（</a:t>
            </a:r>
            <a:r>
              <a:rPr lang="en-US" altLang="zh-CN" sz="2000" dirty="0">
                <a:latin typeface="楷体" panose="02010609060101010101" pitchFamily="49" charset="-122"/>
                <a:ea typeface="楷体" panose="02010609060101010101" pitchFamily="49" charset="-122"/>
              </a:rPr>
              <a:t>constraints) </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在约束条件中决定胜负</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endParaRPr lang="zh-CN" altLang="en-US" sz="2000" dirty="0">
              <a:latin typeface="楷体" panose="02010609060101010101" pitchFamily="49" charset="-122"/>
              <a:ea typeface="楷体" panose="02010609060101010101" pitchFamily="49" charset="-122"/>
            </a:endParaRPr>
          </a:p>
          <a:p>
            <a:pPr marL="0" indent="0" algn="ctr" eaLnBrk="1" hangingPunct="1">
              <a:lnSpc>
                <a:spcPct val="90000"/>
              </a:lnSpc>
              <a:buNone/>
            </a:pPr>
            <a:r>
              <a:rPr lang="zh-CN" altLang="en-US" b="1" dirty="0">
                <a:solidFill>
                  <a:schemeClr val="tx2"/>
                </a:solidFill>
                <a:latin typeface="楷体" panose="02010609060101010101" pitchFamily="49" charset="-122"/>
                <a:ea typeface="楷体" panose="02010609060101010101" pitchFamily="49" charset="-122"/>
                <a:cs typeface="+mj-cs"/>
                <a:sym typeface="+mn-ea"/>
              </a:rPr>
              <a:t>观察身边的现象</a:t>
            </a:r>
            <a:endParaRPr lang="zh-CN" altLang="en-US" sz="4000" b="1" dirty="0">
              <a:solidFill>
                <a:schemeClr val="tx2"/>
              </a:solidFill>
              <a:latin typeface="楷体" panose="02010609060101010101" pitchFamily="49" charset="-122"/>
              <a:ea typeface="楷体" panose="02010609060101010101" pitchFamily="49" charset="-122"/>
              <a:cs typeface="+mj-cs"/>
            </a:endParaRPr>
          </a:p>
          <a:p>
            <a:pPr eaLnBrk="1" hangingPunct="1"/>
            <a:r>
              <a:rPr lang="zh-CN" altLang="en-US" sz="2000" dirty="0">
                <a:latin typeface="楷体" panose="02010609060101010101" pitchFamily="49" charset="-122"/>
                <a:ea typeface="楷体" panose="02010609060101010101" pitchFamily="49" charset="-122"/>
                <a:sym typeface="+mn-ea"/>
              </a:rPr>
              <a:t>高考、挑专业、图书馆座位、教授职称、学生考核、就业竞争</a:t>
            </a:r>
            <a:endParaRPr lang="zh-CN" altLang="en-US" sz="2000" dirty="0">
              <a:latin typeface="楷体" panose="02010609060101010101" pitchFamily="49" charset="-122"/>
              <a:ea typeface="楷体" panose="02010609060101010101" pitchFamily="49" charset="-122"/>
            </a:endParaRPr>
          </a:p>
          <a:p>
            <a:pPr eaLnBrk="1" hangingPunct="1"/>
            <a:r>
              <a:rPr lang="en-US" altLang="zh-CN" sz="2000" dirty="0">
                <a:latin typeface="楷体" panose="02010609060101010101" pitchFamily="49" charset="-122"/>
                <a:ea typeface="楷体" panose="02010609060101010101" pitchFamily="49" charset="-122"/>
                <a:sym typeface="+mn-ea"/>
              </a:rPr>
              <a:t>……</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370" name="Rectangle 2"/>
          <p:cNvSpPr>
            <a:spLocks noGrp="1"/>
          </p:cNvSpPr>
          <p:nvPr>
            <p:ph type="title"/>
          </p:nvPr>
        </p:nvSpPr>
        <p:spPr>
          <a:xfrm>
            <a:off x="1150938" y="617538"/>
            <a:ext cx="6877050"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小结</a:t>
            </a:r>
            <a:endParaRPr lang="zh-CN" altLang="en-US" sz="3200" b="1" dirty="0">
              <a:latin typeface="楷体" panose="02010609060101010101" pitchFamily="49" charset="-122"/>
              <a:ea typeface="楷体" panose="02010609060101010101" pitchFamily="49" charset="-122"/>
            </a:endParaRPr>
          </a:p>
        </p:txBody>
      </p:sp>
      <p:pic>
        <p:nvPicPr>
          <p:cNvPr id="58371" name="Picture 5"/>
          <p:cNvPicPr>
            <a:picLocks noChangeAspect="1"/>
          </p:cNvPicPr>
          <p:nvPr/>
        </p:nvPicPr>
        <p:blipFill>
          <a:blip r:embed="rId1"/>
          <a:stretch>
            <a:fillRect/>
          </a:stretch>
        </p:blipFill>
        <p:spPr>
          <a:xfrm>
            <a:off x="1547813" y="2133600"/>
            <a:ext cx="6119812" cy="4314825"/>
          </a:xfrm>
          <a:prstGeom prst="rect">
            <a:avLst/>
          </a:prstGeom>
          <a:noFill/>
          <a:ln w="9525">
            <a:noFill/>
          </a:ln>
        </p:spPr>
      </p:pic>
    </p:spTree>
  </p:cSld>
  <p:clrMapOvr>
    <a:masterClrMapping/>
  </p:clrMapOvr>
  <p:transition advTm="2293">
    <p:zoom dir="in"/>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9394" name="Rectangle 2"/>
          <p:cNvSpPr>
            <a:spLocks noGrp="1"/>
          </p:cNvSpPr>
          <p:nvPr>
            <p:ph type="title"/>
          </p:nvPr>
        </p:nvSpPr>
        <p:spPr>
          <a:xfrm>
            <a:off x="1547813" y="617538"/>
            <a:ext cx="6192837"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三类民间金融合约的信息机制</a:t>
            </a:r>
            <a:endParaRPr lang="zh-CN" altLang="en-US" sz="3200" b="1" dirty="0">
              <a:latin typeface="楷体" panose="02010609060101010101" pitchFamily="49" charset="-122"/>
              <a:ea typeface="楷体" panose="02010609060101010101" pitchFamily="49" charset="-122"/>
            </a:endParaRPr>
          </a:p>
        </p:txBody>
      </p:sp>
      <p:pic>
        <p:nvPicPr>
          <p:cNvPr id="59395" name="Picture 5"/>
          <p:cNvPicPr>
            <a:picLocks noChangeAspect="1"/>
          </p:cNvPicPr>
          <p:nvPr/>
        </p:nvPicPr>
        <p:blipFill>
          <a:blip r:embed="rId1"/>
          <a:stretch>
            <a:fillRect/>
          </a:stretch>
        </p:blipFill>
        <p:spPr>
          <a:xfrm>
            <a:off x="1003300" y="1916113"/>
            <a:ext cx="7169150" cy="3384550"/>
          </a:xfrm>
          <a:prstGeom prst="rect">
            <a:avLst/>
          </a:prstGeom>
          <a:noFill/>
          <a:ln w="9525">
            <a:noFill/>
          </a:ln>
        </p:spPr>
      </p:pic>
      <p:sp>
        <p:nvSpPr>
          <p:cNvPr id="60419" name="Rectangle 3"/>
          <p:cNvSpPr>
            <a:spLocks noGrp="1"/>
          </p:cNvSpPr>
          <p:nvPr>
            <p:ph idx="1"/>
            <p:custDataLst>
              <p:tags r:id="rId2"/>
            </p:custDataLst>
          </p:nvPr>
        </p:nvSpPr>
        <p:spPr>
          <a:xfrm>
            <a:off x="191135" y="5444490"/>
            <a:ext cx="8794115" cy="1466215"/>
          </a:xfrm>
        </p:spPr>
        <p:txBody>
          <a:bodyPr vert="horz" wrap="square" lIns="91440" tIns="45720" rIns="91440" bIns="45720" anchor="t" anchorCtr="0"/>
          <a:p>
            <a:pPr eaLnBrk="1" hangingPunct="1">
              <a:spcAft>
                <a:spcPct val="35000"/>
              </a:spcAft>
            </a:pPr>
            <a:r>
              <a:rPr lang="zh-CN" altLang="en-US" sz="1800" dirty="0">
                <a:latin typeface="楷体" panose="02010609060101010101" pitchFamily="49" charset="-122"/>
                <a:ea typeface="楷体" panose="02010609060101010101" pitchFamily="49" charset="-122"/>
              </a:rPr>
              <a:t>《民间金融合约的信息机制》通过从信息机制的角度对上述三个问题的解释</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说明了三类不同民间金融合约的信息机制是如何影响了人们不同的民间金融合约行为，从而影响了中国改革后民间金融交易从熟人间的人格化交易到陌生人之间的非人格化交易的扩展过程。本书以改革后温州和台州地区民间金融市场的发展历史为上述解释提供经验证据。</a:t>
            </a: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advTm="103809">
    <p:zoom dir="in"/>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2"/>
          <p:cNvSpPr>
            <a:spLocks noGrp="1"/>
          </p:cNvSpPr>
          <p:nvPr>
            <p:ph type="title"/>
          </p:nvPr>
        </p:nvSpPr>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稀缺－竞争－竞争规则－行为</a:t>
            </a:r>
            <a:endParaRPr lang="zh-CN" altLang="en-US" sz="4000" b="1" dirty="0">
              <a:latin typeface="楷体" panose="02010609060101010101" pitchFamily="49" charset="-122"/>
              <a:ea typeface="楷体" panose="02010609060101010101" pitchFamily="49" charset="-122"/>
            </a:endParaRPr>
          </a:p>
        </p:txBody>
      </p:sp>
      <p:sp>
        <p:nvSpPr>
          <p:cNvPr id="26627" name="Rectangle 3"/>
          <p:cNvSpPr>
            <a:spLocks noGrp="1"/>
          </p:cNvSpPr>
          <p:nvPr>
            <p:ph idx="1"/>
          </p:nvPr>
        </p:nvSpPr>
        <p:spPr>
          <a:xfrm>
            <a:off x="1183005" y="1844675"/>
            <a:ext cx="7895590" cy="4114800"/>
          </a:xfrm>
        </p:spPr>
        <p:txBody>
          <a:bodyPr vert="horz" wrap="square" lIns="91440" tIns="45720" rIns="91440" bIns="45720" anchor="t" anchorCtr="0"/>
          <a:p>
            <a:pPr eaLnBrk="1" hangingPunct="1">
              <a:lnSpc>
                <a:spcPct val="90000"/>
              </a:lnSpc>
            </a:pPr>
            <a:r>
              <a:rPr lang="zh-CN" altLang="en-US" sz="2400" dirty="0">
                <a:ea typeface="楷体" panose="02010609060101010101" pitchFamily="49" charset="-122"/>
              </a:rPr>
              <a:t>稀缺、竞争与规则约束</a:t>
            </a:r>
            <a:endParaRPr lang="zh-CN" altLang="en-US" sz="2400" dirty="0">
              <a:ea typeface="楷体" panose="02010609060101010101" pitchFamily="49" charset="-122"/>
            </a:endParaRPr>
          </a:p>
          <a:p>
            <a:pPr eaLnBrk="1" hangingPunct="1">
              <a:lnSpc>
                <a:spcPct val="90000"/>
              </a:lnSpc>
            </a:pPr>
            <a:r>
              <a:rPr lang="zh-CN" altLang="en-US" sz="2400" dirty="0">
                <a:ea typeface="楷体" panose="02010609060101010101" pitchFamily="49" charset="-122"/>
              </a:rPr>
              <a:t>给定稀缺和无所不在的竞争，让我们来研究行为：</a:t>
            </a:r>
            <a:endParaRPr lang="zh-CN" altLang="en-US" sz="24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第一，发现行为的真实约束</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第二，分析约束中中包含的竞争规则</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第三，推测特定竞争规则下的行为逻辑</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第四，分析行为结果</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第五，研究竞争规则的形成和变化</a:t>
            </a:r>
            <a:endParaRPr lang="zh-CN" altLang="en-US" sz="2000" dirty="0">
              <a:ea typeface="楷体" panose="02010609060101010101" pitchFamily="49" charset="-122"/>
            </a:endParaRPr>
          </a:p>
          <a:p>
            <a:pPr eaLnBrk="1" hangingPunct="1">
              <a:lnSpc>
                <a:spcPct val="90000"/>
              </a:lnSpc>
            </a:pPr>
            <a:r>
              <a:rPr lang="zh-CN" altLang="en-US" sz="2400" dirty="0">
                <a:ea typeface="楷体" panose="02010609060101010101" pitchFamily="49" charset="-122"/>
              </a:rPr>
              <a:t>约束条件才是研究的重点</a:t>
            </a:r>
            <a:endParaRPr lang="zh-CN" altLang="en-US" sz="2400" dirty="0">
              <a:ea typeface="楷体" panose="02010609060101010101" pitchFamily="49" charset="-122"/>
            </a:endParaRPr>
          </a:p>
        </p:txBody>
      </p:sp>
      <p:sp>
        <p:nvSpPr>
          <p:cNvPr id="28675" name="Rectangle 3"/>
          <p:cNvSpPr>
            <a:spLocks noGrp="1"/>
          </p:cNvSpPr>
          <p:nvPr>
            <p:custDataLst>
              <p:tags r:id="rId1"/>
            </p:custDataLst>
          </p:nvPr>
        </p:nvSpPr>
        <p:spPr>
          <a:xfrm>
            <a:off x="755650" y="4869180"/>
            <a:ext cx="8917940" cy="171513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经济研究</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研究人们的</a:t>
            </a:r>
            <a:r>
              <a:rPr lang="zh-CN" altLang="en-US" sz="2000" u="sng" dirty="0">
                <a:latin typeface="楷体" panose="02010609060101010101" pitchFamily="49" charset="-122"/>
                <a:ea typeface="楷体" panose="02010609060101010101" pitchFamily="49" charset="-122"/>
              </a:rPr>
              <a:t>行为</a:t>
            </a:r>
            <a:r>
              <a:rPr lang="zh-CN" altLang="en-US" sz="2000" dirty="0">
                <a:latin typeface="楷体" panose="02010609060101010101" pitchFamily="49" charset="-122"/>
                <a:ea typeface="楷体" panose="02010609060101010101" pitchFamily="49" charset="-122"/>
              </a:rPr>
              <a:t>（动机（意愿）</a:t>
            </a:r>
            <a:r>
              <a:rPr lang="en-US" altLang="zh-CN" sz="18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限制条件）</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何为重点？</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750" dirty="0">
                <a:latin typeface="楷体" panose="02010609060101010101" pitchFamily="49" charset="-122"/>
                <a:ea typeface="楷体" panose="02010609060101010101" pitchFamily="49" charset="-122"/>
              </a:rPr>
              <a:t>人类行为的动机或意图</a:t>
            </a:r>
            <a:r>
              <a:rPr lang="zh-CN" altLang="en-US" sz="1600" dirty="0">
                <a:latin typeface="楷体" panose="02010609060101010101" pitchFamily="49" charset="-122"/>
                <a:ea typeface="楷体" panose="02010609060101010101" pitchFamily="49" charset="-122"/>
              </a:rPr>
              <a:t>（日本工蜂）</a:t>
            </a:r>
            <a:r>
              <a:rPr lang="zh-CN" altLang="en-US" sz="1575"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限制动机实现的局限条件</a:t>
            </a:r>
            <a:endParaRPr lang="en-US" altLang="zh-CN" sz="18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竞争（稀缺）无处不在；“代价（成本）”和“选择”限制着竞争</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通过竞争的限制条件理解人们的行为。</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p:txBody>
          <a:bodyPr vert="horz" wrap="square" lIns="91440" tIns="45720" rIns="91440" bIns="45720" anchor="b" anchorCtr="0"/>
          <a:p>
            <a:pPr algn="ctr" eaLnBrk="1" hangingPunct="1"/>
            <a:r>
              <a:rPr lang="zh-CN" altLang="en-US" b="1" dirty="0">
                <a:latin typeface="楷体" panose="02010609060101010101" pitchFamily="49" charset="-122"/>
                <a:ea typeface="楷体" panose="02010609060101010101" pitchFamily="49" charset="-122"/>
              </a:rPr>
              <a:t>套套逻辑有用吗？</a:t>
            </a:r>
            <a:endParaRPr lang="zh-CN" altLang="en-US" b="1" dirty="0">
              <a:latin typeface="楷体" panose="02010609060101010101" pitchFamily="49" charset="-122"/>
              <a:ea typeface="楷体" panose="02010609060101010101" pitchFamily="49" charset="-122"/>
            </a:endParaRPr>
          </a:p>
        </p:txBody>
      </p:sp>
      <p:sp>
        <p:nvSpPr>
          <p:cNvPr id="11267" name="Rectangle 3"/>
          <p:cNvSpPr>
            <a:spLocks noGrp="1"/>
          </p:cNvSpPr>
          <p:nvPr>
            <p:ph idx="1"/>
          </p:nvPr>
        </p:nvSpPr>
        <p:spPr>
          <a:xfrm>
            <a:off x="1182688" y="2017713"/>
            <a:ext cx="7421562" cy="4114800"/>
          </a:xfrm>
        </p:spPr>
        <p:txBody>
          <a:bodyPr vert="horz" wrap="square" lIns="91440" tIns="45720" rIns="91440" bIns="45720" anchor="t" anchorCtr="0"/>
          <a:p>
            <a:pPr eaLnBrk="1" hangingPunct="1">
              <a:spcBef>
                <a:spcPct val="50000"/>
              </a:spcBef>
            </a:pPr>
            <a:r>
              <a:rPr lang="zh-CN" altLang="en-US" sz="2800" dirty="0">
                <a:latin typeface="楷体" panose="02010609060101010101" pitchFamily="49" charset="-122"/>
                <a:ea typeface="楷体" panose="02010609060101010101" pitchFamily="49" charset="-122"/>
              </a:rPr>
              <a:t>套套逻辑（</a:t>
            </a:r>
            <a:r>
              <a:rPr lang="en-US" altLang="zh-CN" sz="2800" dirty="0">
                <a:latin typeface="楷体" panose="02010609060101010101" pitchFamily="49" charset="-122"/>
                <a:ea typeface="楷体" panose="02010609060101010101" pitchFamily="49" charset="-122"/>
              </a:rPr>
              <a:t>tautology</a:t>
            </a:r>
            <a:r>
              <a:rPr lang="zh-CN" altLang="en-US" sz="2800" dirty="0">
                <a:latin typeface="楷体" panose="02010609060101010101" pitchFamily="49" charset="-122"/>
                <a:ea typeface="楷体" panose="02010609060101010101" pitchFamily="49" charset="-122"/>
              </a:rPr>
              <a:t>）</a:t>
            </a:r>
            <a:endParaRPr lang="zh-CN" altLang="en-US" sz="2800" dirty="0">
              <a:latin typeface="楷体" panose="02010609060101010101" pitchFamily="49" charset="-122"/>
              <a:ea typeface="楷体" panose="02010609060101010101" pitchFamily="49" charset="-122"/>
            </a:endParaRPr>
          </a:p>
          <a:p>
            <a:pPr lvl="1" eaLnBrk="1" hangingPunct="1">
              <a:spcBef>
                <a:spcPct val="50000"/>
              </a:spcBef>
            </a:pPr>
            <a:r>
              <a:rPr lang="zh-CN" altLang="en-US" sz="2400" dirty="0">
                <a:latin typeface="楷体" panose="02010609060101010101" pitchFamily="49" charset="-122"/>
                <a:ea typeface="楷体" panose="02010609060101010101" pitchFamily="49" charset="-122"/>
              </a:rPr>
              <a:t>自杀？</a:t>
            </a:r>
            <a:endParaRPr lang="zh-CN" altLang="en-US" sz="2400" dirty="0">
              <a:latin typeface="楷体" panose="02010609060101010101" pitchFamily="49" charset="-122"/>
              <a:ea typeface="楷体" panose="02010609060101010101" pitchFamily="49" charset="-122"/>
            </a:endParaRPr>
          </a:p>
          <a:p>
            <a:pPr eaLnBrk="1" hangingPunct="1">
              <a:spcBef>
                <a:spcPct val="50000"/>
              </a:spcBef>
            </a:pPr>
            <a:r>
              <a:rPr lang="zh-CN" altLang="en-US" sz="2800" dirty="0">
                <a:latin typeface="楷体" panose="02010609060101010101" pitchFamily="49" charset="-122"/>
                <a:ea typeface="楷体" panose="02010609060101010101" pitchFamily="49" charset="-122"/>
              </a:rPr>
              <a:t>套套逻辑加以约束，可以成为好的理论。</a:t>
            </a:r>
            <a:endParaRPr lang="zh-CN" altLang="en-US" sz="2800" dirty="0">
              <a:latin typeface="楷体" panose="02010609060101010101" pitchFamily="49" charset="-122"/>
              <a:ea typeface="楷体" panose="02010609060101010101" pitchFamily="49" charset="-122"/>
            </a:endParaRPr>
          </a:p>
          <a:p>
            <a:pPr lvl="1" eaLnBrk="1" hangingPunct="1">
              <a:spcBef>
                <a:spcPct val="50000"/>
              </a:spcBef>
            </a:pPr>
            <a:r>
              <a:rPr lang="en-US" altLang="zh-CN" sz="2400" dirty="0">
                <a:latin typeface="楷体" panose="02010609060101010101" pitchFamily="49" charset="-122"/>
                <a:ea typeface="楷体" panose="02010609060101010101" pitchFamily="49" charset="-122"/>
              </a:rPr>
              <a:t>MV</a:t>
            </a:r>
            <a:r>
              <a:rPr lang="zh-CN" altLang="en-US" sz="2400" dirty="0">
                <a:latin typeface="楷体" panose="02010609060101010101" pitchFamily="49" charset="-122"/>
                <a:ea typeface="楷体" panose="02010609060101010101" pitchFamily="49" charset="-122"/>
              </a:rPr>
              <a:t>存量</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流通速度</a:t>
            </a:r>
            <a:r>
              <a:rPr lang="en-US" altLang="zh-CN" sz="2400" dirty="0">
                <a:latin typeface="楷体" panose="02010609060101010101" pitchFamily="49" charset="-122"/>
                <a:ea typeface="楷体" panose="02010609060101010101" pitchFamily="49" charset="-122"/>
              </a:rPr>
              <a:t>=PQ</a:t>
            </a:r>
            <a:r>
              <a:rPr lang="zh-CN" altLang="en-US" sz="2400" dirty="0">
                <a:latin typeface="楷体" panose="02010609060101010101" pitchFamily="49" charset="-122"/>
                <a:ea typeface="楷体" panose="02010609060101010101" pitchFamily="49" charset="-122"/>
              </a:rPr>
              <a:t>商品价格</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数量</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贸易总额</a:t>
            </a:r>
            <a:endParaRPr lang="zh-CN" altLang="en-US" sz="2400" dirty="0">
              <a:latin typeface="楷体" panose="02010609060101010101" pitchFamily="49" charset="-122"/>
              <a:ea typeface="楷体" panose="02010609060101010101" pitchFamily="49" charset="-122"/>
            </a:endParaRPr>
          </a:p>
          <a:p>
            <a:pPr lvl="2" eaLnBrk="1" hangingPunct="1">
              <a:spcBef>
                <a:spcPct val="50000"/>
              </a:spcBef>
            </a:pPr>
            <a:r>
              <a:rPr lang="zh-CN" altLang="en-US" sz="2055" dirty="0">
                <a:latin typeface="楷体" panose="02010609060101010101" pitchFamily="49" charset="-122"/>
                <a:ea typeface="楷体" panose="02010609060101010101" pitchFamily="49" charset="-122"/>
              </a:rPr>
              <a:t>恒等式</a:t>
            </a:r>
            <a:r>
              <a:rPr lang="en-US" altLang="zh-CN" sz="2055" dirty="0">
                <a:latin typeface="楷体" panose="02010609060101010101" pitchFamily="49" charset="-122"/>
                <a:ea typeface="楷体" panose="02010609060101010101" pitchFamily="49" charset="-122"/>
              </a:rPr>
              <a:t> </a:t>
            </a:r>
            <a:r>
              <a:rPr lang="zh-CN" altLang="en-US" sz="2055" dirty="0">
                <a:latin typeface="楷体" panose="02010609060101010101" pitchFamily="49" charset="-122"/>
                <a:ea typeface="楷体" panose="02010609060101010101" pitchFamily="49" charset="-122"/>
              </a:rPr>
              <a:t>但是</a:t>
            </a:r>
            <a:r>
              <a:rPr lang="en-US" altLang="zh-CN" sz="2055" dirty="0">
                <a:latin typeface="楷体" panose="02010609060101010101" pitchFamily="49" charset="-122"/>
                <a:ea typeface="楷体" panose="02010609060101010101" pitchFamily="49" charset="-122"/>
              </a:rPr>
              <a:t>vq</a:t>
            </a:r>
            <a:r>
              <a:rPr lang="zh-CN" altLang="en-US" sz="2055" dirty="0">
                <a:latin typeface="楷体" panose="02010609060101010101" pitchFamily="49" charset="-122"/>
                <a:ea typeface="楷体" panose="02010609060101010101" pitchFamily="49" charset="-122"/>
              </a:rPr>
              <a:t>是常数时（加约束）得出</a:t>
            </a:r>
            <a:r>
              <a:rPr lang="en-US" altLang="zh-CN" sz="2055" dirty="0">
                <a:latin typeface="楷体" panose="02010609060101010101" pitchFamily="49" charset="-122"/>
                <a:ea typeface="楷体" panose="02010609060101010101" pitchFamily="49" charset="-122"/>
              </a:rPr>
              <a:t>m</a:t>
            </a:r>
            <a:r>
              <a:rPr lang="zh-CN" altLang="en-US" sz="2055" dirty="0">
                <a:latin typeface="楷体" panose="02010609060101010101" pitchFamily="49" charset="-122"/>
                <a:ea typeface="楷体" panose="02010609060101010101" pitchFamily="49" charset="-122"/>
              </a:rPr>
              <a:t>和</a:t>
            </a:r>
            <a:r>
              <a:rPr lang="en-US" altLang="zh-CN" sz="2055" dirty="0">
                <a:latin typeface="楷体" panose="02010609060101010101" pitchFamily="49" charset="-122"/>
                <a:ea typeface="楷体" panose="02010609060101010101" pitchFamily="49" charset="-122"/>
              </a:rPr>
              <a:t>p</a:t>
            </a:r>
            <a:r>
              <a:rPr lang="zh-CN" altLang="en-US" sz="2055" dirty="0">
                <a:latin typeface="楷体" panose="02010609060101010101" pitchFamily="49" charset="-122"/>
                <a:ea typeface="楷体" panose="02010609060101010101" pitchFamily="49" charset="-122"/>
              </a:rPr>
              <a:t>成正比</a:t>
            </a:r>
            <a:endParaRPr lang="en-US" altLang="zh-CN" sz="2055" dirty="0">
              <a:latin typeface="楷体" panose="02010609060101010101" pitchFamily="49" charset="-122"/>
              <a:ea typeface="楷体" panose="02010609060101010101" pitchFamily="49" charset="-122"/>
            </a:endParaRPr>
          </a:p>
          <a:p>
            <a:pPr lvl="1" eaLnBrk="1" hangingPunct="1">
              <a:spcBef>
                <a:spcPct val="50000"/>
              </a:spcBef>
            </a:pPr>
            <a:r>
              <a:rPr lang="zh-CN" altLang="en-US" sz="2400" dirty="0">
                <a:latin typeface="楷体" panose="02010609060101010101" pitchFamily="49" charset="-122"/>
                <a:ea typeface="楷体" panose="02010609060101010101" pitchFamily="49" charset="-122"/>
              </a:rPr>
              <a:t>捐赠行为（利他的行为，</a:t>
            </a:r>
            <a:r>
              <a:rPr lang="zh-CN" altLang="en-US" sz="2400" dirty="0">
                <a:latin typeface="楷体" panose="02010609060101010101" pitchFamily="49" charset="-122"/>
                <a:ea typeface="楷体" panose="02010609060101010101" pitchFamily="49" charset="-122"/>
              </a:rPr>
              <a:t>但是捐赠也会选择对社会来讲更优的捐赠对象）</a:t>
            </a:r>
            <a:endParaRPr lang="zh-CN" altLang="en-US" sz="2400" dirty="0">
              <a:latin typeface="楷体" panose="02010609060101010101" pitchFamily="49" charset="-122"/>
              <a:ea typeface="楷体" panose="02010609060101010101" pitchFamily="49" charset="-122"/>
            </a:endParaRPr>
          </a:p>
          <a:p>
            <a:pPr eaLnBrk="1" hangingPunct="1"/>
            <a:endParaRPr lang="en-US" altLang="zh-CN" sz="2800" dirty="0"/>
          </a:p>
        </p:txBody>
      </p:sp>
    </p:spTree>
  </p:cSld>
  <p:clrMapOvr>
    <a:masterClrMapping/>
  </p:clrMapOvr>
  <p:transition>
    <p:zoom dir="in"/>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Rectangle 2"/>
          <p:cNvSpPr>
            <a:spLocks noGrp="1"/>
          </p:cNvSpPr>
          <p:nvPr>
            <p:ph type="title"/>
          </p:nvPr>
        </p:nvSpPr>
        <p:spPr>
          <a:xfrm>
            <a:off x="1150938" y="701675"/>
            <a:ext cx="7092950"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经济学理性人假设的相关讨论</a:t>
            </a:r>
            <a:endParaRPr lang="zh-CN" altLang="en-US" sz="4000" b="1" dirty="0">
              <a:latin typeface="楷体" panose="02010609060101010101" pitchFamily="49" charset="-122"/>
              <a:ea typeface="楷体" panose="02010609060101010101" pitchFamily="49" charset="-122"/>
            </a:endParaRPr>
          </a:p>
        </p:txBody>
      </p:sp>
      <p:sp>
        <p:nvSpPr>
          <p:cNvPr id="12291" name="Rectangle 3"/>
          <p:cNvSpPr>
            <a:spLocks noGrp="1"/>
          </p:cNvSpPr>
          <p:nvPr>
            <p:ph idx="1"/>
          </p:nvPr>
        </p:nvSpPr>
        <p:spPr>
          <a:xfrm>
            <a:off x="1187450" y="1989138"/>
            <a:ext cx="7956550" cy="4535487"/>
          </a:xfrm>
        </p:spPr>
        <p:txBody>
          <a:bodyPr vert="horz" wrap="square" lIns="91440" tIns="45720" rIns="91440" bIns="45720" anchor="t" anchorCtr="0"/>
          <a:p>
            <a:pPr eaLnBrk="1" hangingPunct="1">
              <a:lnSpc>
                <a:spcPct val="80000"/>
              </a:lnSpc>
            </a:pPr>
            <a:r>
              <a:rPr lang="zh-CN" altLang="en-US" sz="2200" dirty="0">
                <a:latin typeface="楷体" panose="02010609060101010101" pitchFamily="49" charset="-122"/>
                <a:ea typeface="楷体" panose="02010609060101010101" pitchFamily="49" charset="-122"/>
              </a:rPr>
              <a:t>列斯特（</a:t>
            </a:r>
            <a:r>
              <a:rPr lang="en-US" altLang="zh-CN" sz="2200" dirty="0">
                <a:latin typeface="楷体" panose="02010609060101010101" pitchFamily="49" charset="-122"/>
                <a:ea typeface="楷体" panose="02010609060101010101" pitchFamily="49" charset="-122"/>
              </a:rPr>
              <a:t>Lester</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1947</a:t>
            </a:r>
            <a:r>
              <a:rPr lang="zh-CN" altLang="en-US" sz="2200" dirty="0">
                <a:latin typeface="楷体" panose="02010609060101010101" pitchFamily="49" charset="-122"/>
                <a:ea typeface="楷体" panose="02010609060101010101" pitchFamily="49" charset="-122"/>
              </a:rPr>
              <a:t>）：波士顿调查</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亚当</a:t>
            </a:r>
            <a:r>
              <a:rPr lang="en-US" altLang="zh-CN" sz="2200" dirty="0">
                <a:latin typeface="楷体" panose="02010609060101010101" pitchFamily="49" charset="-122"/>
                <a:ea typeface="楷体" panose="02010609060101010101" pitchFamily="49" charset="-122"/>
              </a:rPr>
              <a:t>·</a:t>
            </a:r>
            <a:r>
              <a:rPr lang="zh-CN" altLang="en-US" sz="2200" dirty="0">
                <a:latin typeface="楷体" panose="02010609060101010101" pitchFamily="49" charset="-122"/>
                <a:ea typeface="楷体" panose="02010609060101010101" pitchFamily="49" charset="-122"/>
              </a:rPr>
              <a:t>斯密（</a:t>
            </a:r>
            <a:r>
              <a:rPr lang="en-US" altLang="zh-CN" sz="2200" dirty="0">
                <a:latin typeface="楷体" panose="02010609060101010101" pitchFamily="49" charset="-122"/>
                <a:ea typeface="楷体" panose="02010609060101010101" pitchFamily="49" charset="-122"/>
              </a:rPr>
              <a:t>A. Smith,1776</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 </a:t>
            </a:r>
            <a:r>
              <a:rPr lang="zh-CN" altLang="en-US" sz="2200" dirty="0">
                <a:latin typeface="楷体" panose="02010609060101010101" pitchFamily="49" charset="-122"/>
                <a:ea typeface="楷体" panose="02010609060101010101" pitchFamily="49" charset="-122"/>
              </a:rPr>
              <a:t>无形之手</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弗里德曼（</a:t>
            </a:r>
            <a:r>
              <a:rPr lang="en-US" altLang="zh-CN" sz="2200" dirty="0">
                <a:latin typeface="楷体" panose="02010609060101010101" pitchFamily="49" charset="-122"/>
                <a:ea typeface="楷体" panose="02010609060101010101" pitchFamily="49" charset="-122"/>
              </a:rPr>
              <a:t>M.Friedman,1951</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a:t>
            </a:r>
            <a:r>
              <a:rPr lang="zh-CN" altLang="en-US" sz="2200" dirty="0">
                <a:latin typeface="楷体" panose="02010609060101010101" pitchFamily="49" charset="-122"/>
                <a:ea typeface="楷体" panose="02010609060101010101" pitchFamily="49" charset="-122"/>
              </a:rPr>
              <a:t>重要假设要真实</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阿尔钦（</a:t>
            </a:r>
            <a:r>
              <a:rPr lang="en-US" altLang="zh-CN" sz="2200" dirty="0">
                <a:latin typeface="楷体" panose="02010609060101010101" pitchFamily="49" charset="-122"/>
                <a:ea typeface="楷体" panose="02010609060101010101" pitchFamily="49" charset="-122"/>
              </a:rPr>
              <a:t>A.A.Alchian,1950</a:t>
            </a:r>
            <a:r>
              <a:rPr lang="zh-CN" altLang="en-US" sz="2200" dirty="0">
                <a:latin typeface="楷体" panose="02010609060101010101" pitchFamily="49" charset="-122"/>
                <a:ea typeface="楷体" panose="02010609060101010101" pitchFamily="49" charset="-122"/>
              </a:rPr>
              <a:t>）：竞争下理性人存活。</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斯蒂格勒（</a:t>
            </a:r>
            <a:r>
              <a:rPr lang="en-US" altLang="zh-CN" sz="2200" dirty="0">
                <a:latin typeface="楷体" panose="02010609060101010101" pitchFamily="49" charset="-122"/>
                <a:ea typeface="楷体" panose="02010609060101010101" pitchFamily="49" charset="-122"/>
              </a:rPr>
              <a:t>G. Stigler</a:t>
            </a:r>
            <a:r>
              <a:rPr lang="zh-CN" altLang="en-US" sz="2200" dirty="0">
                <a:latin typeface="楷体" panose="02010609060101010101" pitchFamily="49" charset="-122"/>
                <a:ea typeface="楷体" panose="02010609060101010101" pitchFamily="49" charset="-122"/>
              </a:rPr>
              <a:t>）：调查问题问法不同，回答不同！</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道金斯（</a:t>
            </a:r>
            <a:r>
              <a:rPr lang="en-US" altLang="zh-CN" sz="2200" dirty="0">
                <a:latin typeface="楷体" panose="02010609060101010101" pitchFamily="49" charset="-122"/>
                <a:ea typeface="楷体" panose="02010609060101010101" pitchFamily="49" charset="-122"/>
              </a:rPr>
              <a:t>Dawkins</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1976</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 </a:t>
            </a:r>
            <a:r>
              <a:rPr lang="zh-CN" altLang="en-US" sz="2200" dirty="0">
                <a:latin typeface="楷体" panose="02010609060101010101" pitchFamily="49" charset="-122"/>
                <a:ea typeface="楷体" panose="02010609060101010101" pitchFamily="49" charset="-122"/>
              </a:rPr>
              <a:t>自私是基因使然。 </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内格尔（</a:t>
            </a:r>
            <a:r>
              <a:rPr lang="en-US" altLang="zh-CN" sz="2200" dirty="0">
                <a:latin typeface="楷体" panose="02010609060101010101" pitchFamily="49" charset="-122"/>
                <a:ea typeface="楷体" panose="02010609060101010101" pitchFamily="49" charset="-122"/>
              </a:rPr>
              <a:t>Nagel</a:t>
            </a:r>
            <a:r>
              <a:rPr lang="zh-CN" altLang="en-US" sz="2200" dirty="0">
                <a:latin typeface="楷体" panose="02010609060101010101" pitchFamily="49" charset="-122"/>
                <a:ea typeface="楷体" panose="02010609060101010101" pitchFamily="49" charset="-122"/>
              </a:rPr>
              <a:t>，</a:t>
            </a:r>
            <a:r>
              <a:rPr lang="en-US" altLang="zh-CN" sz="2200" dirty="0">
                <a:latin typeface="楷体" panose="02010609060101010101" pitchFamily="49" charset="-122"/>
                <a:ea typeface="楷体" panose="02010609060101010101" pitchFamily="49" charset="-122"/>
              </a:rPr>
              <a:t>1963</a:t>
            </a:r>
            <a:r>
              <a:rPr lang="zh-CN" altLang="en-US" sz="2200" dirty="0">
                <a:latin typeface="楷体" panose="02010609060101010101" pitchFamily="49" charset="-122"/>
                <a:ea typeface="楷体" panose="02010609060101010101" pitchFamily="49" charset="-122"/>
              </a:rPr>
              <a:t>）：</a:t>
            </a:r>
            <a:endParaRPr lang="zh-CN" altLang="en-US" sz="2200" dirty="0">
              <a:latin typeface="楷体" panose="02010609060101010101" pitchFamily="49" charset="-122"/>
              <a:ea typeface="楷体" panose="02010609060101010101" pitchFamily="49" charset="-122"/>
            </a:endParaRPr>
          </a:p>
          <a:p>
            <a:pPr lvl="1" eaLnBrk="1" hangingPunct="1">
              <a:lnSpc>
                <a:spcPct val="80000"/>
              </a:lnSpc>
            </a:pPr>
            <a:r>
              <a:rPr lang="zh-CN" altLang="en-US" sz="2200" dirty="0">
                <a:latin typeface="楷体" panose="02010609060101010101" pitchFamily="49" charset="-122"/>
                <a:ea typeface="楷体" panose="02010609060101010101" pitchFamily="49" charset="-122"/>
              </a:rPr>
              <a:t>天上下雨（</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）→天上有云</a:t>
            </a:r>
            <a:r>
              <a:rPr lang="en-US" altLang="zh-CN" sz="2200" dirty="0">
                <a:latin typeface="楷体" panose="02010609060101010101" pitchFamily="49" charset="-122"/>
                <a:ea typeface="楷体" panose="02010609060101010101" pitchFamily="49" charset="-122"/>
              </a:rPr>
              <a:t>(B) </a:t>
            </a:r>
            <a:r>
              <a:rPr lang="zh-CN" altLang="en-US" sz="2200" dirty="0">
                <a:latin typeface="楷体" panose="02010609060101010101" pitchFamily="49" charset="-122"/>
                <a:ea typeface="楷体" panose="02010609060101010101" pitchFamily="49" charset="-122"/>
              </a:rPr>
              <a:t>－－－张五常</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张五常（</a:t>
            </a:r>
            <a:r>
              <a:rPr lang="en-US" altLang="zh-CN" sz="2200" dirty="0">
                <a:latin typeface="楷体" panose="02010609060101010101" pitchFamily="49" charset="-122"/>
                <a:ea typeface="楷体" panose="02010609060101010101" pitchFamily="49" charset="-122"/>
              </a:rPr>
              <a:t>N.S.Cheung,2010</a:t>
            </a:r>
            <a:r>
              <a:rPr lang="zh-CN" altLang="en-US" sz="2200" dirty="0">
                <a:latin typeface="楷体" panose="02010609060101010101" pitchFamily="49" charset="-122"/>
                <a:ea typeface="楷体" panose="02010609060101010101" pitchFamily="49" charset="-122"/>
              </a:rPr>
              <a:t>）：把自私作为基础假设（</a:t>
            </a:r>
            <a:r>
              <a:rPr lang="en-US" altLang="zh-CN" sz="2200" dirty="0">
                <a:latin typeface="楷体" panose="02010609060101010101" pitchFamily="49" charset="-122"/>
                <a:ea typeface="楷体" panose="02010609060101010101" pitchFamily="49" charset="-122"/>
              </a:rPr>
              <a:t>Postulate of constrained maximization</a:t>
            </a:r>
            <a:r>
              <a:rPr lang="zh-CN" altLang="en-US" sz="2200" dirty="0">
                <a:latin typeface="楷体" panose="02010609060101010101" pitchFamily="49" charset="-122"/>
                <a:ea typeface="楷体" panose="02010609060101010101" pitchFamily="49" charset="-122"/>
              </a:rPr>
              <a:t>）</a:t>
            </a:r>
            <a:endParaRPr lang="en-US" altLang="zh-CN" sz="2200" dirty="0">
              <a:latin typeface="楷体" panose="02010609060101010101" pitchFamily="49" charset="-122"/>
              <a:ea typeface="楷体" panose="02010609060101010101" pitchFamily="49" charset="-122"/>
            </a:endParaRPr>
          </a:p>
          <a:p>
            <a:pPr eaLnBrk="1" hangingPunct="1">
              <a:lnSpc>
                <a:spcPct val="80000"/>
              </a:lnSpc>
            </a:pPr>
            <a:r>
              <a:rPr lang="zh-CN" altLang="en-US" sz="2200" dirty="0">
                <a:latin typeface="楷体" panose="02010609060101010101" pitchFamily="49" charset="-122"/>
                <a:ea typeface="楷体" panose="02010609060101010101" pitchFamily="49" charset="-122"/>
              </a:rPr>
              <a:t>科斯和周其仁的不同意见</a:t>
            </a:r>
            <a:endParaRPr lang="zh-CN" altLang="en-US" sz="2200" dirty="0">
              <a:latin typeface="楷体" panose="02010609060101010101" pitchFamily="49" charset="-122"/>
              <a:ea typeface="楷体" panose="02010609060101010101" pitchFamily="49" charset="-122"/>
            </a:endParaRPr>
          </a:p>
          <a:p>
            <a:pPr eaLnBrk="1" hangingPunct="1">
              <a:lnSpc>
                <a:spcPct val="80000"/>
              </a:lnSpc>
            </a:pPr>
            <a:r>
              <a:rPr lang="en-US" altLang="zh-CN" sz="2200" dirty="0">
                <a:latin typeface="楷体" panose="02010609060101010101" pitchFamily="49" charset="-122"/>
                <a:ea typeface="楷体" panose="02010609060101010101" pitchFamily="49" charset="-122"/>
              </a:rPr>
              <a:t>……</a:t>
            </a:r>
            <a:endParaRPr lang="en-US" altLang="zh-CN" sz="22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150938" y="617538"/>
            <a:ext cx="6950075"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我对</a:t>
            </a:r>
            <a:r>
              <a:rPr lang="zh-CN" altLang="en-US" sz="4000" b="1" u="sng" dirty="0">
                <a:latin typeface="楷体" panose="02010609060101010101" pitchFamily="49" charset="-122"/>
                <a:ea typeface="楷体" panose="02010609060101010101" pitchFamily="49" charset="-122"/>
              </a:rPr>
              <a:t>理性人</a:t>
            </a:r>
            <a:r>
              <a:rPr lang="zh-CN" altLang="en-US" sz="4000" b="1" dirty="0">
                <a:latin typeface="楷体" panose="02010609060101010101" pitchFamily="49" charset="-122"/>
                <a:ea typeface="楷体" panose="02010609060101010101" pitchFamily="49" charset="-122"/>
              </a:rPr>
              <a:t>问题的看法</a:t>
            </a:r>
            <a:endParaRPr lang="zh-CN" altLang="en-US" sz="4000" b="1" dirty="0">
              <a:latin typeface="楷体" panose="02010609060101010101" pitchFamily="49" charset="-122"/>
              <a:ea typeface="楷体" panose="02010609060101010101" pitchFamily="49" charset="-122"/>
            </a:endParaRPr>
          </a:p>
        </p:txBody>
      </p:sp>
      <p:sp>
        <p:nvSpPr>
          <p:cNvPr id="14339" name="Rectangle 3"/>
          <p:cNvSpPr>
            <a:spLocks noGrp="1"/>
          </p:cNvSpPr>
          <p:nvPr>
            <p:ph idx="1"/>
          </p:nvPr>
        </p:nvSpPr>
        <p:spPr>
          <a:xfrm>
            <a:off x="971550" y="1772920"/>
            <a:ext cx="8017510" cy="2674620"/>
          </a:xfrm>
        </p:spPr>
        <p:txBody>
          <a:bodyPr vert="horz" wrap="square" lIns="91440" tIns="45720" rIns="91440" bIns="45720" anchor="t" anchorCtr="0"/>
          <a:p>
            <a:pPr eaLnBrk="1" latinLnBrk="0" hangingPunct="1">
              <a:lnSpc>
                <a:spcPts val="2000"/>
              </a:lnSpc>
              <a:spcBef>
                <a:spcPts val="0"/>
              </a:spcBef>
            </a:pPr>
            <a:r>
              <a:rPr lang="zh-CN" altLang="en-US" sz="1800" dirty="0">
                <a:latin typeface="楷体" panose="02010609060101010101" pitchFamily="49" charset="-122"/>
                <a:ea typeface="楷体" panose="02010609060101010101" pitchFamily="49" charset="-122"/>
              </a:rPr>
              <a:t>真实世界中复杂的人性</a:t>
            </a:r>
            <a:endParaRPr lang="zh-CN" altLang="en-US" sz="1800" dirty="0">
              <a:latin typeface="楷体" panose="02010609060101010101" pitchFamily="49" charset="-122"/>
              <a:ea typeface="楷体" panose="02010609060101010101" pitchFamily="49" charset="-122"/>
            </a:endParaRPr>
          </a:p>
          <a:p>
            <a:pPr eaLnBrk="1" latinLnBrk="0" hangingPunct="1">
              <a:lnSpc>
                <a:spcPts val="2000"/>
              </a:lnSpc>
              <a:spcBef>
                <a:spcPts val="0"/>
              </a:spcBef>
            </a:pPr>
            <a:r>
              <a:rPr lang="zh-CN" altLang="en-US" sz="1800" dirty="0">
                <a:latin typeface="楷体" panose="02010609060101010101" pitchFamily="49" charset="-122"/>
                <a:ea typeface="楷体" panose="02010609060101010101" pitchFamily="49" charset="-122"/>
              </a:rPr>
              <a:t>把真实世界中实际上复杂的人性假设为理论上简单的“理性人”，会不会影响对人行为的解释力？</a:t>
            </a:r>
            <a:endParaRPr lang="zh-CN" altLang="en-US" sz="1800" dirty="0">
              <a:latin typeface="楷体" panose="02010609060101010101" pitchFamily="49" charset="-122"/>
              <a:ea typeface="楷体" panose="02010609060101010101" pitchFamily="49" charset="-122"/>
            </a:endParaRPr>
          </a:p>
          <a:p>
            <a:pPr eaLnBrk="1" latinLnBrk="0" hangingPunct="1">
              <a:lnSpc>
                <a:spcPts val="2000"/>
              </a:lnSpc>
              <a:spcBef>
                <a:spcPts val="0"/>
              </a:spcBef>
            </a:pPr>
            <a:r>
              <a:rPr lang="zh-CN" altLang="en-US" sz="1800" dirty="0">
                <a:latin typeface="楷体" panose="02010609060101010101" pitchFamily="49" charset="-122"/>
                <a:ea typeface="楷体" panose="02010609060101010101" pitchFamily="49" charset="-122"/>
              </a:rPr>
              <a:t>“理性人”本身并不是解释现象的自变量而仅仅是一个看问题的角度，无所谓真实与否，解释现象需要在“理性人”基础假设下加入</a:t>
            </a:r>
            <a:r>
              <a:rPr lang="zh-CN" altLang="en-US" sz="1800" u="sng" dirty="0">
                <a:latin typeface="楷体" panose="02010609060101010101" pitchFamily="49" charset="-122"/>
                <a:ea typeface="楷体" panose="02010609060101010101" pitchFamily="49" charset="-122"/>
              </a:rPr>
              <a:t>合适的外部约束条件</a:t>
            </a:r>
            <a:r>
              <a:rPr lang="zh-CN" altLang="en-US" sz="1800" dirty="0">
                <a:latin typeface="楷体" panose="02010609060101010101" pitchFamily="49" charset="-122"/>
                <a:ea typeface="楷体" panose="02010609060101010101" pitchFamily="49" charset="-122"/>
              </a:rPr>
              <a:t>来作为解释现象的自变量。 </a:t>
            </a:r>
            <a:endParaRPr lang="zh-CN" altLang="en-US" sz="1800" dirty="0">
              <a:latin typeface="楷体" panose="02010609060101010101" pitchFamily="49" charset="-122"/>
              <a:ea typeface="楷体" panose="02010609060101010101" pitchFamily="49" charset="-122"/>
            </a:endParaRPr>
          </a:p>
          <a:p>
            <a:pPr eaLnBrk="1" latinLnBrk="0" hangingPunct="1">
              <a:lnSpc>
                <a:spcPts val="2000"/>
              </a:lnSpc>
              <a:spcBef>
                <a:spcPts val="0"/>
              </a:spcBef>
            </a:pPr>
            <a:r>
              <a:rPr lang="zh-CN" altLang="en-US" sz="1800" dirty="0">
                <a:latin typeface="楷体" panose="02010609060101010101" pitchFamily="49" charset="-122"/>
                <a:ea typeface="楷体" panose="02010609060101010101" pitchFamily="49" charset="-122"/>
              </a:rPr>
              <a:t>作为自变量的</a:t>
            </a:r>
            <a:r>
              <a:rPr lang="zh-CN" altLang="en-US" sz="1800" u="sng" dirty="0">
                <a:latin typeface="楷体" panose="02010609060101010101" pitchFamily="49" charset="-122"/>
                <a:ea typeface="楷体" panose="02010609060101010101" pitchFamily="49" charset="-122"/>
              </a:rPr>
              <a:t>外部约束条件必须真实</a:t>
            </a:r>
            <a:r>
              <a:rPr lang="zh-CN" altLang="en-US" sz="1800" dirty="0">
                <a:latin typeface="楷体" panose="02010609060101010101" pitchFamily="49" charset="-122"/>
                <a:ea typeface="楷体" panose="02010609060101010101" pitchFamily="49" charset="-122"/>
              </a:rPr>
              <a:t>，不作为自变量的外部约束条件则无所谓是否真实。</a:t>
            </a:r>
            <a:endParaRPr lang="zh-CN" altLang="en-US" sz="1800" dirty="0">
              <a:latin typeface="楷体" panose="02010609060101010101" pitchFamily="49" charset="-122"/>
              <a:ea typeface="楷体" panose="02010609060101010101" pitchFamily="49" charset="-122"/>
            </a:endParaRPr>
          </a:p>
          <a:p>
            <a:pPr eaLnBrk="1" latinLnBrk="0" hangingPunct="1">
              <a:lnSpc>
                <a:spcPts val="2000"/>
              </a:lnSpc>
              <a:spcBef>
                <a:spcPts val="0"/>
              </a:spcBef>
            </a:pPr>
            <a:r>
              <a:rPr lang="zh-CN" altLang="en-US" sz="1800" dirty="0">
                <a:latin typeface="楷体" panose="02010609060101010101" pitchFamily="49" charset="-122"/>
                <a:ea typeface="楷体" panose="02010609060101010101" pitchFamily="49" charset="-122"/>
              </a:rPr>
              <a:t>选择哪些外部约束条件作为自变量要根据需要解释的现象来确定。 </a:t>
            </a:r>
            <a:r>
              <a:rPr lang="en-US" altLang="zh-CN" sz="1800" dirty="0">
                <a:latin typeface="楷体" panose="02010609060101010101" pitchFamily="49" charset="-122"/>
                <a:ea typeface="楷体" panose="02010609060101010101" pitchFamily="49" charset="-122"/>
              </a:rPr>
              <a:t>eg </a:t>
            </a:r>
            <a:r>
              <a:rPr lang="zh-CN" altLang="en-US" sz="1800" dirty="0">
                <a:latin typeface="楷体" panose="02010609060101010101" pitchFamily="49" charset="-122"/>
                <a:ea typeface="楷体" panose="02010609060101010101" pitchFamily="49" charset="-122"/>
              </a:rPr>
              <a:t>铁球落地、羽毛落地</a:t>
            </a:r>
            <a:endParaRPr lang="zh-CN" altLang="en-US" sz="1800" dirty="0">
              <a:latin typeface="楷体" panose="02010609060101010101" pitchFamily="49" charset="-122"/>
              <a:ea typeface="楷体" panose="02010609060101010101" pitchFamily="49" charset="-122"/>
            </a:endParaRPr>
          </a:p>
        </p:txBody>
      </p:sp>
      <p:sp>
        <p:nvSpPr>
          <p:cNvPr id="15363" name="Rectangle 3"/>
          <p:cNvSpPr>
            <a:spLocks noGrp="1"/>
          </p:cNvSpPr>
          <p:nvPr>
            <p:custDataLst>
              <p:tags r:id="rId1"/>
            </p:custDataLst>
          </p:nvPr>
        </p:nvSpPr>
        <p:spPr>
          <a:xfrm>
            <a:off x="971550" y="4364990"/>
            <a:ext cx="7917815" cy="262445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latinLnBrk="0" hangingPunct="1">
              <a:lnSpc>
                <a:spcPts val="1840"/>
              </a:lnSpc>
              <a:spcBef>
                <a:spcPts val="0"/>
              </a:spcBef>
            </a:pPr>
            <a:r>
              <a:rPr lang="zh-CN" altLang="en-US" sz="1800" dirty="0">
                <a:latin typeface="楷体" panose="02010609060101010101" pitchFamily="49" charset="-122"/>
                <a:ea typeface="楷体" panose="02010609060101010101" pitchFamily="49" charset="-122"/>
              </a:rPr>
              <a:t>弗里德曼（</a:t>
            </a:r>
            <a:r>
              <a:rPr lang="en-US" altLang="zh-CN" sz="1800" dirty="0">
                <a:latin typeface="楷体" panose="02010609060101010101" pitchFamily="49" charset="-122"/>
                <a:ea typeface="楷体" panose="02010609060101010101" pitchFamily="49" charset="-122"/>
              </a:rPr>
              <a:t>1953</a:t>
            </a:r>
            <a:r>
              <a:rPr lang="zh-CN" altLang="en-US" sz="1800" dirty="0">
                <a:latin typeface="楷体" panose="02010609060101010101" pitchFamily="49" charset="-122"/>
                <a:ea typeface="楷体" panose="02010609060101010101" pitchFamily="49" charset="-122"/>
              </a:rPr>
              <a:t>）和阿尔钦（</a:t>
            </a:r>
            <a:r>
              <a:rPr lang="en-US" altLang="zh-CN" sz="1800" dirty="0">
                <a:latin typeface="楷体" panose="02010609060101010101" pitchFamily="49" charset="-122"/>
                <a:ea typeface="楷体" panose="02010609060101010101" pitchFamily="49" charset="-122"/>
              </a:rPr>
              <a:t>1950</a:t>
            </a:r>
            <a:r>
              <a:rPr lang="zh-CN" altLang="en-US" sz="1800" dirty="0">
                <a:latin typeface="楷体" panose="02010609060101010101" pitchFamily="49" charset="-122"/>
                <a:ea typeface="楷体" panose="02010609060101010101" pitchFamily="49" charset="-122"/>
              </a:rPr>
              <a:t>）当时讨论的重点是针对以列斯特（</a:t>
            </a:r>
            <a:r>
              <a:rPr lang="en-US" altLang="zh-CN" sz="1800" dirty="0">
                <a:latin typeface="楷体" panose="02010609060101010101" pitchFamily="49" charset="-122"/>
                <a:ea typeface="楷体" panose="02010609060101010101" pitchFamily="49" charset="-122"/>
              </a:rPr>
              <a:t>1947</a:t>
            </a:r>
            <a:r>
              <a:rPr lang="zh-CN" altLang="en-US" sz="1800" dirty="0">
                <a:latin typeface="楷体" panose="02010609060101010101" pitchFamily="49" charset="-122"/>
                <a:ea typeface="楷体" panose="02010609060101010101" pitchFamily="49" charset="-122"/>
              </a:rPr>
              <a:t>）为代表的对“理性人”基础假设的质疑。他们其实并不反对需要改变“交易费用为零”（科斯，</a:t>
            </a:r>
            <a:r>
              <a:rPr lang="en-US" altLang="zh-CN" sz="1800" dirty="0">
                <a:latin typeface="楷体" panose="02010609060101010101" pitchFamily="49" charset="-122"/>
                <a:ea typeface="楷体" panose="02010609060101010101" pitchFamily="49" charset="-122"/>
              </a:rPr>
              <a:t>1937</a:t>
            </a:r>
            <a:r>
              <a:rPr lang="zh-CN" altLang="en-US" sz="1800" dirty="0">
                <a:latin typeface="楷体" panose="02010609060101010101" pitchFamily="49" charset="-122"/>
                <a:ea typeface="楷体" panose="02010609060101010101" pitchFamily="49" charset="-122"/>
              </a:rPr>
              <a:t>）这一不真实的假设以解释企业等组织的存在这个观点。</a:t>
            </a:r>
            <a:endParaRPr lang="zh-CN" altLang="en-US" sz="1800" dirty="0">
              <a:latin typeface="楷体" panose="02010609060101010101" pitchFamily="49" charset="-122"/>
              <a:ea typeface="楷体" panose="02010609060101010101" pitchFamily="49" charset="-122"/>
            </a:endParaRPr>
          </a:p>
          <a:p>
            <a:pPr eaLnBrk="1" latinLnBrk="0" hangingPunct="1">
              <a:lnSpc>
                <a:spcPts val="1840"/>
              </a:lnSpc>
              <a:spcBef>
                <a:spcPts val="0"/>
              </a:spcBef>
            </a:pPr>
            <a:r>
              <a:rPr lang="zh-CN" altLang="en-US" sz="1800" dirty="0">
                <a:latin typeface="楷体" panose="02010609060101010101" pitchFamily="49" charset="-122"/>
                <a:ea typeface="楷体" panose="02010609060101010101" pitchFamily="49" charset="-122"/>
              </a:rPr>
              <a:t>弗里德曼、张五常和阿尔钦、科斯、周其仁对“理性人”基础假设的看法上的确存在分歧，但是我认为他们的实际分歧可能并没有很多人认为的那样大。选择采用何种基础假设是研究者的自由，研究工作的重点是调查和选择能够作为自变量解释现象的外部约束条件。我们不能用否定基础假设的方式去否定这一基础假设下得到的逻辑推论，基础假设下得到的逻辑推论只能用事实去检验。</a:t>
            </a:r>
            <a:r>
              <a:rPr lang="zh-CN" altLang="en-US" sz="1200" dirty="0">
                <a:latin typeface="楷体_GB2312" pitchFamily="49" charset="-122"/>
                <a:ea typeface="楷体_GB2312" pitchFamily="49" charset="-122"/>
              </a:rPr>
              <a:t> </a:t>
            </a:r>
            <a:endParaRPr lang="zh-CN" altLang="en-US" sz="1200" dirty="0">
              <a:latin typeface="楷体_GB2312" pitchFamily="49" charset="-122"/>
              <a:ea typeface="楷体_GB2312" pitchFamily="49" charset="-122"/>
            </a:endParaRPr>
          </a:p>
        </p:txBody>
      </p:sp>
    </p:spTree>
  </p:cSld>
  <p:clrMapOvr>
    <a:masterClrMapping/>
  </p:clrMapOvr>
  <p:transition>
    <p:zoom dir="in"/>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35560" y="116205"/>
            <a:ext cx="3311525" cy="78359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观察与问题</a:t>
            </a:r>
            <a:endParaRPr lang="zh-CN" altLang="en-US" sz="40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827405" y="2691765"/>
            <a:ext cx="6918325" cy="2005965"/>
          </a:xfrm>
        </p:spPr>
        <p:txBody>
          <a:bodyPr vert="horz" wrap="square" lIns="91440" tIns="45720" rIns="91440" bIns="45720" anchor="t" anchorCtr="0"/>
          <a:p>
            <a:pPr eaLnBrk="1" hangingPunct="1">
              <a:lnSpc>
                <a:spcPct val="80000"/>
              </a:lnSpc>
            </a:pPr>
            <a:r>
              <a:rPr lang="zh-CN" altLang="en-US" sz="2000" dirty="0">
                <a:latin typeface="楷体" panose="02010609060101010101" pitchFamily="49" charset="-122"/>
                <a:ea typeface="楷体" panose="02010609060101010101" pitchFamily="49" charset="-122"/>
              </a:rPr>
              <a:t>为什么老虎越来越少，家禽越来越多？</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ja-JP" altLang="en-US" sz="1800" dirty="0">
                <a:latin typeface="楷体" panose="02010609060101010101" pitchFamily="49" charset="-122"/>
                <a:ea typeface="楷体" panose="02010609060101010101" pitchFamily="49" charset="-122"/>
              </a:rPr>
              <a:t>据</a:t>
            </a:r>
            <a:r>
              <a:rPr lang="en-US" altLang="ja-JP" sz="1800" dirty="0">
                <a:latin typeface="楷体" panose="02010609060101010101" pitchFamily="49" charset="-122"/>
                <a:ea typeface="楷体" panose="02010609060101010101" pitchFamily="49" charset="-122"/>
              </a:rPr>
              <a:t>IUCN</a:t>
            </a:r>
            <a:r>
              <a:rPr lang="ja-JP" altLang="en-US" sz="1800" dirty="0">
                <a:latin typeface="楷体" panose="02010609060101010101" pitchFamily="49" charset="-122"/>
                <a:ea typeface="楷体" panose="02010609060101010101" pitchFamily="49" charset="-122"/>
              </a:rPr>
              <a:t>的资料，</a:t>
            </a:r>
            <a:r>
              <a:rPr lang="zh-CN" altLang="en-US" sz="1800" dirty="0">
                <a:latin typeface="楷体" panose="02010609060101010101" pitchFamily="49" charset="-122"/>
                <a:ea typeface="楷体" panose="02010609060101010101" pitchFamily="49" charset="-122"/>
              </a:rPr>
              <a:t>一个世纪前全球野生老虎有</a:t>
            </a:r>
            <a:r>
              <a:rPr lang="en-US" altLang="zh-CN" sz="1800" dirty="0">
                <a:latin typeface="楷体" panose="02010609060101010101" pitchFamily="49" charset="-122"/>
                <a:ea typeface="楷体" panose="02010609060101010101" pitchFamily="49" charset="-122"/>
              </a:rPr>
              <a:t>10</a:t>
            </a:r>
            <a:r>
              <a:rPr lang="zh-CN" altLang="en-US" sz="1800" dirty="0">
                <a:latin typeface="楷体" panose="02010609060101010101" pitchFamily="49" charset="-122"/>
                <a:ea typeface="楷体" panose="02010609060101010101" pitchFamily="49" charset="-122"/>
              </a:rPr>
              <a:t>万只，</a:t>
            </a:r>
            <a:r>
              <a:rPr lang="en-US" altLang="zh-CN" sz="1800" dirty="0">
                <a:latin typeface="楷体" panose="02010609060101010101" pitchFamily="49" charset="-122"/>
                <a:ea typeface="楷体" panose="02010609060101010101" pitchFamily="49" charset="-122"/>
              </a:rPr>
              <a:t>2010</a:t>
            </a:r>
            <a:r>
              <a:rPr lang="zh-CN" altLang="en-US" sz="1800" dirty="0">
                <a:latin typeface="楷体" panose="02010609060101010101" pitchFamily="49" charset="-122"/>
                <a:ea typeface="楷体" panose="02010609060101010101" pitchFamily="49" charset="-122"/>
              </a:rPr>
              <a:t>年则</a:t>
            </a:r>
            <a:r>
              <a:rPr lang="ja-JP" altLang="en-US" sz="1800" dirty="0">
                <a:latin typeface="楷体" panose="02010609060101010101" pitchFamily="49" charset="-122"/>
                <a:ea typeface="楷体" panose="02010609060101010101" pitchFamily="49" charset="-122"/>
              </a:rPr>
              <a:t>不超过</a:t>
            </a:r>
            <a:r>
              <a:rPr lang="en-US" altLang="ja-JP" sz="1800" dirty="0">
                <a:latin typeface="楷体" panose="02010609060101010101" pitchFamily="49" charset="-122"/>
                <a:ea typeface="楷体" panose="02010609060101010101" pitchFamily="49" charset="-122"/>
              </a:rPr>
              <a:t>3500</a:t>
            </a:r>
            <a:r>
              <a:rPr lang="ja-JP" altLang="en-US" sz="1800" dirty="0">
                <a:latin typeface="楷体" panose="02010609060101010101" pitchFamily="49" charset="-122"/>
                <a:ea typeface="楷体" panose="02010609060101010101" pitchFamily="49" charset="-122"/>
              </a:rPr>
              <a:t>只，属濒危动物</a:t>
            </a:r>
            <a:r>
              <a:rPr lang="zh-CN" altLang="en-US" sz="1800" dirty="0">
                <a:latin typeface="楷体" panose="02010609060101010101" pitchFamily="49" charset="-122"/>
                <a:ea typeface="楷体" panose="02010609060101010101" pitchFamily="49" charset="-122"/>
              </a:rPr>
              <a:t>；</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en-US" altLang="zh-CN" sz="1800" dirty="0">
                <a:latin typeface="楷体" panose="02010609060101010101" pitchFamily="49" charset="-122"/>
                <a:ea typeface="楷体" panose="02010609060101010101" pitchFamily="49" charset="-122"/>
                <a:sym typeface="Lucida Grande" charset="0"/>
              </a:rPr>
              <a:t>2007</a:t>
            </a:r>
            <a:r>
              <a:rPr lang="ja-JP" altLang="en-US" sz="1800" dirty="0">
                <a:latin typeface="楷体" panose="02010609060101010101" pitchFamily="49" charset="-122"/>
                <a:ea typeface="楷体" panose="02010609060101010101" pitchFamily="49" charset="-122"/>
                <a:sym typeface="Lucida Grande" charset="0"/>
              </a:rPr>
              <a:t>年全球家禽存栏总数又超过了</a:t>
            </a:r>
            <a:r>
              <a:rPr lang="en-US" altLang="ja-JP" sz="1800" dirty="0">
                <a:latin typeface="楷体" panose="02010609060101010101" pitchFamily="49" charset="-122"/>
                <a:ea typeface="楷体" panose="02010609060101010101" pitchFamily="49" charset="-122"/>
                <a:sym typeface="Lucida Grande" charset="0"/>
              </a:rPr>
              <a:t>200</a:t>
            </a:r>
            <a:r>
              <a:rPr lang="ja-JP" altLang="en-US" sz="1800" dirty="0">
                <a:latin typeface="楷体" panose="02010609060101010101" pitchFamily="49" charset="-122"/>
                <a:ea typeface="楷体" panose="02010609060101010101" pitchFamily="49" charset="-122"/>
                <a:sym typeface="Lucida Grande" charset="0"/>
              </a:rPr>
              <a:t>亿只</a:t>
            </a:r>
            <a:endParaRPr lang="ja-JP" altLang="zh-CN" sz="1800" dirty="0">
              <a:latin typeface="楷体" panose="02010609060101010101" pitchFamily="49" charset="-122"/>
              <a:ea typeface="楷体" panose="02010609060101010101" pitchFamily="49" charset="-122"/>
              <a:sym typeface="Lucida Grande" charset="0"/>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人工养殖的老虎数量增加！</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野生与家养：为什么？</a:t>
            </a:r>
            <a:endParaRPr lang="en-US" altLang="zh-CN"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没有买卖，就没有伤害？</a:t>
            </a:r>
            <a:endParaRPr lang="zh-CN" altLang="en-US" sz="2000" dirty="0">
              <a:latin typeface="楷体" panose="02010609060101010101" pitchFamily="49" charset="-122"/>
              <a:ea typeface="楷体" panose="02010609060101010101" pitchFamily="49" charset="-122"/>
            </a:endParaRPr>
          </a:p>
        </p:txBody>
      </p:sp>
      <p:sp>
        <p:nvSpPr>
          <p:cNvPr id="18435" name="Rectangle 3"/>
          <p:cNvSpPr>
            <a:spLocks noGrp="1"/>
          </p:cNvSpPr>
          <p:nvPr>
            <p:custDataLst>
              <p:tags r:id="rId1"/>
            </p:custDataLst>
          </p:nvPr>
        </p:nvSpPr>
        <p:spPr>
          <a:xfrm>
            <a:off x="827405" y="4725035"/>
            <a:ext cx="6898640" cy="184213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latin typeface="楷体" panose="02010609060101010101" pitchFamily="49" charset="-122"/>
                <a:ea typeface="楷体" panose="02010609060101010101" pitchFamily="49" charset="-122"/>
              </a:rPr>
              <a:t>鱼：一种会游动的 “财产”</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陆地上的“野生鱼”的命运：滥捕的对象</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家养鱼的故事</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塘鱼、稻田养鱼、大水面的网箱养鱼</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海鱼又如何？</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美国西岸华盛顿州海滩“三文鱼”案例、东海黄鱼的故事</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生产性活动和分配性活动</a:t>
            </a:r>
            <a:endParaRPr lang="zh-CN" altLang="en-US" sz="2000" dirty="0">
              <a:latin typeface="楷体" panose="02010609060101010101" pitchFamily="49" charset="-122"/>
              <a:ea typeface="楷体" panose="02010609060101010101" pitchFamily="49" charset="-122"/>
            </a:endParaRPr>
          </a:p>
        </p:txBody>
      </p:sp>
      <p:sp>
        <p:nvSpPr>
          <p:cNvPr id="2" name="文本框 1"/>
          <p:cNvSpPr txBox="1"/>
          <p:nvPr/>
        </p:nvSpPr>
        <p:spPr>
          <a:xfrm>
            <a:off x="6300470" y="3789045"/>
            <a:ext cx="2665095" cy="1568450"/>
          </a:xfrm>
          <a:prstGeom prst="rect">
            <a:avLst/>
          </a:prstGeom>
          <a:noFill/>
        </p:spPr>
        <p:txBody>
          <a:bodyPr wrap="square" rtlCol="0" anchor="t">
            <a:spAutoFit/>
          </a:bodyPr>
          <a:p>
            <a:r>
              <a:rPr lang="zh-CN" altLang="zh-CN" sz="1600" dirty="0">
                <a:latin typeface="楷体" panose="02010609060101010101" pitchFamily="49" charset="-122"/>
                <a:ea typeface="楷体" panose="02010609060101010101" pitchFamily="49" charset="-122"/>
                <a:sym typeface="+mn-ea"/>
              </a:rPr>
              <a:t>产权界定上的困难、人们意识中的“野生动物无归属”以及贩卖野生动物带来的巨大利益是造成野生动物数量急剧下降的原因（后面的产权界定成本问题）</a:t>
            </a:r>
            <a:endParaRPr lang="zh-CN" altLang="zh-CN" sz="1600" dirty="0">
              <a:latin typeface="楷体" panose="02010609060101010101" pitchFamily="49" charset="-122"/>
              <a:ea typeface="楷体" panose="02010609060101010101" pitchFamily="49" charset="-122"/>
              <a:sym typeface="+mn-ea"/>
            </a:endParaRPr>
          </a:p>
        </p:txBody>
      </p:sp>
      <p:sp>
        <p:nvSpPr>
          <p:cNvPr id="19459" name="Rectangle 3"/>
          <p:cNvSpPr>
            <a:spLocks noGrp="1"/>
          </p:cNvSpPr>
          <p:nvPr>
            <p:custDataLst>
              <p:tags r:id="rId2"/>
            </p:custDataLst>
          </p:nvPr>
        </p:nvSpPr>
        <p:spPr>
          <a:xfrm>
            <a:off x="1331595" y="836295"/>
            <a:ext cx="7489825" cy="182816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1600" dirty="0">
                <a:ea typeface="楷体" panose="02010609060101010101" pitchFamily="49" charset="-122"/>
              </a:rPr>
              <a:t>滥捕鱼和养鱼都是人的行为，为什么这些行为的</a:t>
            </a:r>
            <a:r>
              <a:rPr lang="zh-CN" altLang="en-US" sz="1600" dirty="0">
                <a:latin typeface="楷体" panose="02010609060101010101" pitchFamily="49" charset="-122"/>
                <a:ea typeface="楷体" panose="02010609060101010101" pitchFamily="49" charset="-122"/>
              </a:rPr>
              <a:t>“</a:t>
            </a:r>
            <a:r>
              <a:rPr lang="zh-CN" altLang="en-US" sz="1600" dirty="0">
                <a:ea typeface="楷体" panose="02010609060101010101" pitchFamily="49" charset="-122"/>
              </a:rPr>
              <a:t>生产性极其不同</a:t>
            </a:r>
            <a:r>
              <a:rPr lang="zh-CN" altLang="en-US" sz="1600" dirty="0">
                <a:latin typeface="楷体" panose="02010609060101010101" pitchFamily="49" charset="-122"/>
                <a:ea typeface="楷体" panose="02010609060101010101" pitchFamily="49" charset="-122"/>
              </a:rPr>
              <a:t>”</a:t>
            </a:r>
            <a:r>
              <a:rPr lang="zh-CN" altLang="en-US" sz="1600" dirty="0">
                <a:ea typeface="楷体" panose="02010609060101010101" pitchFamily="49" charset="-122"/>
              </a:rPr>
              <a:t>？</a:t>
            </a:r>
            <a:endParaRPr lang="zh-CN" altLang="en-US" sz="1600" dirty="0">
              <a:ea typeface="楷体" panose="02010609060101010101" pitchFamily="49" charset="-122"/>
            </a:endParaRPr>
          </a:p>
          <a:p>
            <a:pPr lvl="1" eaLnBrk="1" hangingPunct="1">
              <a:lnSpc>
                <a:spcPct val="80000"/>
              </a:lnSpc>
            </a:pPr>
            <a:r>
              <a:rPr lang="zh-CN" altLang="en-US" sz="1600" dirty="0">
                <a:ea typeface="楷体" panose="02010609060101010101" pitchFamily="49" charset="-122"/>
              </a:rPr>
              <a:t>好人坏人？禁忌？道德约束？制度、权利安排及其执行？</a:t>
            </a:r>
            <a:endParaRPr lang="zh-CN" altLang="en-US" sz="1600" dirty="0">
              <a:ea typeface="楷体" panose="02010609060101010101" pitchFamily="49" charset="-122"/>
            </a:endParaRPr>
          </a:p>
          <a:p>
            <a:pPr eaLnBrk="1" hangingPunct="1">
              <a:lnSpc>
                <a:spcPct val="80000"/>
              </a:lnSpc>
            </a:pPr>
            <a:r>
              <a:rPr lang="zh-CN" altLang="en-US" sz="1600" dirty="0">
                <a:ea typeface="楷体" panose="02010609060101010101" pitchFamily="49" charset="-122"/>
              </a:rPr>
              <a:t>研究的重点：</a:t>
            </a:r>
            <a:endParaRPr lang="zh-CN" altLang="en-US" sz="1600" dirty="0">
              <a:ea typeface="楷体" panose="02010609060101010101" pitchFamily="49" charset="-122"/>
            </a:endParaRPr>
          </a:p>
          <a:p>
            <a:pPr lvl="1" eaLnBrk="1" hangingPunct="1">
              <a:lnSpc>
                <a:spcPct val="80000"/>
              </a:lnSpc>
            </a:pPr>
            <a:r>
              <a:rPr lang="zh-CN" altLang="en-US" sz="1600" dirty="0">
                <a:ea typeface="楷体" panose="02010609060101010101" pitchFamily="49" charset="-122"/>
              </a:rPr>
              <a:t>人们行为受到什么样的权利约束？制度和权利安排怎样影响人的经济行为？</a:t>
            </a:r>
            <a:endParaRPr lang="zh-CN" altLang="en-US" sz="1600" dirty="0">
              <a:ea typeface="楷体" panose="02010609060101010101" pitchFamily="49" charset="-122"/>
            </a:endParaRPr>
          </a:p>
          <a:p>
            <a:pPr eaLnBrk="1" hangingPunct="1">
              <a:lnSpc>
                <a:spcPct val="80000"/>
              </a:lnSpc>
            </a:pPr>
            <a:r>
              <a:rPr lang="zh-CN" altLang="en-US" sz="1600" dirty="0">
                <a:ea typeface="楷体" panose="02010609060101010101" pitchFamily="49" charset="-122"/>
              </a:rPr>
              <a:t>权利：什么可以做、什么不可以做的一组规定</a:t>
            </a:r>
            <a:endParaRPr lang="zh-CN" altLang="en-US" sz="1600" dirty="0">
              <a:ea typeface="楷体" panose="02010609060101010101" pitchFamily="49" charset="-122"/>
            </a:endParaRPr>
          </a:p>
          <a:p>
            <a:pPr eaLnBrk="1" hangingPunct="1">
              <a:lnSpc>
                <a:spcPct val="80000"/>
              </a:lnSpc>
            </a:pPr>
            <a:r>
              <a:rPr lang="zh-CN" altLang="en-US" sz="1800" u="sng" dirty="0">
                <a:ea typeface="楷体" panose="02010609060101010101" pitchFamily="49" charset="-122"/>
              </a:rPr>
              <a:t>背后原因</a:t>
            </a:r>
            <a:r>
              <a:rPr lang="en-US" altLang="zh-CN" sz="1800" u="sng" dirty="0">
                <a:ea typeface="楷体" panose="02010609060101010101" pitchFamily="49" charset="-122"/>
              </a:rPr>
              <a:t>——</a:t>
            </a:r>
            <a:r>
              <a:rPr lang="zh-CN" altLang="en-US" sz="1800" u="sng" dirty="0">
                <a:ea typeface="楷体" panose="02010609060101010101" pitchFamily="49" charset="-122"/>
              </a:rPr>
              <a:t>产权</a:t>
            </a:r>
            <a:r>
              <a:rPr lang="zh-CN" altLang="en-US" sz="1800" dirty="0">
                <a:ea typeface="楷体" panose="02010609060101010101" pitchFamily="49" charset="-122"/>
              </a:rPr>
              <a:t>：野生黄鱼没有产权</a:t>
            </a:r>
            <a:r>
              <a:rPr lang="en-US" altLang="zh-CN" sz="1800" dirty="0">
                <a:ea typeface="楷体" panose="02010609060101010101" pitchFamily="49" charset="-122"/>
              </a:rPr>
              <a:t> </a:t>
            </a:r>
            <a:r>
              <a:rPr lang="zh-CN" altLang="en-US" sz="1800" dirty="0">
                <a:ea typeface="楷体" panose="02010609060101010101" pitchFamily="49" charset="-122"/>
              </a:rPr>
              <a:t>先到先得</a:t>
            </a:r>
            <a:endParaRPr lang="zh-CN" altLang="en-US" sz="1800" dirty="0">
              <a:ea typeface="楷体" panose="02010609060101010101" pitchFamily="49" charset="-122"/>
            </a:endParaRPr>
          </a:p>
          <a:p>
            <a:pPr eaLnBrk="1" hangingPunct="1">
              <a:lnSpc>
                <a:spcPct val="80000"/>
              </a:lnSpc>
            </a:pPr>
            <a:r>
              <a:rPr lang="zh-CN" altLang="en-US" sz="1800" u="sng" dirty="0">
                <a:ea typeface="楷体" panose="02010609060101010101" pitchFamily="49" charset="-122"/>
              </a:rPr>
              <a:t>产权</a:t>
            </a:r>
            <a:r>
              <a:rPr lang="en-US" altLang="zh-CN" sz="1800" u="sng" dirty="0">
                <a:ea typeface="楷体" panose="02010609060101010101" pitchFamily="49" charset="-122"/>
              </a:rPr>
              <a:t>——</a:t>
            </a:r>
            <a:r>
              <a:rPr lang="zh-CN" altLang="en-US" sz="1800" u="sng" dirty="0">
                <a:ea typeface="楷体" panose="02010609060101010101" pitchFamily="49" charset="-122"/>
              </a:rPr>
              <a:t>人们行为的约束</a:t>
            </a:r>
            <a:endParaRPr lang="zh-CN" altLang="en-US" sz="1800" u="sng" dirty="0">
              <a:ea typeface="楷体" panose="02010609060101010101" pitchFamily="49" charset="-122"/>
            </a:endParaRPr>
          </a:p>
        </p:txBody>
      </p:sp>
    </p:spTree>
  </p:cSld>
  <p:clrMapOvr>
    <a:masterClrMapping/>
  </p:clrMapOvr>
  <p:transition>
    <p:zoom dir="in"/>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p:txBody>
          <a:bodyPr vert="horz" wrap="square" lIns="91440" tIns="45720" rIns="91440" bIns="45720" anchor="b" anchorCtr="0"/>
          <a:p>
            <a:pPr algn="ctr" eaLnBrk="1" hangingPunct="1"/>
            <a:r>
              <a:rPr lang="en-US" altLang="zh-CN" sz="4000" b="1" dirty="0">
                <a:latin typeface="楷体" panose="02010609060101010101" pitchFamily="49" charset="-122"/>
                <a:ea typeface="楷体" panose="02010609060101010101" pitchFamily="49" charset="-122"/>
              </a:rPr>
              <a:t>Alchian </a:t>
            </a:r>
            <a:r>
              <a:rPr lang="zh-CN" altLang="en-US" sz="4000" b="1" dirty="0">
                <a:latin typeface="楷体" panose="02010609060101010101" pitchFamily="49" charset="-122"/>
                <a:ea typeface="楷体" panose="02010609060101010101" pitchFamily="49" charset="-122"/>
              </a:rPr>
              <a:t>的定义产权</a:t>
            </a:r>
            <a:endParaRPr lang="zh-CN" altLang="en-US" sz="4000" b="1" dirty="0">
              <a:latin typeface="楷体" panose="02010609060101010101" pitchFamily="49" charset="-122"/>
              <a:ea typeface="楷体" panose="02010609060101010101" pitchFamily="49" charset="-122"/>
            </a:endParaRPr>
          </a:p>
        </p:txBody>
      </p:sp>
      <p:sp>
        <p:nvSpPr>
          <p:cNvPr id="21507" name="Rectangle 3"/>
          <p:cNvSpPr>
            <a:spLocks noGrp="1"/>
          </p:cNvSpPr>
          <p:nvPr>
            <p:ph idx="1"/>
          </p:nvPr>
        </p:nvSpPr>
        <p:spPr>
          <a:xfrm>
            <a:off x="900430" y="1989455"/>
            <a:ext cx="7421245" cy="2809240"/>
          </a:xfrm>
        </p:spPr>
        <p:txBody>
          <a:bodyPr vert="horz" wrap="square" lIns="91440" tIns="45720" rIns="91440" bIns="45720" anchor="t" anchorCtr="0"/>
          <a:p>
            <a:pPr eaLnBrk="1" hangingPunct="1">
              <a:lnSpc>
                <a:spcPct val="80000"/>
              </a:lnSpc>
            </a:pPr>
            <a:r>
              <a:rPr lang="en-US" altLang="zh-CN" sz="2000" dirty="0">
                <a:latin typeface="楷体" panose="02010609060101010101" pitchFamily="49" charset="-122"/>
                <a:ea typeface="楷体" panose="02010609060101010101" pitchFamily="49" charset="-122"/>
              </a:rPr>
              <a:t>Alchian </a:t>
            </a:r>
            <a:r>
              <a:rPr lang="zh-CN" altLang="en-US" sz="2000" dirty="0">
                <a:latin typeface="楷体" panose="02010609060101010101" pitchFamily="49" charset="-122"/>
                <a:ea typeface="楷体" panose="02010609060101010101" pitchFamily="49" charset="-122"/>
              </a:rPr>
              <a:t>定义</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一种通过</a:t>
            </a:r>
            <a:r>
              <a:rPr lang="zh-CN" altLang="en-US" sz="2000" u="sng" dirty="0">
                <a:latin typeface="楷体" panose="02010609060101010101" pitchFamily="49" charset="-122"/>
                <a:ea typeface="楷体" panose="02010609060101010101" pitchFamily="49" charset="-122"/>
              </a:rPr>
              <a:t>社会强制</a:t>
            </a:r>
            <a:r>
              <a:rPr lang="zh-CN" altLang="en-US" sz="2000" dirty="0">
                <a:latin typeface="楷体" panose="02010609060101010101" pitchFamily="49" charset="-122"/>
                <a:ea typeface="楷体" panose="02010609060101010101" pitchFamily="49" charset="-122"/>
              </a:rPr>
              <a:t>而实现的对某种经济物品的多种用途进行选择的权利” </a:t>
            </a:r>
            <a:r>
              <a:rPr lang="en-US" altLang="zh-CN" sz="2000" dirty="0">
                <a:latin typeface="楷体" panose="02010609060101010101" pitchFamily="49" charset="-122"/>
                <a:ea typeface="楷体" panose="02010609060101010101" pitchFamily="49" charset="-122"/>
              </a:rPr>
              <a:t>(“A property right is a socially enforced right to select uses of an economic good” )</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关于“社会强制” （</a:t>
            </a:r>
            <a:r>
              <a:rPr lang="en-US" altLang="zh-CN" sz="2000" dirty="0">
                <a:latin typeface="楷体" panose="02010609060101010101" pitchFamily="49" charset="-122"/>
                <a:ea typeface="楷体" panose="02010609060101010101" pitchFamily="49" charset="-122"/>
              </a:rPr>
              <a:t>socially enforced right)</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政府的力量、日常社会行动以及通行的伦理和道德规范</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为什么需要“社会强制”</a:t>
            </a:r>
            <a:r>
              <a:rPr lang="en-US" altLang="zh-CN" sz="1800" dirty="0">
                <a:latin typeface="楷体" panose="02010609060101010101" pitchFamily="49" charset="-122"/>
                <a:ea typeface="楷体" panose="02010609060101010101" pitchFamily="49" charset="-122"/>
              </a:rPr>
              <a:t>?</a:t>
            </a:r>
            <a:endParaRPr lang="en-US" altLang="zh-CN"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关于“选择的权利”</a:t>
            </a:r>
            <a:r>
              <a:rPr lang="en-US" altLang="zh-CN" sz="2000" dirty="0">
                <a:latin typeface="楷体" panose="02010609060101010101" pitchFamily="49" charset="-122"/>
                <a:ea typeface="楷体" panose="02010609060101010101" pitchFamily="49" charset="-122"/>
              </a:rPr>
              <a:t>(select uses of…)</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什么是经济资源的多种用途？</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为什么强调“选择”？</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endParaRPr lang="zh-CN" altLang="en-US" sz="1800" dirty="0">
              <a:latin typeface="楷体" panose="02010609060101010101" pitchFamily="49" charset="-122"/>
              <a:ea typeface="楷体" panose="02010609060101010101" pitchFamily="49" charset="-122"/>
            </a:endParaRPr>
          </a:p>
        </p:txBody>
      </p:sp>
      <p:sp>
        <p:nvSpPr>
          <p:cNvPr id="22531" name="Rectangle 3"/>
          <p:cNvSpPr>
            <a:spLocks noGrp="1"/>
          </p:cNvSpPr>
          <p:nvPr>
            <p:custDataLst>
              <p:tags r:id="rId1"/>
            </p:custDataLst>
          </p:nvPr>
        </p:nvSpPr>
        <p:spPr>
          <a:xfrm>
            <a:off x="900430" y="4798695"/>
            <a:ext cx="7566025" cy="215455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1800" dirty="0">
                <a:latin typeface="楷体" panose="02010609060101010101" pitchFamily="49" charset="-122"/>
                <a:ea typeface="楷体" panose="02010609060101010101" pitchFamily="49" charset="-122"/>
              </a:rPr>
              <a:t>关于“产权的强度” （</a:t>
            </a:r>
            <a:r>
              <a:rPr lang="en-US" altLang="zh-CN" sz="1800" dirty="0">
                <a:latin typeface="楷体" panose="02010609060101010101" pitchFamily="49" charset="-122"/>
                <a:ea typeface="楷体" panose="02010609060101010101" pitchFamily="49" charset="-122"/>
              </a:rPr>
              <a:t>property right’s strength)</a:t>
            </a:r>
            <a:endParaRPr lang="en-US" altLang="zh-CN" sz="1800" dirty="0">
              <a:latin typeface="楷体" panose="02010609060101010101" pitchFamily="49" charset="-122"/>
              <a:ea typeface="楷体" panose="02010609060101010101" pitchFamily="49" charset="-122"/>
            </a:endParaRPr>
          </a:p>
          <a:p>
            <a:pPr lvl="1" eaLnBrk="1" hangingPunct="1"/>
            <a:r>
              <a:rPr lang="en-US" altLang="zh-CN" sz="1800" dirty="0">
                <a:latin typeface="楷体" panose="02010609060101010101" pitchFamily="49" charset="-122"/>
                <a:ea typeface="楷体" panose="02010609060101010101" pitchFamily="49" charset="-122"/>
              </a:rPr>
              <a:t>..is measured by its probability and costs of enforcement</a:t>
            </a:r>
            <a:endParaRPr lang="en-US" altLang="zh-CN" sz="1800" dirty="0">
              <a:latin typeface="楷体" panose="02010609060101010101" pitchFamily="49" charset="-122"/>
              <a:ea typeface="楷体" panose="02010609060101010101" pitchFamily="49" charset="-122"/>
            </a:endParaRPr>
          </a:p>
          <a:p>
            <a:pPr lvl="1" eaLnBrk="1" hangingPunct="1"/>
            <a:r>
              <a:rPr lang="en-US" altLang="zh-CN" sz="1800" dirty="0">
                <a:latin typeface="楷体" panose="02010609060101010101" pitchFamily="49" charset="-122"/>
                <a:ea typeface="楷体" panose="02010609060101010101" pitchFamily="49" charset="-122"/>
              </a:rPr>
              <a:t>..depend on the government, informal social actions, and prevailing ethical and normal norms</a:t>
            </a:r>
            <a:endParaRPr lang="en-US" altLang="zh-CN" sz="1800" dirty="0">
              <a:latin typeface="楷体" panose="02010609060101010101" pitchFamily="49" charset="-122"/>
              <a:ea typeface="楷体" panose="02010609060101010101" pitchFamily="49" charset="-122"/>
            </a:endParaRPr>
          </a:p>
          <a:p>
            <a:pPr lvl="1" eaLnBrk="1" hangingPunct="1"/>
            <a:r>
              <a:rPr lang="en-US" altLang="zh-CN" sz="1800" dirty="0">
                <a:latin typeface="楷体" panose="02010609060101010101" pitchFamily="49" charset="-122"/>
                <a:ea typeface="楷体" panose="02010609060101010101" pitchFamily="49" charset="-122"/>
              </a:rPr>
              <a:t>&gt; “socially enforced right”</a:t>
            </a:r>
            <a:endParaRPr lang="en-US" altLang="zh-CN"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1150938" y="617538"/>
            <a:ext cx="752475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科学与学科</a:t>
            </a:r>
            <a:endParaRPr lang="zh-CN" altLang="en-US" sz="3400" b="1" dirty="0">
              <a:ea typeface="楷体" panose="02010609060101010101" pitchFamily="49" charset="-122"/>
            </a:endParaRPr>
          </a:p>
        </p:txBody>
      </p:sp>
      <p:sp>
        <p:nvSpPr>
          <p:cNvPr id="11267" name="Rectangle 3"/>
          <p:cNvSpPr>
            <a:spLocks noGrp="1"/>
          </p:cNvSpPr>
          <p:nvPr>
            <p:ph idx="1"/>
          </p:nvPr>
        </p:nvSpPr>
        <p:spPr>
          <a:xfrm>
            <a:off x="611505" y="1760855"/>
            <a:ext cx="7658100" cy="2825115"/>
          </a:xfrm>
        </p:spPr>
        <p:txBody>
          <a:bodyPr vert="horz" wrap="square" lIns="91440" tIns="45720" rIns="91440" bIns="45720" anchor="t" anchorCtr="0"/>
          <a:p>
            <a:pPr eaLnBrk="1" hangingPunct="1">
              <a:lnSpc>
                <a:spcPct val="80000"/>
              </a:lnSpc>
            </a:pPr>
            <a:endParaRPr lang="en-US" altLang="zh-CN" sz="2400" dirty="0">
              <a:latin typeface="楷体_GB2312"/>
              <a:ea typeface="楷体_GB2312"/>
            </a:endParaRPr>
          </a:p>
          <a:p>
            <a:pPr eaLnBrk="1" hangingPunct="1">
              <a:lnSpc>
                <a:spcPct val="80000"/>
              </a:lnSpc>
            </a:pPr>
            <a:r>
              <a:rPr lang="zh-CN" altLang="en-US" sz="2400" b="1" dirty="0">
                <a:latin typeface="楷体" panose="02010609060101010101" pitchFamily="49" charset="-122"/>
                <a:ea typeface="楷体" panose="02010609060101010101" pitchFamily="49" charset="-122"/>
              </a:rPr>
              <a:t>自然科学、社会科学和人文学科</a:t>
            </a:r>
            <a:endParaRPr lang="zh-CN" altLang="en-US" sz="2400" b="1"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b="1" dirty="0">
                <a:latin typeface="楷体" panose="02010609060101010101" pitchFamily="49" charset="-122"/>
                <a:ea typeface="楷体" panose="02010609060101010101" pitchFamily="49" charset="-122"/>
              </a:rPr>
              <a:t>物理</a:t>
            </a:r>
            <a:r>
              <a:rPr lang="zh-CN" sz="2000" dirty="0">
                <a:latin typeface="楷体" panose="02010609060101010101" pitchFamily="49" charset="-122"/>
                <a:ea typeface="楷体" panose="02010609060101010101" pitchFamily="49" charset="-122"/>
              </a:rPr>
              <a:t>、</a:t>
            </a:r>
            <a:r>
              <a:rPr lang="zh-CN" altLang="en-US" sz="2000" b="1" dirty="0">
                <a:latin typeface="楷体" panose="02010609060101010101" pitchFamily="49" charset="-122"/>
                <a:ea typeface="楷体" panose="02010609060101010101" pitchFamily="49" charset="-122"/>
              </a:rPr>
              <a:t>数学</a:t>
            </a:r>
            <a:r>
              <a:rPr lang="zh-CN" altLang="en-US" sz="2000" dirty="0">
                <a:latin typeface="楷体" panose="02010609060101010101" pitchFamily="49" charset="-122"/>
                <a:ea typeface="楷体" panose="02010609060101010101" pitchFamily="49" charset="-122"/>
              </a:rPr>
              <a:t>：可以做实验或逻辑验证，</a:t>
            </a:r>
            <a:r>
              <a:rPr lang="zh-CN" altLang="en-US" sz="2000" b="1" dirty="0">
                <a:latin typeface="楷体" panose="02010609060101010101" pitchFamily="49" charset="-122"/>
                <a:ea typeface="楷体" panose="02010609060101010101" pitchFamily="49" charset="-122"/>
              </a:rPr>
              <a:t>英语</a:t>
            </a:r>
            <a:r>
              <a:rPr lang="zh-CN" sz="2000" dirty="0">
                <a:latin typeface="楷体" panose="02010609060101010101" pitchFamily="49" charset="-122"/>
                <a:ea typeface="楷体" panose="02010609060101010101" pitchFamily="49" charset="-122"/>
              </a:rPr>
              <a:t>却无法</a:t>
            </a:r>
            <a:r>
              <a:rPr lang="zh-CN" altLang="en-US" sz="2000" dirty="0">
                <a:latin typeface="楷体" panose="02010609060101010101" pitchFamily="49" charset="-122"/>
                <a:ea typeface="楷体" panose="02010609060101010101" pitchFamily="49" charset="-122"/>
              </a:rPr>
              <a:t>验证</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科学上的证伪不能用类似于语法这样大多数人</a:t>
            </a:r>
            <a:r>
              <a:rPr lang="zh-CN" altLang="en-US" sz="2000" u="sng" dirty="0">
                <a:latin typeface="楷体" panose="02010609060101010101" pitchFamily="49" charset="-122"/>
                <a:ea typeface="楷体" panose="02010609060101010101" pitchFamily="49" charset="-122"/>
              </a:rPr>
              <a:t>约定俗成的标准</a:t>
            </a:r>
            <a:r>
              <a:rPr lang="zh-CN" altLang="en-US" sz="2000" dirty="0">
                <a:latin typeface="楷体" panose="02010609060101010101" pitchFamily="49" charset="-122"/>
                <a:ea typeface="楷体" panose="02010609060101010101" pitchFamily="49" charset="-122"/>
              </a:rPr>
              <a:t>来判断，不是</a:t>
            </a:r>
            <a:r>
              <a:rPr lang="zh-CN" altLang="en-US" sz="2000" u="sng" dirty="0">
                <a:latin typeface="楷体" panose="02010609060101010101" pitchFamily="49" charset="-122"/>
                <a:ea typeface="楷体" panose="02010609060101010101" pitchFamily="49" charset="-122"/>
              </a:rPr>
              <a:t>少数服从多数</a:t>
            </a:r>
            <a:r>
              <a:rPr lang="zh-CN" altLang="en-US" sz="2000" dirty="0">
                <a:latin typeface="楷体" panose="02010609060101010101" pitchFamily="49" charset="-122"/>
                <a:ea typeface="楷体" panose="02010609060101010101" pitchFamily="49" charset="-122"/>
              </a:rPr>
              <a:t>的“民主”，也不是多数服从少数的“权威”原则，而是所有人都服从</a:t>
            </a:r>
            <a:r>
              <a:rPr lang="zh-CN" altLang="en-US" sz="2000" u="sng" dirty="0">
                <a:latin typeface="楷体" panose="02010609060101010101" pitchFamily="49" charset="-122"/>
                <a:ea typeface="楷体" panose="02010609060101010101" pitchFamily="49" charset="-122"/>
              </a:rPr>
              <a:t>可重复检验的事实</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人文学科 </a:t>
            </a:r>
            <a:r>
              <a:rPr lang="en-US" altLang="zh-CN" sz="2000" dirty="0">
                <a:latin typeface="楷体" panose="02010609060101010101" pitchFamily="49" charset="-122"/>
                <a:ea typeface="楷体" panose="02010609060101010101" pitchFamily="49" charset="-122"/>
              </a:rPr>
              <a:t>VS </a:t>
            </a:r>
            <a:r>
              <a:rPr lang="zh-CN" altLang="en-US" sz="2000" dirty="0">
                <a:latin typeface="楷体" panose="02010609060101010101" pitchFamily="49" charset="-122"/>
                <a:ea typeface="楷体" panose="02010609060101010101" pitchFamily="49" charset="-122"/>
              </a:rPr>
              <a:t>社会科学</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从玉器看中华文明起源的故事</a:t>
            </a:r>
            <a:endParaRPr lang="zh-CN" altLang="en-US" sz="2000" dirty="0">
              <a:latin typeface="楷体" panose="02010609060101010101" pitchFamily="49" charset="-122"/>
              <a:ea typeface="楷体" panose="02010609060101010101" pitchFamily="49" charset="-122"/>
            </a:endParaRPr>
          </a:p>
        </p:txBody>
      </p:sp>
      <p:sp>
        <p:nvSpPr>
          <p:cNvPr id="12290" name="Rectangle 2"/>
          <p:cNvSpPr>
            <a:spLocks noGrp="1"/>
          </p:cNvSpPr>
          <p:nvPr>
            <p:custDataLst>
              <p:tags r:id="rId1"/>
            </p:custDataLst>
          </p:nvPr>
        </p:nvSpPr>
        <p:spPr>
          <a:xfrm>
            <a:off x="755650" y="4652645"/>
            <a:ext cx="7992745" cy="56896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2800" b="1" dirty="0">
                <a:ea typeface="楷体" panose="02010609060101010101" pitchFamily="49" charset="-122"/>
              </a:rPr>
              <a:t>知道（</a:t>
            </a:r>
            <a:r>
              <a:rPr lang="en-US" altLang="zh-CN" sz="2800" b="1" dirty="0">
                <a:ea typeface="楷体" panose="02010609060101010101" pitchFamily="49" charset="-122"/>
              </a:rPr>
              <a:t>Knowing</a:t>
            </a:r>
            <a:r>
              <a:rPr lang="zh-CN" altLang="en-US" sz="2800" b="1" dirty="0">
                <a:ea typeface="楷体" panose="02010609060101010101" pitchFamily="49" charset="-122"/>
              </a:rPr>
              <a:t>）与理解（</a:t>
            </a:r>
            <a:r>
              <a:rPr lang="en-US" altLang="zh-CN" sz="2800" b="1" dirty="0">
                <a:ea typeface="楷体" panose="02010609060101010101" pitchFamily="49" charset="-122"/>
              </a:rPr>
              <a:t>Understanding</a:t>
            </a:r>
            <a:r>
              <a:rPr lang="zh-CN" altLang="en-US" sz="2800" b="1" dirty="0">
                <a:ea typeface="楷体" panose="02010609060101010101" pitchFamily="49" charset="-122"/>
              </a:rPr>
              <a:t>）</a:t>
            </a:r>
            <a:endParaRPr lang="zh-CN" altLang="en-US" sz="2800" b="1" dirty="0">
              <a:ea typeface="楷体" panose="02010609060101010101" pitchFamily="49" charset="-122"/>
            </a:endParaRPr>
          </a:p>
        </p:txBody>
      </p:sp>
      <p:sp>
        <p:nvSpPr>
          <p:cNvPr id="12291" name="Rectangle 3"/>
          <p:cNvSpPr>
            <a:spLocks noGrp="1"/>
          </p:cNvSpPr>
          <p:nvPr>
            <p:custDataLst>
              <p:tags r:id="rId2"/>
            </p:custDataLst>
          </p:nvPr>
        </p:nvSpPr>
        <p:spPr>
          <a:xfrm>
            <a:off x="755650" y="5372735"/>
            <a:ext cx="8011795" cy="109918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spcBef>
                <a:spcPts val="1800"/>
              </a:spcBef>
            </a:pPr>
            <a:r>
              <a:rPr lang="zh-CN" altLang="en-US" sz="2000" dirty="0">
                <a:latin typeface="楷体" panose="02010609060101010101" pitchFamily="49" charset="-122"/>
                <a:ea typeface="楷体" panose="02010609060101010101" pitchFamily="49" charset="-122"/>
              </a:rPr>
              <a:t>火车往前开，一个人从车头起跳，为什么会落在车头而不是车中？</a:t>
            </a:r>
            <a:endParaRPr lang="zh-CN" altLang="en-US" sz="2000" dirty="0">
              <a:latin typeface="楷体" panose="02010609060101010101" pitchFamily="49" charset="-122"/>
              <a:ea typeface="楷体" panose="02010609060101010101" pitchFamily="49" charset="-122"/>
            </a:endParaRPr>
          </a:p>
          <a:p>
            <a:pPr eaLnBrk="1" hangingPunct="1">
              <a:spcBef>
                <a:spcPts val="1800"/>
              </a:spcBef>
            </a:pPr>
            <a:r>
              <a:rPr lang="zh-CN" altLang="en-US" sz="2000" dirty="0">
                <a:latin typeface="楷体" panose="02010609060101010101" pitchFamily="49" charset="-122"/>
                <a:ea typeface="楷体" panose="02010609060101010101" pitchFamily="49" charset="-122"/>
              </a:rPr>
              <a:t>坐在热气球上的人是不是会看见地球在脚下高速转动？</a:t>
            </a:r>
            <a:endParaRPr lang="zh-CN" altLang="en-US" sz="2000" dirty="0">
              <a:solidFill>
                <a:schemeClr val="hlink"/>
              </a:solidFill>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产权的经济含义</a:t>
            </a:r>
            <a:endParaRPr lang="zh-CN" altLang="en-US" sz="4000" b="1" dirty="0">
              <a:latin typeface="楷体" panose="02010609060101010101" pitchFamily="49" charset="-122"/>
              <a:ea typeface="楷体" panose="02010609060101010101" pitchFamily="49" charset="-122"/>
            </a:endParaRPr>
          </a:p>
        </p:txBody>
      </p:sp>
      <p:sp>
        <p:nvSpPr>
          <p:cNvPr id="26627" name="Rectangle 3"/>
          <p:cNvSpPr>
            <a:spLocks noGrp="1"/>
          </p:cNvSpPr>
          <p:nvPr>
            <p:ph idx="1"/>
          </p:nvPr>
        </p:nvSpPr>
        <p:spPr>
          <a:xfrm>
            <a:off x="971550" y="1916430"/>
            <a:ext cx="7832090" cy="2198370"/>
          </a:xfrm>
        </p:spPr>
        <p:txBody>
          <a:bodyPr vert="horz" wrap="square" lIns="91440" tIns="45720" rIns="91440" bIns="45720" anchor="t" anchorCtr="0"/>
          <a:p>
            <a:pPr eaLnBrk="1" hangingPunct="1">
              <a:lnSpc>
                <a:spcPct val="80000"/>
              </a:lnSpc>
            </a:pPr>
            <a:r>
              <a:rPr lang="en-US" altLang="zh-CN" sz="2000" dirty="0">
                <a:latin typeface="楷体" panose="02010609060101010101" pitchFamily="49" charset="-122"/>
                <a:ea typeface="楷体" panose="02010609060101010101" pitchFamily="49" charset="-122"/>
              </a:rPr>
              <a:t>Alchian: “</a:t>
            </a:r>
            <a:r>
              <a:rPr lang="zh-CN" altLang="en-US" sz="2000" dirty="0">
                <a:latin typeface="楷体" panose="02010609060101010101" pitchFamily="49" charset="-122"/>
                <a:ea typeface="楷体" panose="02010609060101010101" pitchFamily="49" charset="-122"/>
              </a:rPr>
              <a:t>根据著名的比较利益原则，在一个信息扩散的社会里，要使生产专业化的分散协调得以顺利进行，人们就必须得到有保障的可转让的私有产权，即以双方同意的价格，用较低的交易成本对生产资源和可交易产品进行转让的权利”。</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协调专业化分工、对应“信息扩散”的社会；</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在一个互相合意的、代表低成本的价格水平上，完成交易。</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产权与经济增长</a:t>
            </a:r>
            <a:endParaRPr lang="zh-CN" altLang="en-US" sz="2000" dirty="0">
              <a:latin typeface="楷体" panose="02010609060101010101" pitchFamily="49" charset="-122"/>
              <a:ea typeface="楷体" panose="02010609060101010101" pitchFamily="49" charset="-122"/>
            </a:endParaRPr>
          </a:p>
        </p:txBody>
      </p:sp>
      <p:sp>
        <p:nvSpPr>
          <p:cNvPr id="24579" name="Rectangle 3"/>
          <p:cNvSpPr>
            <a:spLocks noGrp="1"/>
          </p:cNvSpPr>
          <p:nvPr>
            <p:custDataLst>
              <p:tags r:id="rId1"/>
            </p:custDataLst>
          </p:nvPr>
        </p:nvSpPr>
        <p:spPr>
          <a:xfrm>
            <a:off x="971550" y="3789045"/>
            <a:ext cx="7772400" cy="301117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产权</a:t>
            </a:r>
            <a:r>
              <a:rPr lang="en-US" altLang="zh-CN" sz="2000" dirty="0">
                <a:latin typeface="楷体" panose="02010609060101010101" pitchFamily="49" charset="-122"/>
                <a:ea typeface="楷体" panose="02010609060101010101" pitchFamily="49" charset="-122"/>
              </a:rPr>
              <a:t>(property rights)</a:t>
            </a:r>
            <a:r>
              <a:rPr lang="zh-CN" altLang="en-US" sz="2000" dirty="0">
                <a:latin typeface="楷体" panose="02010609060101010101" pitchFamily="49" charset="-122"/>
                <a:ea typeface="楷体" panose="02010609060101010101" pitchFamily="49" charset="-122"/>
              </a:rPr>
              <a:t>概念的扩展</a:t>
            </a:r>
            <a:endParaRPr lang="en-US" altLang="zh-CN"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权利、道德、正义和法律</a:t>
            </a:r>
            <a:r>
              <a:rPr lang="en-US" altLang="zh-CN" sz="2000" dirty="0">
                <a:latin typeface="楷体" panose="02010609060101010101" pitchFamily="49" charset="-122"/>
                <a:ea typeface="楷体" panose="02010609060101010101" pitchFamily="49" charset="-122"/>
              </a:rPr>
              <a:t>(right--rights)</a:t>
            </a:r>
            <a:endParaRPr lang="en-US" altLang="zh-CN" sz="2000" dirty="0">
              <a:latin typeface="楷体" panose="02010609060101010101" pitchFamily="49" charset="-122"/>
              <a:ea typeface="楷体" panose="02010609060101010101" pitchFamily="49" charset="-122"/>
            </a:endParaRPr>
          </a:p>
          <a:p>
            <a:pPr lvl="1" eaLnBrk="1" hangingPunct="1"/>
            <a:r>
              <a:rPr lang="en-US" altLang="zh-CN" sz="2000" dirty="0">
                <a:latin typeface="楷体" panose="02010609060101010101" pitchFamily="49" charset="-122"/>
                <a:ea typeface="楷体" panose="02010609060101010101" pitchFamily="49" charset="-122"/>
              </a:rPr>
              <a:t>Right</a:t>
            </a:r>
            <a:r>
              <a:rPr lang="zh-CN" altLang="en-US" sz="2000" dirty="0">
                <a:latin typeface="楷体" panose="02010609060101010101" pitchFamily="49" charset="-122"/>
                <a:ea typeface="楷体" panose="02010609060101010101" pitchFamily="49" charset="-122"/>
              </a:rPr>
              <a:t>权利</a:t>
            </a:r>
            <a:r>
              <a:rPr lang="en-US" altLang="zh-CN" sz="2000" dirty="0">
                <a:latin typeface="楷体" panose="02010609060101010101" pitchFamily="49" charset="-122"/>
                <a:ea typeface="楷体" panose="02010609060101010101" pitchFamily="49" charset="-122"/>
              </a:rPr>
              <a:t> VS Might</a:t>
            </a:r>
            <a:r>
              <a:rPr lang="zh-CN" altLang="en-US" sz="2000" dirty="0">
                <a:latin typeface="楷体" panose="02010609060101010101" pitchFamily="49" charset="-122"/>
                <a:ea typeface="楷体" panose="02010609060101010101" pitchFamily="49" charset="-122"/>
              </a:rPr>
              <a:t>能力</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权利束</a:t>
            </a:r>
            <a:r>
              <a:rPr lang="en-US" altLang="zh-CN" sz="2000" dirty="0">
                <a:latin typeface="楷体" panose="02010609060101010101" pitchFamily="49" charset="-122"/>
                <a:ea typeface="楷体" panose="02010609060101010101" pitchFamily="49" charset="-122"/>
              </a:rPr>
              <a:t>(rights or a set of rights)</a:t>
            </a:r>
            <a:endParaRPr lang="en-US" altLang="zh-CN" sz="2000" dirty="0">
              <a:latin typeface="楷体" panose="02010609060101010101" pitchFamily="49" charset="-122"/>
              <a:ea typeface="楷体" panose="02010609060101010101" pitchFamily="49" charset="-122"/>
            </a:endParaRPr>
          </a:p>
          <a:p>
            <a:pPr lvl="3" eaLnBrk="1" hangingPunct="1"/>
            <a:r>
              <a:rPr lang="zh-CN" altLang="en-US" dirty="0">
                <a:latin typeface="楷体" panose="02010609060101010101" pitchFamily="49" charset="-122"/>
                <a:ea typeface="楷体" panose="02010609060101010101" pitchFamily="49" charset="-122"/>
              </a:rPr>
              <a:t>使用和占有</a:t>
            </a:r>
            <a:r>
              <a:rPr lang="en-US" altLang="zh-CN" dirty="0">
                <a:latin typeface="楷体" panose="02010609060101010101" pitchFamily="49" charset="-122"/>
                <a:ea typeface="楷体" panose="02010609060101010101" pitchFamily="49" charset="-122"/>
              </a:rPr>
              <a:t>(use rights)</a:t>
            </a:r>
            <a:endParaRPr lang="en-US" altLang="zh-CN" dirty="0">
              <a:latin typeface="楷体" panose="02010609060101010101" pitchFamily="49" charset="-122"/>
              <a:ea typeface="楷体" panose="02010609060101010101" pitchFamily="49" charset="-122"/>
            </a:endParaRPr>
          </a:p>
          <a:p>
            <a:pPr lvl="3" eaLnBrk="1" hangingPunct="1"/>
            <a:r>
              <a:rPr lang="zh-CN" altLang="en-US" dirty="0">
                <a:latin typeface="楷体" panose="02010609060101010101" pitchFamily="49" charset="-122"/>
                <a:ea typeface="楷体" panose="02010609060101010101" pitchFamily="49" charset="-122"/>
              </a:rPr>
              <a:t>收益</a:t>
            </a:r>
            <a:r>
              <a:rPr lang="en-US" altLang="zh-CN" dirty="0">
                <a:latin typeface="楷体" panose="02010609060101010101" pitchFamily="49" charset="-122"/>
                <a:ea typeface="楷体" panose="02010609060101010101" pitchFamily="49" charset="-122"/>
              </a:rPr>
              <a:t>(usufruct rights)</a:t>
            </a:r>
            <a:endParaRPr lang="en-US" altLang="zh-CN" dirty="0">
              <a:latin typeface="楷体" panose="02010609060101010101" pitchFamily="49" charset="-122"/>
              <a:ea typeface="楷体" panose="02010609060101010101" pitchFamily="49" charset="-122"/>
            </a:endParaRPr>
          </a:p>
          <a:p>
            <a:pPr lvl="3" eaLnBrk="1" hangingPunct="1"/>
            <a:r>
              <a:rPr lang="zh-CN" altLang="en-US" dirty="0">
                <a:latin typeface="楷体" panose="02010609060101010101" pitchFamily="49" charset="-122"/>
                <a:ea typeface="楷体" panose="02010609060101010101" pitchFamily="49" charset="-122"/>
              </a:rPr>
              <a:t>让度</a:t>
            </a:r>
            <a:r>
              <a:rPr lang="en-US" altLang="zh-CN" dirty="0">
                <a:latin typeface="楷体" panose="02010609060101010101" pitchFamily="49" charset="-122"/>
                <a:ea typeface="楷体" panose="02010609060101010101" pitchFamily="49" charset="-122"/>
              </a:rPr>
              <a:t>(alienation rights)</a:t>
            </a:r>
            <a:endParaRPr lang="en-US" altLang="zh-CN"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排他性</a:t>
            </a:r>
            <a:r>
              <a:rPr lang="en-US" altLang="zh-CN" sz="2000" dirty="0">
                <a:latin typeface="楷体" panose="02010609060101010101" pitchFamily="49" charset="-122"/>
                <a:ea typeface="楷体" panose="02010609060101010101" pitchFamily="49" charset="-122"/>
              </a:rPr>
              <a:t>(exclusive)</a:t>
            </a:r>
            <a:r>
              <a:rPr lang="zh-CN" altLang="en-US" sz="2000" dirty="0">
                <a:latin typeface="楷体" panose="02010609060101010101" pitchFamily="49" charset="-122"/>
                <a:ea typeface="楷体" panose="02010609060101010101" pitchFamily="49" charset="-122"/>
              </a:rPr>
              <a:t>和可交易性</a:t>
            </a:r>
            <a:r>
              <a:rPr lang="en-US" altLang="zh-CN" sz="2000" dirty="0">
                <a:latin typeface="楷体" panose="02010609060101010101" pitchFamily="49" charset="-122"/>
                <a:ea typeface="楷体" panose="02010609060101010101" pitchFamily="49" charset="-122"/>
              </a:rPr>
              <a:t>(exchangeable)</a:t>
            </a: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理解产权：竞争与社会</a:t>
            </a:r>
            <a:endParaRPr lang="zh-CN" altLang="en-US" sz="4000" b="1" dirty="0">
              <a:latin typeface="楷体" panose="02010609060101010101" pitchFamily="49" charset="-122"/>
              <a:ea typeface="楷体" panose="02010609060101010101" pitchFamily="49" charset="-122"/>
            </a:endParaRPr>
          </a:p>
        </p:txBody>
      </p:sp>
      <p:sp>
        <p:nvSpPr>
          <p:cNvPr id="25603" name="Rectangle 3"/>
          <p:cNvSpPr>
            <a:spLocks noGrp="1"/>
          </p:cNvSpPr>
          <p:nvPr>
            <p:ph idx="1"/>
          </p:nvPr>
        </p:nvSpPr>
        <p:spPr>
          <a:xfrm>
            <a:off x="929640" y="1946275"/>
            <a:ext cx="7908925" cy="4114800"/>
          </a:xfrm>
        </p:spPr>
        <p:txBody>
          <a:bodyPr vert="horz" wrap="square" lIns="91440" tIns="45720" rIns="91440" bIns="45720" anchor="t" anchorCtr="0"/>
          <a:p>
            <a:pPr eaLnBrk="1" hangingPunct="1">
              <a:lnSpc>
                <a:spcPct val="90000"/>
              </a:lnSpc>
            </a:pPr>
            <a:r>
              <a:rPr lang="zh-CN" altLang="en-US" sz="1800" dirty="0">
                <a:latin typeface="楷体" panose="02010609060101010101" pitchFamily="49" charset="-122"/>
                <a:ea typeface="楷体" panose="02010609060101010101" pitchFamily="49" charset="-122"/>
              </a:rPr>
              <a:t>再谈稀缺与竞争</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产权概念重点不是“产（物）”，而是“权（利）”，即关于行为的一组许可和限制。</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为竞争设置的最基本的限制</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“私人产权”是限制个人的自利倾向、限制竞争危害社会的制度安排</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普遍性、有效保护的成本比较低、构成全部复杂的契约和组织的基础</a:t>
            </a:r>
            <a:endParaRPr lang="en-US" altLang="zh-CN"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ea typeface="楷体" panose="02010609060101010101" pitchFamily="49" charset="-122"/>
              </a:rPr>
              <a:t>保护产权与保护产权的市值：网约车</a:t>
            </a:r>
            <a:endParaRPr lang="zh-CN" altLang="en-US" sz="1800" dirty="0">
              <a:ea typeface="楷体" panose="02010609060101010101" pitchFamily="49" charset="-122"/>
            </a:endParaRPr>
          </a:p>
          <a:p>
            <a:pPr lvl="1" eaLnBrk="1" hangingPunct="1">
              <a:lnSpc>
                <a:spcPct val="90000"/>
              </a:lnSpc>
            </a:pPr>
            <a:endParaRPr lang="zh-CN" altLang="en-US" sz="1800" dirty="0">
              <a:latin typeface="楷体" panose="02010609060101010101" pitchFamily="49" charset="-122"/>
              <a:ea typeface="楷体" panose="02010609060101010101" pitchFamily="49" charset="-122"/>
            </a:endParaRPr>
          </a:p>
        </p:txBody>
      </p:sp>
      <p:sp>
        <p:nvSpPr>
          <p:cNvPr id="27651" name="Rectangle 3"/>
          <p:cNvSpPr>
            <a:spLocks noGrp="1"/>
          </p:cNvSpPr>
          <p:nvPr>
            <p:custDataLst>
              <p:tags r:id="rId1"/>
            </p:custDataLst>
          </p:nvPr>
        </p:nvSpPr>
        <p:spPr>
          <a:xfrm>
            <a:off x="971550" y="4580890"/>
            <a:ext cx="7205345" cy="191643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ea typeface="楷体" panose="02010609060101010101" pitchFamily="49" charset="-122"/>
              </a:rPr>
              <a:t>所有权：对资源权利的法律规定</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产权：在行使所有权的过程中，发生互相影响</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为什么不在所有权的法律文书里，把所有对权利的限定都明确写下来？</a:t>
            </a:r>
            <a:endParaRPr lang="en-US" altLang="zh-CN"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产权的界定和再界定</a:t>
            </a:r>
            <a:endParaRPr lang="en-US" altLang="zh-CN"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思考题</a:t>
            </a:r>
            <a:endParaRPr lang="zh-CN" altLang="en-US" sz="2000" dirty="0">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所有权不重要</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（张五常）吗？</a:t>
            </a:r>
            <a:endParaRPr lang="zh-CN" altLang="en-US" sz="1800" dirty="0">
              <a:ea typeface="楷体" panose="02010609060101010101" pitchFamily="49" charset="-122"/>
            </a:endParaRPr>
          </a:p>
        </p:txBody>
      </p:sp>
      <p:sp>
        <p:nvSpPr>
          <p:cNvPr id="27650" name="Rectangle 2"/>
          <p:cNvSpPr>
            <a:spLocks noGrp="1"/>
          </p:cNvSpPr>
          <p:nvPr>
            <p:custDataLst>
              <p:tags r:id="rId2"/>
            </p:custDataLst>
          </p:nvPr>
        </p:nvSpPr>
        <p:spPr>
          <a:xfrm>
            <a:off x="1187768" y="3428048"/>
            <a:ext cx="7308850"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2800" b="1" dirty="0">
                <a:latin typeface="楷体" panose="02010609060101010101" pitchFamily="49" charset="-122"/>
                <a:ea typeface="楷体" panose="02010609060101010101" pitchFamily="49" charset="-122"/>
              </a:rPr>
              <a:t>所有权与产权</a:t>
            </a:r>
            <a:endParaRPr lang="zh-CN" altLang="en-US" sz="28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Rectangle 2"/>
          <p:cNvSpPr>
            <a:spLocks noGrp="1"/>
          </p:cNvSpPr>
          <p:nvPr>
            <p:ph type="title"/>
          </p:nvPr>
        </p:nvSpPr>
        <p:spPr>
          <a:xfrm>
            <a:off x="1150938" y="617538"/>
            <a:ext cx="7597775" cy="1143000"/>
          </a:xfrm>
        </p:spPr>
        <p:txBody>
          <a:bodyPr vert="horz" wrap="square" lIns="91440" tIns="45720" rIns="91440" bIns="45720" anchor="b" anchorCtr="0"/>
          <a:p>
            <a:pPr algn="ctr" eaLnBrk="1" hangingPunct="1"/>
            <a:r>
              <a:rPr lang="zh-CN" altLang="zh-CN" sz="3200" b="1" dirty="0">
                <a:latin typeface="楷体" panose="02010609060101010101" pitchFamily="49" charset="-122"/>
                <a:ea typeface="楷体" panose="02010609060101010101" pitchFamily="49" charset="-122"/>
              </a:rPr>
              <a:t>方云哲同学来信</a:t>
            </a:r>
            <a:endParaRPr lang="zh-CN" altLang="zh-CN" sz="3200" b="1" dirty="0">
              <a:latin typeface="楷体" panose="02010609060101010101" pitchFamily="49" charset="-122"/>
              <a:ea typeface="楷体" panose="02010609060101010101" pitchFamily="49" charset="-122"/>
            </a:endParaRPr>
          </a:p>
        </p:txBody>
      </p:sp>
      <p:sp>
        <p:nvSpPr>
          <p:cNvPr id="16387" name="Rectangle 3"/>
          <p:cNvSpPr>
            <a:spLocks noGrp="1"/>
          </p:cNvSpPr>
          <p:nvPr>
            <p:ph idx="1"/>
          </p:nvPr>
        </p:nvSpPr>
        <p:spPr>
          <a:xfrm>
            <a:off x="1043940" y="1844675"/>
            <a:ext cx="7479665" cy="2994660"/>
          </a:xfrm>
        </p:spPr>
        <p:txBody>
          <a:bodyPr vert="horz" wrap="square" lIns="91440" tIns="45720" rIns="91440" bIns="45720" anchor="t" anchorCtr="0"/>
          <a:p>
            <a:pPr eaLnBrk="1" hangingPunct="1">
              <a:lnSpc>
                <a:spcPct val="80000"/>
              </a:lnSpc>
            </a:pPr>
            <a:r>
              <a:rPr lang="zh-CN" altLang="zh-CN" sz="2000" b="1" dirty="0">
                <a:ea typeface="楷体" panose="02010609060101010101" pitchFamily="49" charset="-122"/>
              </a:rPr>
              <a:t>陨石到底属于谁？</a:t>
            </a:r>
            <a:endParaRPr lang="zh-CN" altLang="zh-CN" sz="2000" dirty="0">
              <a:ea typeface="楷体" panose="02010609060101010101" pitchFamily="49" charset="-122"/>
            </a:endParaRPr>
          </a:p>
          <a:p>
            <a:pPr eaLnBrk="1" hangingPunct="1">
              <a:lnSpc>
                <a:spcPct val="80000"/>
              </a:lnSpc>
            </a:pPr>
            <a:r>
              <a:rPr lang="zh-CN" altLang="zh-CN" sz="2000" dirty="0">
                <a:ea typeface="楷体" panose="02010609060101010101" pitchFamily="49" charset="-122"/>
              </a:rPr>
              <a:t>两个人发现了中国第二、世界第四的铁陨石。政府在得知后将陨石拉走，并给两位向导颁发奖状。陨石经鉴定价值达上亿。</a:t>
            </a:r>
            <a:endParaRPr lang="zh-CN" altLang="zh-CN" sz="2000" dirty="0">
              <a:ea typeface="楷体" panose="02010609060101010101" pitchFamily="49" charset="-122"/>
            </a:endParaRPr>
          </a:p>
          <a:p>
            <a:pPr eaLnBrk="1" hangingPunct="1">
              <a:lnSpc>
                <a:spcPct val="80000"/>
              </a:lnSpc>
            </a:pPr>
            <a:r>
              <a:rPr lang="zh-CN" altLang="zh-CN" sz="2000" dirty="0">
                <a:ea typeface="楷体" panose="02010609060101010101" pitchFamily="49" charset="-122"/>
              </a:rPr>
              <a:t>一年半后，陨石的发现者将当地政府告上法庭，他们认为自己是</a:t>
            </a:r>
            <a:r>
              <a:rPr lang="zh-CN" altLang="zh-CN" sz="2000" dirty="0">
                <a:latin typeface="楷体" panose="02010609060101010101" pitchFamily="49" charset="-122"/>
                <a:ea typeface="楷体" panose="02010609060101010101" pitchFamily="49" charset="-122"/>
              </a:rPr>
              <a:t>“</a:t>
            </a:r>
            <a:r>
              <a:rPr lang="zh-CN" altLang="zh-CN" sz="2000" dirty="0">
                <a:ea typeface="楷体" panose="02010609060101010101" pitchFamily="49" charset="-122"/>
              </a:rPr>
              <a:t>陨石的第一发现者，这块陨石应属他们所有</a:t>
            </a:r>
            <a:r>
              <a:rPr lang="zh-CN" altLang="zh-CN" sz="2000" dirty="0">
                <a:latin typeface="楷体" panose="02010609060101010101" pitchFamily="49" charset="-122"/>
                <a:ea typeface="楷体" panose="02010609060101010101" pitchFamily="49" charset="-122"/>
              </a:rPr>
              <a:t>”</a:t>
            </a:r>
            <a:r>
              <a:rPr lang="zh-CN" altLang="zh-CN" sz="2000" dirty="0">
                <a:ea typeface="楷体" panose="02010609060101010101" pitchFamily="49" charset="-122"/>
              </a:rPr>
              <a:t>；而陨石降落地隶属某农场，农场主认为陨石应属他所有；而政府则认为</a:t>
            </a:r>
            <a:r>
              <a:rPr lang="zh-CN" altLang="zh-CN" sz="2000" dirty="0">
                <a:latin typeface="楷体" panose="02010609060101010101" pitchFamily="49" charset="-122"/>
                <a:ea typeface="楷体" panose="02010609060101010101" pitchFamily="49" charset="-122"/>
              </a:rPr>
              <a:t>“</a:t>
            </a:r>
            <a:r>
              <a:rPr lang="zh-CN" altLang="zh-CN" sz="2000" dirty="0">
                <a:ea typeface="楷体" panose="02010609060101010101" pitchFamily="49" charset="-122"/>
              </a:rPr>
              <a:t>该陨石为矿产资源，应收归国有</a:t>
            </a:r>
            <a:r>
              <a:rPr lang="zh-CN" altLang="zh-CN" sz="2000" dirty="0">
                <a:latin typeface="楷体" panose="02010609060101010101" pitchFamily="49" charset="-122"/>
                <a:ea typeface="楷体" panose="02010609060101010101" pitchFamily="49" charset="-122"/>
              </a:rPr>
              <a:t>”</a:t>
            </a:r>
            <a:r>
              <a:rPr lang="zh-CN" altLang="zh-CN" sz="2000" dirty="0">
                <a:ea typeface="楷体" panose="02010609060101010101" pitchFamily="49" charset="-122"/>
              </a:rPr>
              <a:t>。</a:t>
            </a:r>
            <a:endParaRPr lang="zh-CN" altLang="zh-CN" sz="2000" dirty="0">
              <a:ea typeface="楷体" panose="02010609060101010101" pitchFamily="49" charset="-122"/>
            </a:endParaRPr>
          </a:p>
          <a:p>
            <a:pPr eaLnBrk="1" hangingPunct="1">
              <a:lnSpc>
                <a:spcPct val="80000"/>
              </a:lnSpc>
            </a:pPr>
            <a:endParaRPr lang="zh-CN" altLang="zh-CN" sz="2000" dirty="0"/>
          </a:p>
        </p:txBody>
      </p:sp>
      <p:sp>
        <p:nvSpPr>
          <p:cNvPr id="17410" name="Rectangle 2"/>
          <p:cNvSpPr>
            <a:spLocks noGrp="1"/>
          </p:cNvSpPr>
          <p:nvPr>
            <p:custDataLst>
              <p:tags r:id="rId1"/>
            </p:custDataLst>
          </p:nvPr>
        </p:nvSpPr>
        <p:spPr>
          <a:xfrm>
            <a:off x="1259840" y="3716655"/>
            <a:ext cx="7092950" cy="64262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zh-CN" sz="3000" b="1" dirty="0">
                <a:latin typeface="楷体" panose="02010609060101010101" pitchFamily="49" charset="-122"/>
                <a:ea typeface="楷体" panose="02010609060101010101" pitchFamily="49" charset="-122"/>
              </a:rPr>
              <a:t>产权界定需成本</a:t>
            </a:r>
            <a:endParaRPr lang="zh-CN" altLang="zh-CN" sz="3000" b="1" dirty="0">
              <a:latin typeface="楷体" panose="02010609060101010101" pitchFamily="49" charset="-122"/>
              <a:ea typeface="楷体" panose="02010609060101010101" pitchFamily="49" charset="-122"/>
            </a:endParaRPr>
          </a:p>
        </p:txBody>
      </p:sp>
      <p:sp>
        <p:nvSpPr>
          <p:cNvPr id="17411" name="Rectangle 3"/>
          <p:cNvSpPr>
            <a:spLocks noGrp="1"/>
          </p:cNvSpPr>
          <p:nvPr>
            <p:custDataLst>
              <p:tags r:id="rId2"/>
            </p:custDataLst>
          </p:nvPr>
        </p:nvSpPr>
        <p:spPr>
          <a:xfrm>
            <a:off x="975995" y="4359275"/>
            <a:ext cx="7773035" cy="232854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zh-CN" sz="1800" dirty="0">
                <a:ea typeface="楷体" panose="02010609060101010101" pitchFamily="49" charset="-122"/>
              </a:rPr>
              <a:t>暂且抛开法律上的漏洞不谈，我们仍可提出这样一个问题：为何陨石在太空中无人争抢，落地后却有这么多人来争抢？</a:t>
            </a:r>
            <a:endParaRPr lang="zh-CN" altLang="zh-CN" sz="1800" dirty="0">
              <a:ea typeface="楷体" panose="02010609060101010101" pitchFamily="49" charset="-122"/>
            </a:endParaRPr>
          </a:p>
          <a:p>
            <a:pPr eaLnBrk="1" hangingPunct="1">
              <a:lnSpc>
                <a:spcPct val="90000"/>
              </a:lnSpc>
            </a:pPr>
            <a:r>
              <a:rPr lang="zh-CN" altLang="zh-CN" sz="1800" dirty="0">
                <a:ea typeface="楷体" panose="02010609060101010101" pitchFamily="49" charset="-122"/>
              </a:rPr>
              <a:t>无非是产权与产权的界定问题。产权界定也需一定成本，当陨石还在太空中时，若要对其进行研究分析并进行产权界定需要相当大的成本。</a:t>
            </a:r>
            <a:endParaRPr lang="zh-CN" altLang="zh-CN" sz="1800" dirty="0">
              <a:ea typeface="楷体" panose="02010609060101010101" pitchFamily="49" charset="-122"/>
            </a:endParaRPr>
          </a:p>
          <a:p>
            <a:pPr eaLnBrk="1" hangingPunct="1">
              <a:lnSpc>
                <a:spcPct val="90000"/>
              </a:lnSpc>
            </a:pPr>
            <a:r>
              <a:rPr lang="zh-CN" altLang="zh-CN" sz="1800" dirty="0">
                <a:ea typeface="楷体" panose="02010609060101010101" pitchFamily="49" charset="-122"/>
              </a:rPr>
              <a:t>根据成本收益分析原则，界定产权所花费的成本超过了陨石的价值（何况陨石还不一定降落在地球上），当然无人问津。</a:t>
            </a:r>
            <a:endParaRPr lang="zh-CN" altLang="zh-CN" sz="1800" dirty="0">
              <a:ea typeface="楷体" panose="02010609060101010101" pitchFamily="49" charset="-122"/>
            </a:endParaRPr>
          </a:p>
          <a:p>
            <a:pPr eaLnBrk="1" hangingPunct="1">
              <a:lnSpc>
                <a:spcPct val="90000"/>
              </a:lnSpc>
            </a:pPr>
            <a:r>
              <a:rPr lang="zh-CN" altLang="zh-CN" sz="1800" dirty="0">
                <a:ea typeface="楷体" panose="02010609060101010101" pitchFamily="49" charset="-122"/>
              </a:rPr>
              <a:t>当陨石降落到地球上后，其产权界定的成本被大大减少，因此就会有许多人来争抢。</a:t>
            </a:r>
            <a:endParaRPr lang="zh-CN" altLang="zh-CN" sz="1800" dirty="0">
              <a:ea typeface="楷体" panose="02010609060101010101" pitchFamily="49" charset="-122"/>
            </a:endParaRPr>
          </a:p>
        </p:txBody>
      </p:sp>
    </p:spTree>
  </p:cSld>
  <p:clrMapOvr>
    <a:masterClrMapping/>
  </p:clrMapOvr>
  <p:transition>
    <p:zoom dir="in"/>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保护产权和保护产权的市值</a:t>
            </a:r>
            <a:endParaRPr lang="zh-CN" altLang="zh-CN" sz="3600" b="1" dirty="0">
              <a:latin typeface="楷体" panose="02010609060101010101" pitchFamily="49" charset="-122"/>
              <a:ea typeface="楷体" panose="02010609060101010101" pitchFamily="49" charset="-122"/>
            </a:endParaRPr>
          </a:p>
        </p:txBody>
      </p:sp>
      <p:sp>
        <p:nvSpPr>
          <p:cNvPr id="20483" name="Rectangle 3"/>
          <p:cNvSpPr>
            <a:spLocks noGrp="1"/>
          </p:cNvSpPr>
          <p:nvPr>
            <p:ph idx="1"/>
          </p:nvPr>
        </p:nvSpPr>
        <p:spPr>
          <a:xfrm>
            <a:off x="1182688" y="2017713"/>
            <a:ext cx="7061200" cy="4114800"/>
          </a:xfrm>
        </p:spPr>
        <p:txBody>
          <a:bodyPr vert="horz" wrap="square" lIns="91440" tIns="45720" rIns="91440" bIns="45720" anchor="t" anchorCtr="0"/>
          <a:p>
            <a:pPr eaLnBrk="1" hangingPunct="1"/>
            <a:r>
              <a:rPr lang="zh-CN" altLang="en-US" sz="2400" dirty="0">
                <a:latin typeface="楷体_GB2312" pitchFamily="49" charset="-122"/>
                <a:ea typeface="楷体" panose="02010609060101010101" pitchFamily="49" charset="-122"/>
              </a:rPr>
              <a:t>我损坏你正在出售的商品</a:t>
            </a:r>
            <a:endParaRPr lang="en-US" altLang="zh-CN" sz="2400" dirty="0">
              <a:latin typeface="楷体_GB2312" pitchFamily="49" charset="-122"/>
              <a:ea typeface="楷体" panose="02010609060101010101" pitchFamily="49" charset="-122"/>
            </a:endParaRPr>
          </a:p>
          <a:p>
            <a:pPr eaLnBrk="1" hangingPunct="1"/>
            <a:r>
              <a:rPr lang="zh-CN" altLang="en-US" sz="2400" dirty="0">
                <a:latin typeface="楷体_GB2312" pitchFamily="49" charset="-122"/>
                <a:ea typeface="楷体" panose="02010609060101010101" pitchFamily="49" charset="-122"/>
              </a:rPr>
              <a:t>我出售某商品，导致你的商品滞销</a:t>
            </a:r>
            <a:endParaRPr lang="en-US" altLang="zh-CN" sz="2400" dirty="0">
              <a:latin typeface="楷体_GB2312" pitchFamily="49" charset="-122"/>
              <a:ea typeface="楷体" panose="02010609060101010101" pitchFamily="49" charset="-122"/>
            </a:endParaRPr>
          </a:p>
          <a:p>
            <a:pPr eaLnBrk="1" hangingPunct="1"/>
            <a:r>
              <a:rPr lang="zh-CN" altLang="en-US" sz="2400" dirty="0">
                <a:latin typeface="楷体_GB2312" pitchFamily="49" charset="-122"/>
                <a:ea typeface="楷体" panose="02010609060101010101" pitchFamily="49" charset="-122"/>
              </a:rPr>
              <a:t>根据我的理解，私人产权并不意味着只要别人没有收到“伤害”，一个人就可以用他认为合适的方式随心所欲地使用其财产。相反，它似乎意味着</a:t>
            </a:r>
            <a:r>
              <a:rPr lang="zh-CN" altLang="en-US" sz="2400" u="sng" dirty="0">
                <a:latin typeface="楷体_GB2312" pitchFamily="49" charset="-122"/>
                <a:ea typeface="楷体" panose="02010609060101010101" pitchFamily="49" charset="-122"/>
              </a:rPr>
              <a:t>所有者按照自己的意愿使用财物的权利</a:t>
            </a:r>
            <a:r>
              <a:rPr lang="zh-CN" altLang="en-US" sz="2400" dirty="0">
                <a:latin typeface="楷体_GB2312" pitchFamily="49" charset="-122"/>
                <a:ea typeface="楷体" panose="02010609060101010101" pitchFamily="49" charset="-122"/>
              </a:rPr>
              <a:t>（或转让这种权利），</a:t>
            </a:r>
            <a:r>
              <a:rPr lang="zh-CN" altLang="en-US" sz="2400" u="sng" dirty="0">
                <a:latin typeface="楷体_GB2312" pitchFamily="49" charset="-122"/>
                <a:ea typeface="楷体" panose="02010609060101010101" pitchFamily="49" charset="-122"/>
              </a:rPr>
              <a:t>只要所有其他人的私有财产的物质性能或用途不受影响</a:t>
            </a:r>
            <a:r>
              <a:rPr lang="zh-CN" altLang="en-US" sz="2400" dirty="0">
                <a:latin typeface="楷体_GB2312" pitchFamily="49" charset="-122"/>
                <a:ea typeface="楷体" panose="02010609060101010101" pitchFamily="49" charset="-122"/>
              </a:rPr>
              <a:t>，并未别人抵制或转移这种影响留下充分的余地。</a:t>
            </a:r>
            <a:r>
              <a:rPr lang="en-US" altLang="zh-CN" sz="2400" dirty="0">
                <a:latin typeface="楷体_GB2312" pitchFamily="49" charset="-122"/>
                <a:ea typeface="楷体" panose="02010609060101010101" pitchFamily="49" charset="-122"/>
              </a:rPr>
              <a:t>——</a:t>
            </a:r>
            <a:r>
              <a:rPr lang="zh-CN" altLang="en-US" sz="2400" dirty="0">
                <a:latin typeface="楷体_GB2312" pitchFamily="49" charset="-122"/>
                <a:ea typeface="楷体" panose="02010609060101010101" pitchFamily="49" charset="-122"/>
              </a:rPr>
              <a:t>阿尔钦</a:t>
            </a:r>
            <a:endParaRPr lang="zh-CN" altLang="zh-CN" sz="2400" dirty="0">
              <a:latin typeface="楷体_GB2312" pitchFamily="49" charset="-122"/>
              <a:ea typeface="楷体" panose="02010609060101010101" pitchFamily="49" charset="-122"/>
            </a:endParaRPr>
          </a:p>
        </p:txBody>
      </p:sp>
    </p:spTree>
  </p:cSld>
  <p:clrMapOvr>
    <a:masterClrMapping/>
  </p:clrMapOvr>
  <p:transition>
    <p:zoom dir="in"/>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403350" y="617538"/>
            <a:ext cx="676910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如何验证两种假说？</a:t>
            </a:r>
            <a:endParaRPr lang="zh-CN" altLang="en-US" sz="3400" b="1" dirty="0">
              <a:ea typeface="楷体" panose="02010609060101010101" pitchFamily="49" charset="-122"/>
            </a:endParaRPr>
          </a:p>
        </p:txBody>
      </p:sp>
      <p:sp>
        <p:nvSpPr>
          <p:cNvPr id="15363" name="Rectangle 3"/>
          <p:cNvSpPr>
            <a:spLocks noGrp="1"/>
          </p:cNvSpPr>
          <p:nvPr>
            <p:ph idx="1"/>
          </p:nvPr>
        </p:nvSpPr>
        <p:spPr>
          <a:xfrm>
            <a:off x="632460" y="2018030"/>
            <a:ext cx="7917180" cy="3999230"/>
          </a:xfrm>
        </p:spPr>
        <p:txBody>
          <a:bodyPr vert="horz" wrap="square" lIns="91440" tIns="45720" rIns="91440" bIns="45720" anchor="t" anchorCtr="0"/>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在拍卖</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元钱试验中</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如何检验到底是头脑发热还是退出成本导致了高于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元的高标价出现呢？</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按照规则，退出成本是叫价次高者才有；按照头脑发热假设，每个人都可能发生头脑发热。我们可以通过观察到底是哪些人更多地叫出超过</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元标价来确定哪个因素起主要作用。</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如果退出成本起主要作用</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那么我们应该发现是叫价处于前两位的两个竞拍者在反复叫出高于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元的标价竞拍</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此时叫价不处于前两位的竞拍者不应该加入超过</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元的叫价竞拍。</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如果我们看到很多叫价不处于前两位的竞拍者叫出高于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元的标价加入竞拍</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那么其行为无法从理性选择角度用退出成本来解释</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头脑发热是更好的解释。</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从前文薛必克的论述看，退出成本说更有解释力。</a:t>
            </a:r>
            <a:endParaRPr lang="zh-CN" altLang="en-US" sz="2000" dirty="0">
              <a:latin typeface="华文楷体" panose="02010600040101010101" pitchFamily="2" charset="-122"/>
              <a:ea typeface="华文楷体" panose="02010600040101010101" pitchFamily="2"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363">
                                            <p:txEl>
                                              <p:charRg st="0" end="4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5363">
                                            <p:txEl>
                                              <p:charRg st="47" end="12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5363">
                                            <p:txEl>
                                              <p:charRg st="128" end="21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5363">
                                            <p:txEl>
                                              <p:charRg st="211" end="28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5363">
                                            <p:txEl>
                                              <p:charRg st="282" end="30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2"/>
          <p:cNvSpPr>
            <a:spLocks noGrp="1"/>
          </p:cNvSpPr>
          <p:nvPr>
            <p:ph type="title"/>
          </p:nvPr>
        </p:nvSpPr>
        <p:spPr>
          <a:xfrm>
            <a:off x="1403350" y="617538"/>
            <a:ext cx="676910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如何验证两种假说</a:t>
            </a:r>
            <a:r>
              <a:rPr lang="en-US" altLang="zh-CN" sz="3400" b="1" dirty="0">
                <a:ea typeface="楷体" panose="02010609060101010101" pitchFamily="49" charset="-122"/>
              </a:rPr>
              <a:t>?</a:t>
            </a:r>
            <a:endParaRPr lang="zh-CN" altLang="en-US" sz="3400" b="1" dirty="0">
              <a:ea typeface="楷体" panose="02010609060101010101" pitchFamily="49" charset="-122"/>
            </a:endParaRPr>
          </a:p>
        </p:txBody>
      </p:sp>
      <p:sp>
        <p:nvSpPr>
          <p:cNvPr id="15363" name="Rectangle 3"/>
          <p:cNvSpPr>
            <a:spLocks noGrp="1"/>
          </p:cNvSpPr>
          <p:nvPr>
            <p:ph idx="1"/>
          </p:nvPr>
        </p:nvSpPr>
        <p:spPr>
          <a:xfrm>
            <a:off x="739775" y="2018030"/>
            <a:ext cx="7787640" cy="4651375"/>
          </a:xfrm>
        </p:spPr>
        <p:txBody>
          <a:bodyPr vert="horz" wrap="square" lIns="91440" tIns="45720" rIns="91440" bIns="45720" anchor="t" anchorCtr="0"/>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如果退出成本真的起主要作用</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那么如果我们比较其他规则相同而仅仅是退出成本不同的两种拍卖</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我们应该发现有退出成本的拍卖更容易出现高标价。</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我们可以先对一批人进行另一种规则的拍卖</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元钱试验</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其他拍卖规则不变</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仅仅取消叫价次高者交其叫价给拍卖师的规定</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然后再对同一批人进行有叫价次高者交其叫价给拍卖师规定的拍卖试验。</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这两个试验的差别仅仅在于叫价次高者是否有退出成本。如果两种拍卖规则下都有很多人出高于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元的标价</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则头脑发热的解释更有说服力</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如果取消叫价次高者付其叫价给拍卖师规定的拍卖中很少或者没人出高于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元的标价</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则退出成本的解释更有说服力。</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我们可以通过多次对照拍卖试验</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实证地研究退出成本因素和头脑发热因素对解释出现高于</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元钱的标价所起的作用。</a:t>
            </a:r>
            <a:endParaRPr lang="zh-CN" altLang="en-US" sz="2000" dirty="0">
              <a:latin typeface="华文楷体" panose="02010600040101010101" pitchFamily="2" charset="-122"/>
              <a:ea typeface="华文楷体" panose="02010600040101010101" pitchFamily="2"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363">
                                            <p:txEl>
                                              <p:charRg st="0" end="6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5363">
                                            <p:txEl>
                                              <p:charRg st="68" end="15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5363">
                                            <p:txEl>
                                              <p:charRg st="158" end="27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5363">
                                            <p:txEl>
                                              <p:charRg st="277" end="33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403350" y="617538"/>
            <a:ext cx="676910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当事人自己的解释才是可靠的？</a:t>
            </a:r>
            <a:endParaRPr lang="zh-CN" altLang="en-US" sz="3400" b="1" dirty="0">
              <a:ea typeface="楷体" panose="02010609060101010101" pitchFamily="49" charset="-122"/>
            </a:endParaRPr>
          </a:p>
        </p:txBody>
      </p:sp>
      <p:sp>
        <p:nvSpPr>
          <p:cNvPr id="15363" name="Rectangle 3"/>
          <p:cNvSpPr>
            <a:spLocks noGrp="1"/>
          </p:cNvSpPr>
          <p:nvPr>
            <p:ph idx="1"/>
          </p:nvPr>
        </p:nvSpPr>
        <p:spPr>
          <a:xfrm>
            <a:off x="755650" y="2018030"/>
            <a:ext cx="7690485" cy="4651375"/>
          </a:xfrm>
        </p:spPr>
        <p:txBody>
          <a:bodyPr vert="horz" wrap="square" lIns="91440" tIns="45720" rIns="91440" bIns="45720" anchor="t" anchorCtr="0"/>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有人对理性选择理论的质疑常常是举出类似于拍卖</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元钱这样的例子</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甚至拿出“通过访谈发现很多当事人对于自己当时的选择后悔不已</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说自己当时‘头脑发热’”之类的证据</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来说明人的行为常常是习惯或者感情冲动的结果</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而不是理性选择的结果</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进而认为理性人假设不能用来解释人的行为。</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通过对拍卖</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元钱试验的理性选择分析则说明</a:t>
            </a:r>
            <a:r>
              <a:rPr lang="en-US" altLang="zh-CN" sz="2000" dirty="0">
                <a:latin typeface="华文楷体" panose="02010600040101010101" pitchFamily="2" charset="-122"/>
                <a:ea typeface="华文楷体" panose="02010600040101010101" pitchFamily="2" charset="-122"/>
              </a:rPr>
              <a:t>: </a:t>
            </a:r>
            <a:r>
              <a:rPr lang="zh-CN" altLang="en-US" sz="2000" dirty="0">
                <a:latin typeface="华文楷体" panose="02010600040101010101" pitchFamily="2" charset="-122"/>
                <a:ea typeface="华文楷体" panose="02010600040101010101" pitchFamily="2" charset="-122"/>
              </a:rPr>
              <a:t>至少有一部分原来用头脑发热来解释的行为</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事实上可以看成是某些外部约束条件</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如这里的由拍卖规则决定的退出成本</a:t>
            </a:r>
            <a:r>
              <a:rPr lang="en-US" altLang="zh-CN" sz="2000" dirty="0">
                <a:latin typeface="华文楷体" panose="02010600040101010101" pitchFamily="2" charset="-122"/>
                <a:ea typeface="华文楷体" panose="02010600040101010101" pitchFamily="2" charset="-122"/>
              </a:rPr>
              <a:t>) </a:t>
            </a:r>
            <a:r>
              <a:rPr lang="zh-CN" altLang="en-US" sz="2000" dirty="0">
                <a:latin typeface="华文楷体" panose="02010600040101010101" pitchFamily="2" charset="-122"/>
                <a:ea typeface="华文楷体" panose="02010600040101010101" pitchFamily="2" charset="-122"/>
              </a:rPr>
              <a:t>下的理性选择行为</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只是可能有时约束行为的外部约束条件（这里是退出成本）不仅连研究者</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甚至连当事人本身也没有明确意识到而已</a:t>
            </a:r>
            <a:r>
              <a:rPr lang="en-US" altLang="zh-CN" sz="2000" dirty="0">
                <a:latin typeface="华文楷体" panose="02010600040101010101" pitchFamily="2" charset="-122"/>
                <a:ea typeface="华文楷体" panose="02010600040101010101" pitchFamily="2" charset="-122"/>
              </a:rPr>
              <a:t>! </a:t>
            </a:r>
            <a:endParaRPr lang="zh-CN" altLang="en-US"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当事人事后的解释，不能轻易被作为其事前行动的原因。</a:t>
            </a:r>
            <a:endParaRPr lang="zh-CN" altLang="en-US" sz="2000" dirty="0">
              <a:latin typeface="华文楷体" panose="02010600040101010101" pitchFamily="2" charset="-122"/>
              <a:ea typeface="华文楷体" panose="02010600040101010101" pitchFamily="2"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363">
                                            <p:txEl>
                                              <p:charRg st="0" end="13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5363">
                                            <p:txEl>
                                              <p:charRg st="135" end="27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5363">
                                            <p:txEl>
                                              <p:charRg st="277" end="30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1403350" y="617538"/>
            <a:ext cx="676910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反思头脑发热说（套套逻辑</a:t>
            </a:r>
            <a:endParaRPr lang="zh-CN" altLang="en-US" sz="3400" b="1" dirty="0">
              <a:ea typeface="楷体" panose="02010609060101010101" pitchFamily="49" charset="-122"/>
            </a:endParaRPr>
          </a:p>
        </p:txBody>
      </p:sp>
      <p:sp>
        <p:nvSpPr>
          <p:cNvPr id="15363" name="Rectangle 3"/>
          <p:cNvSpPr>
            <a:spLocks noGrp="1"/>
          </p:cNvSpPr>
          <p:nvPr>
            <p:ph idx="1"/>
          </p:nvPr>
        </p:nvSpPr>
        <p:spPr>
          <a:xfrm>
            <a:off x="949960" y="2018030"/>
            <a:ext cx="7513320" cy="4651375"/>
          </a:xfrm>
        </p:spPr>
        <p:txBody>
          <a:bodyPr vert="horz" wrap="square" lIns="91440" tIns="45720" rIns="91440" bIns="45720" anchor="t" anchorCtr="0"/>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头脑发热或者理性选择都是对当事人的一种行为假设。</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可验证的解释需要指出在什么样的约束条件下</a:t>
            </a:r>
            <a:r>
              <a:rPr lang="en-US" altLang="zh-CN" sz="2000" dirty="0">
                <a:latin typeface="华文楷体" panose="02010600040101010101" pitchFamily="2" charset="-122"/>
                <a:ea typeface="华文楷体" panose="02010600040101010101" pitchFamily="2" charset="-122"/>
              </a:rPr>
              <a:t>,</a:t>
            </a:r>
            <a:r>
              <a:rPr lang="zh-CN" altLang="en-US" sz="2000" dirty="0">
                <a:latin typeface="华文楷体" panose="02010600040101010101" pitchFamily="2" charset="-122"/>
                <a:ea typeface="华文楷体" panose="02010600040101010101" pitchFamily="2" charset="-122"/>
              </a:rPr>
              <a:t>被假定为是头脑发热或理性选择的人会更倾向于某种行为。</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仅仅用头脑发热假设去解释超过</a:t>
            </a:r>
            <a:r>
              <a:rPr lang="en-US" altLang="zh-CN" sz="2000" dirty="0">
                <a:latin typeface="华文楷体" panose="02010600040101010101" pitchFamily="2" charset="-122"/>
                <a:ea typeface="华文楷体" panose="02010600040101010101" pitchFamily="2" charset="-122"/>
              </a:rPr>
              <a:t>20</a:t>
            </a:r>
            <a:r>
              <a:rPr lang="zh-CN" altLang="en-US" sz="2000" dirty="0">
                <a:latin typeface="华文楷体" panose="02010600040101010101" pitchFamily="2" charset="-122"/>
                <a:ea typeface="华文楷体" panose="02010600040101010101" pitchFamily="2" charset="-122"/>
              </a:rPr>
              <a:t>元的竞拍现象，这种解释本身不具有可证伪性。</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因为需要解释的是当事人超过</a:t>
            </a:r>
            <a:r>
              <a:rPr lang="en-US" altLang="zh-CN" sz="2000" dirty="0">
                <a:latin typeface="华文楷体" panose="02010600040101010101" pitchFamily="2" charset="-122"/>
                <a:ea typeface="华文楷体" panose="02010600040101010101" pitchFamily="2" charset="-122"/>
              </a:rPr>
              <a:t>20 </a:t>
            </a:r>
            <a:r>
              <a:rPr lang="zh-CN" altLang="en-US" sz="2000" dirty="0">
                <a:latin typeface="华文楷体" panose="02010600040101010101" pitchFamily="2" charset="-122"/>
                <a:ea typeface="华文楷体" panose="02010600040101010101" pitchFamily="2" charset="-122"/>
              </a:rPr>
              <a:t>元钱的竞拍行为。如果用头脑发热去解释这种“不理性竞拍行为”，那么请问谁能在拍卖前告诉我哪些人是头脑发热的人？</a:t>
            </a:r>
            <a:endParaRPr lang="en-US" altLang="zh-CN" sz="2000" dirty="0">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如果用“不理性竞拍行为”来事后标识所谓“头脑发热”的人，那么</a:t>
            </a:r>
            <a:r>
              <a:rPr lang="zh-CN" altLang="en-US" sz="2000" u="sng" dirty="0">
                <a:solidFill>
                  <a:schemeClr val="tx1"/>
                </a:solidFill>
                <a:latin typeface="华文楷体" panose="02010600040101010101" pitchFamily="2" charset="-122"/>
                <a:ea typeface="华文楷体" panose="02010600040101010101" pitchFamily="2" charset="-122"/>
              </a:rPr>
              <a:t>用头脑发热解释超过</a:t>
            </a:r>
            <a:r>
              <a:rPr lang="en-US" altLang="zh-CN" sz="2000" u="sng" dirty="0">
                <a:solidFill>
                  <a:schemeClr val="tx1"/>
                </a:solidFill>
                <a:latin typeface="华文楷体" panose="02010600040101010101" pitchFamily="2" charset="-122"/>
                <a:ea typeface="华文楷体" panose="02010600040101010101" pitchFamily="2" charset="-122"/>
              </a:rPr>
              <a:t>20</a:t>
            </a:r>
            <a:r>
              <a:rPr lang="zh-CN" altLang="en-US" sz="2000" u="sng" dirty="0">
                <a:solidFill>
                  <a:schemeClr val="tx1"/>
                </a:solidFill>
                <a:latin typeface="华文楷体" panose="02010600040101010101" pitchFamily="2" charset="-122"/>
                <a:ea typeface="华文楷体" panose="02010600040101010101" pitchFamily="2" charset="-122"/>
              </a:rPr>
              <a:t>元的竞拍行为就是一种套套逻辑</a:t>
            </a:r>
            <a:r>
              <a:rPr lang="zh-CN" altLang="en-US" sz="2000" dirty="0">
                <a:solidFill>
                  <a:srgbClr val="FF0000"/>
                </a:solidFill>
                <a:latin typeface="华文楷体" panose="02010600040101010101" pitchFamily="2" charset="-122"/>
                <a:ea typeface="华文楷体" panose="02010600040101010101" pitchFamily="2" charset="-122"/>
              </a:rPr>
              <a:t>。</a:t>
            </a:r>
            <a:endParaRPr lang="en-US" altLang="zh-CN" sz="2000" dirty="0">
              <a:solidFill>
                <a:srgbClr val="FF0000"/>
              </a:solidFill>
              <a:latin typeface="华文楷体" panose="02010600040101010101" pitchFamily="2" charset="-122"/>
              <a:ea typeface="华文楷体" panose="02010600040101010101" pitchFamily="2" charset="-122"/>
            </a:endParaRPr>
          </a:p>
          <a:p>
            <a:pPr eaLnBrk="1" hangingPunct="1">
              <a:lnSpc>
                <a:spcPct val="80000"/>
              </a:lnSpc>
              <a:spcBef>
                <a:spcPct val="50000"/>
              </a:spcBef>
            </a:pPr>
            <a:r>
              <a:rPr lang="zh-CN" altLang="en-US" sz="2000" dirty="0">
                <a:latin typeface="华文楷体" panose="02010600040101010101" pitchFamily="2" charset="-122"/>
                <a:ea typeface="华文楷体" panose="02010600040101010101" pitchFamily="2" charset="-122"/>
              </a:rPr>
              <a:t>那些退出有成本的竞拍者更容易表现得更加“头脑发热”（以出价</a:t>
            </a:r>
            <a:r>
              <a:rPr lang="en-US" altLang="zh-CN" sz="2000" dirty="0">
                <a:latin typeface="华文楷体" panose="02010600040101010101" pitchFamily="2" charset="-122"/>
                <a:ea typeface="华文楷体" panose="02010600040101010101" pitchFamily="2" charset="-122"/>
              </a:rPr>
              <a:t>20</a:t>
            </a:r>
            <a:r>
              <a:rPr lang="zh-CN" altLang="en-US" sz="2000" dirty="0">
                <a:latin typeface="华文楷体" panose="02010600040101010101" pitchFamily="2" charset="-122"/>
                <a:ea typeface="华文楷体" panose="02010600040101010101" pitchFamily="2" charset="-122"/>
              </a:rPr>
              <a:t>元以上的竞拍行为为表征）。</a:t>
            </a:r>
            <a:r>
              <a:rPr lang="zh-CN" altLang="en-US" sz="2000" u="sng" dirty="0">
                <a:solidFill>
                  <a:schemeClr val="tx1"/>
                </a:solidFill>
                <a:latin typeface="华文楷体" panose="02010600040101010101" pitchFamily="2" charset="-122"/>
                <a:ea typeface="华文楷体" panose="02010600040101010101" pitchFamily="2" charset="-122"/>
              </a:rPr>
              <a:t>换言之，退出成本恰恰是所谓的“头脑发热”背后的原因。</a:t>
            </a:r>
            <a:endParaRPr lang="zh-CN" altLang="en-US" sz="2000" u="sng" dirty="0">
              <a:solidFill>
                <a:schemeClr val="tx1"/>
              </a:solidFill>
              <a:latin typeface="华文楷体" panose="02010600040101010101" pitchFamily="2" charset="-122"/>
              <a:ea typeface="华文楷体" panose="02010600040101010101" pitchFamily="2"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363">
                                            <p:txEl>
                                              <p:charRg st="0" end="2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5363">
                                            <p:txEl>
                                              <p:charRg st="25" end="7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5363">
                                            <p:txEl>
                                              <p:charRg st="73" end="11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5363">
                                            <p:txEl>
                                              <p:charRg st="111" end="18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5363">
                                            <p:txEl>
                                              <p:charRg st="182" end="23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5363">
                                            <p:txEl>
                                              <p:charRg st="239" end="3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2"/>
          <p:cNvSpPr>
            <a:spLocks noGrp="1"/>
          </p:cNvSpPr>
          <p:nvPr>
            <p:ph type="title"/>
          </p:nvPr>
        </p:nvSpPr>
        <p:spPr>
          <a:xfrm>
            <a:off x="1150938" y="617538"/>
            <a:ext cx="7597775" cy="1143000"/>
          </a:xfrm>
        </p:spPr>
        <p:txBody>
          <a:bodyPr vert="horz" wrap="square" lIns="91440" tIns="45720" rIns="91440" bIns="45720" anchor="b" anchorCtr="0"/>
          <a:p>
            <a:pPr algn="ctr" eaLnBrk="1" hangingPunct="1"/>
            <a:r>
              <a:rPr lang="zh-CN" altLang="zh-CN" sz="3600" b="1" dirty="0">
                <a:latin typeface="楷体" panose="02010609060101010101" pitchFamily="49" charset="-122"/>
                <a:ea typeface="楷体" panose="02010609060101010101" pitchFamily="49" charset="-122"/>
              </a:rPr>
              <a:t>真实世界里的交易</a:t>
            </a:r>
            <a:endParaRPr lang="zh-CN" altLang="zh-CN" sz="3600" b="1" dirty="0">
              <a:latin typeface="楷体" panose="02010609060101010101" pitchFamily="49" charset="-122"/>
              <a:ea typeface="楷体" panose="02010609060101010101" pitchFamily="49" charset="-122"/>
            </a:endParaRPr>
          </a:p>
        </p:txBody>
      </p:sp>
      <p:sp>
        <p:nvSpPr>
          <p:cNvPr id="23555" name="Rectangle 3"/>
          <p:cNvSpPr>
            <a:spLocks noGrp="1"/>
          </p:cNvSpPr>
          <p:nvPr>
            <p:ph idx="1"/>
          </p:nvPr>
        </p:nvSpPr>
        <p:spPr>
          <a:xfrm>
            <a:off x="1182688" y="2017713"/>
            <a:ext cx="7134225" cy="4114800"/>
          </a:xfrm>
        </p:spPr>
        <p:txBody>
          <a:bodyPr vert="horz" wrap="square" lIns="91440" tIns="45720" rIns="91440" bIns="45720" anchor="t" anchorCtr="0"/>
          <a:p>
            <a:pPr eaLnBrk="1" hangingPunct="1">
              <a:lnSpc>
                <a:spcPct val="90000"/>
              </a:lnSpc>
            </a:pPr>
            <a:r>
              <a:rPr lang="zh-CN" altLang="zh-CN" sz="2000" dirty="0">
                <a:latin typeface="楷体" panose="02010609060101010101" pitchFamily="49" charset="-122"/>
                <a:ea typeface="楷体" panose="02010609060101010101" pitchFamily="49" charset="-122"/>
              </a:rPr>
              <a:t>票证交易 （粮票、外汇额度</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出口创汇</a:t>
            </a:r>
            <a:r>
              <a:rPr lang="zh-CN" altLang="zh-CN" sz="2000" dirty="0">
                <a:latin typeface="楷体" panose="02010609060101010101" pitchFamily="49" charset="-122"/>
                <a:ea typeface="楷体" panose="02010609060101010101" pitchFamily="49" charset="-122"/>
              </a:rPr>
              <a:t>）</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红庙子“股票交易”（二级市场）</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梅家坞茶叶交易</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张五常年夜卖橘</a:t>
            </a:r>
            <a:endParaRPr lang="zh-CN"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荷兰的拍卖市场</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纽约股市</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NAS</a:t>
            </a:r>
            <a:r>
              <a:rPr lang="en-US" altLang="zh-CN" sz="2000" dirty="0">
                <a:latin typeface="楷体" panose="02010609060101010101" pitchFamily="49" charset="-122"/>
                <a:ea typeface="楷体" panose="02010609060101010101" pitchFamily="49" charset="-122"/>
              </a:rPr>
              <a:t>D</a:t>
            </a:r>
            <a:r>
              <a:rPr lang="zh-CN" altLang="zh-CN" sz="2000" dirty="0">
                <a:latin typeface="楷体" panose="02010609060101010101" pitchFamily="49" charset="-122"/>
                <a:ea typeface="楷体" panose="02010609060101010101" pitchFamily="49" charset="-122"/>
              </a:rPr>
              <a:t>AQ</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芝加哥粮食期货市场</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zh-CN" sz="2000" dirty="0">
                <a:latin typeface="楷体" panose="02010609060101010101" pitchFamily="49" charset="-122"/>
                <a:ea typeface="楷体" panose="02010609060101010101" pitchFamily="49" charset="-122"/>
              </a:rPr>
              <a:t>波罗的海交易所</a:t>
            </a:r>
            <a:endParaRPr lang="zh-CN" altLang="zh-CN" sz="2000" dirty="0">
              <a:latin typeface="楷体" panose="02010609060101010101" pitchFamily="49" charset="-122"/>
              <a:ea typeface="楷体" panose="02010609060101010101" pitchFamily="49" charset="-122"/>
            </a:endParaRPr>
          </a:p>
        </p:txBody>
      </p:sp>
      <p:sp>
        <p:nvSpPr>
          <p:cNvPr id="5122" name="Rectangle 2"/>
          <p:cNvSpPr>
            <a:spLocks noGrp="1"/>
          </p:cNvSpPr>
          <p:nvPr>
            <p:custDataLst>
              <p:tags r:id="rId1"/>
            </p:custDataLst>
          </p:nvPr>
        </p:nvSpPr>
        <p:spPr>
          <a:xfrm>
            <a:off x="1908175" y="404495"/>
            <a:ext cx="5467350" cy="74739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zh-CN" sz="3600" b="1" dirty="0">
                <a:latin typeface="楷体" panose="02010609060101010101" pitchFamily="49" charset="-122"/>
                <a:ea typeface="楷体" panose="02010609060101010101" pitchFamily="49" charset="-122"/>
              </a:rPr>
              <a:t>第四讲 交易</a:t>
            </a:r>
            <a:endParaRPr lang="zh-CN" altLang="zh-CN" sz="3600" b="1" dirty="0">
              <a:latin typeface="楷体" panose="02010609060101010101" pitchFamily="49" charset="-122"/>
              <a:ea typeface="楷体" panose="02010609060101010101" pitchFamily="49" charset="-122"/>
            </a:endParaRPr>
          </a:p>
        </p:txBody>
      </p:sp>
      <p:sp>
        <p:nvSpPr>
          <p:cNvPr id="22531" name="Rectangle 3"/>
          <p:cNvSpPr>
            <a:spLocks noGrp="1"/>
          </p:cNvSpPr>
          <p:nvPr>
            <p:custDataLst>
              <p:tags r:id="rId2"/>
            </p:custDataLst>
          </p:nvPr>
        </p:nvSpPr>
        <p:spPr>
          <a:xfrm>
            <a:off x="3923665" y="3357245"/>
            <a:ext cx="5104130" cy="258699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zh-CN" sz="2000" dirty="0">
                <a:ea typeface="楷体" panose="02010609060101010101" pitchFamily="49" charset="-122"/>
              </a:rPr>
              <a:t>界定产权就是</a:t>
            </a:r>
            <a:r>
              <a:rPr lang="zh-CN" altLang="zh-CN" sz="2000" u="sng" dirty="0">
                <a:ea typeface="楷体" panose="02010609060101010101" pitchFamily="49" charset="-122"/>
              </a:rPr>
              <a:t>确立排他性的专用权</a:t>
            </a:r>
            <a:endParaRPr lang="zh-CN" altLang="zh-CN" sz="2000" dirty="0">
              <a:ea typeface="楷体" panose="02010609060101010101" pitchFamily="49" charset="-122"/>
            </a:endParaRPr>
          </a:p>
          <a:p>
            <a:pPr eaLnBrk="1" hangingPunct="1">
              <a:lnSpc>
                <a:spcPct val="90000"/>
              </a:lnSpc>
            </a:pPr>
            <a:r>
              <a:rPr lang="zh-CN" altLang="zh-CN" sz="2000" dirty="0">
                <a:ea typeface="楷体" panose="02010609060101010101" pitchFamily="49" charset="-122"/>
              </a:rPr>
              <a:t>确立排他性专用权的形式</a:t>
            </a:r>
            <a:endParaRPr lang="zh-CN" altLang="zh-CN" sz="2000" dirty="0">
              <a:ea typeface="楷体" panose="02010609060101010101" pitchFamily="49" charset="-122"/>
            </a:endParaRPr>
          </a:p>
          <a:p>
            <a:pPr lvl="1" eaLnBrk="1" hangingPunct="1">
              <a:lnSpc>
                <a:spcPct val="90000"/>
              </a:lnSpc>
            </a:pPr>
            <a:r>
              <a:rPr lang="zh-CN" altLang="zh-CN" sz="2000" dirty="0">
                <a:ea typeface="楷体" panose="02010609060101010101" pitchFamily="49" charset="-122"/>
              </a:rPr>
              <a:t>习俗、规矩</a:t>
            </a:r>
            <a:endParaRPr lang="zh-CN" altLang="zh-CN" sz="2000" dirty="0">
              <a:ea typeface="楷体" panose="02010609060101010101" pitchFamily="49" charset="-122"/>
            </a:endParaRPr>
          </a:p>
          <a:p>
            <a:pPr lvl="1" eaLnBrk="1" hangingPunct="1">
              <a:lnSpc>
                <a:spcPct val="90000"/>
              </a:lnSpc>
            </a:pPr>
            <a:r>
              <a:rPr lang="zh-CN" altLang="zh-CN" sz="2000" dirty="0">
                <a:ea typeface="楷体" panose="02010609060101010101" pitchFamily="49" charset="-122"/>
              </a:rPr>
              <a:t>篱笆、围墙、狗</a:t>
            </a:r>
            <a:endParaRPr lang="zh-CN" altLang="zh-CN" sz="2000" dirty="0">
              <a:ea typeface="楷体" panose="02010609060101010101" pitchFamily="49" charset="-122"/>
            </a:endParaRPr>
          </a:p>
          <a:p>
            <a:pPr lvl="1" eaLnBrk="1" hangingPunct="1">
              <a:lnSpc>
                <a:spcPct val="90000"/>
              </a:lnSpc>
            </a:pPr>
            <a:r>
              <a:rPr lang="zh-CN" altLang="zh-CN" sz="2000" dirty="0">
                <a:ea typeface="楷体" panose="02010609060101010101" pitchFamily="49" charset="-122"/>
              </a:rPr>
              <a:t>警卫</a:t>
            </a:r>
            <a:endParaRPr lang="zh-CN" altLang="zh-CN" sz="2000" dirty="0">
              <a:ea typeface="楷体" panose="02010609060101010101" pitchFamily="49" charset="-122"/>
            </a:endParaRPr>
          </a:p>
          <a:p>
            <a:pPr lvl="1" eaLnBrk="1" hangingPunct="1">
              <a:lnSpc>
                <a:spcPct val="90000"/>
              </a:lnSpc>
            </a:pPr>
            <a:r>
              <a:rPr lang="zh-CN" altLang="zh-CN" sz="2000" dirty="0">
                <a:ea typeface="楷体" panose="02010609060101010101" pitchFamily="49" charset="-122"/>
              </a:rPr>
              <a:t>产权证书</a:t>
            </a:r>
            <a:endParaRPr lang="zh-CN" altLang="zh-CN" sz="2000" dirty="0">
              <a:ea typeface="楷体" panose="02010609060101010101" pitchFamily="49" charset="-122"/>
            </a:endParaRPr>
          </a:p>
          <a:p>
            <a:pPr eaLnBrk="1" hangingPunct="1">
              <a:lnSpc>
                <a:spcPct val="90000"/>
              </a:lnSpc>
            </a:pPr>
            <a:r>
              <a:rPr lang="zh-CN" altLang="zh-CN" sz="2000" dirty="0">
                <a:ea typeface="楷体" panose="02010609060101010101" pitchFamily="49" charset="-122"/>
              </a:rPr>
              <a:t>为什么买房子要有个产权证？</a:t>
            </a:r>
            <a:endParaRPr lang="zh-CN" altLang="zh-CN" sz="2000" dirty="0">
              <a:ea typeface="楷体" panose="02010609060101010101" pitchFamily="49" charset="-122"/>
            </a:endParaRPr>
          </a:p>
          <a:p>
            <a:pPr lvl="1" eaLnBrk="1" hangingPunct="1">
              <a:lnSpc>
                <a:spcPct val="90000"/>
              </a:lnSpc>
            </a:pPr>
            <a:r>
              <a:rPr lang="zh-CN" altLang="zh-CN" sz="1750" dirty="0">
                <a:ea typeface="楷体" panose="02010609060101010101" pitchFamily="49" charset="-122"/>
              </a:rPr>
              <a:t>方便产权变化</a:t>
            </a:r>
            <a:endParaRPr lang="zh-CN" altLang="zh-CN" sz="1750" dirty="0">
              <a:ea typeface="楷体" panose="02010609060101010101" pitchFamily="49" charset="-122"/>
            </a:endParaRPr>
          </a:p>
        </p:txBody>
      </p:sp>
    </p:spTree>
  </p:cSld>
  <p:clrMapOvr>
    <a:masterClrMapping/>
  </p:clrMapOvr>
  <p:transition>
    <p:zoom dir="in"/>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a:xfrm>
            <a:off x="1150938" y="617538"/>
            <a:ext cx="6877050" cy="1143000"/>
          </a:xfrm>
        </p:spPr>
        <p:txBody>
          <a:bodyPr vert="horz" wrap="square" lIns="91440" tIns="45720" rIns="91440" bIns="45720" anchor="b" anchorCtr="0"/>
          <a:p>
            <a:pPr algn="ctr" eaLnBrk="1" hangingPunct="1"/>
            <a:r>
              <a:rPr lang="zh-CN" altLang="zh-CN" sz="3600" b="1" dirty="0">
                <a:latin typeface="楷体" panose="02010609060101010101" pitchFamily="49" charset="-122"/>
                <a:ea typeface="楷体" panose="02010609060101010101" pitchFamily="49" charset="-122"/>
              </a:rPr>
              <a:t>一个思考题</a:t>
            </a:r>
            <a:endParaRPr lang="zh-CN" altLang="zh-CN" sz="3600" b="1" dirty="0">
              <a:latin typeface="楷体" panose="02010609060101010101" pitchFamily="49" charset="-122"/>
              <a:ea typeface="楷体" panose="02010609060101010101" pitchFamily="49" charset="-122"/>
            </a:endParaRPr>
          </a:p>
        </p:txBody>
      </p:sp>
      <p:sp>
        <p:nvSpPr>
          <p:cNvPr id="21507" name="Rectangle 3"/>
          <p:cNvSpPr>
            <a:spLocks noGrp="1"/>
          </p:cNvSpPr>
          <p:nvPr>
            <p:ph idx="1"/>
          </p:nvPr>
        </p:nvSpPr>
        <p:spPr>
          <a:xfrm>
            <a:off x="1043940" y="1988820"/>
            <a:ext cx="7346315" cy="4114800"/>
          </a:xfrm>
        </p:spPr>
        <p:txBody>
          <a:bodyPr vert="horz" wrap="square" lIns="91440" tIns="45720" rIns="91440" bIns="45720" anchor="t" anchorCtr="0"/>
          <a:p>
            <a:pPr eaLnBrk="1" hangingPunct="1"/>
            <a:r>
              <a:rPr lang="zh-CN" altLang="zh-CN" sz="2400" dirty="0">
                <a:latin typeface="楷体" panose="02010609060101010101" pitchFamily="49" charset="-122"/>
                <a:ea typeface="楷体" panose="02010609060101010101" pitchFamily="49" charset="-122"/>
              </a:rPr>
              <a:t>如果你是苹果</a:t>
            </a:r>
            <a:r>
              <a:rPr lang="zh-CN" altLang="en-US" sz="2400" dirty="0">
                <a:latin typeface="楷体" panose="02010609060101010101" pitchFamily="49" charset="-122"/>
                <a:ea typeface="楷体" panose="02010609060101010101" pitchFamily="49" charset="-122"/>
              </a:rPr>
              <a:t>零售商</a:t>
            </a:r>
            <a:r>
              <a:rPr lang="zh-CN" altLang="zh-CN" sz="2400" dirty="0">
                <a:latin typeface="楷体" panose="02010609060101010101" pitchFamily="49" charset="-122"/>
                <a:ea typeface="楷体" panose="02010609060101010101" pitchFamily="49" charset="-122"/>
              </a:rPr>
              <a:t>，以</a:t>
            </a:r>
            <a:r>
              <a:rPr lang="zh-CN" altLang="en-US" sz="2400" dirty="0">
                <a:latin typeface="楷体" panose="02010609060101010101" pitchFamily="49" charset="-122"/>
                <a:ea typeface="楷体" panose="02010609060101010101" pitchFamily="49" charset="-122"/>
              </a:rPr>
              <a:t>每斤</a:t>
            </a:r>
            <a:r>
              <a:rPr lang="zh-CN" altLang="zh-CN" sz="2400" dirty="0">
                <a:latin typeface="楷体" panose="02010609060101010101" pitchFamily="49" charset="-122"/>
                <a:ea typeface="楷体" panose="02010609060101010101" pitchFamily="49" charset="-122"/>
              </a:rPr>
              <a:t>0.5元批发价进了5斤苹果进行零售。现知道有A、B、C、D、E</a:t>
            </a:r>
            <a:r>
              <a:rPr lang="en-US" altLang="zh-CN" sz="2400" dirty="0">
                <a:latin typeface="楷体" panose="02010609060101010101" pitchFamily="49" charset="-122"/>
                <a:ea typeface="楷体" panose="02010609060101010101" pitchFamily="49" charset="-122"/>
              </a:rPr>
              <a:t> </a:t>
            </a:r>
            <a:r>
              <a:rPr lang="zh-CN" altLang="zh-CN" sz="2400" dirty="0">
                <a:latin typeface="楷体" panose="02010609060101010101" pitchFamily="49" charset="-122"/>
                <a:ea typeface="楷体" panose="02010609060101010101" pitchFamily="49" charset="-122"/>
              </a:rPr>
              <a:t>五位顾客各希望以1、2、3、4、5元</a:t>
            </a:r>
            <a:r>
              <a:rPr lang="en-US" altLang="zh-CN" sz="2400" dirty="0">
                <a:latin typeface="楷体" panose="02010609060101010101" pitchFamily="49" charset="-122"/>
                <a:ea typeface="楷体" panose="02010609060101010101" pitchFamily="49" charset="-122"/>
              </a:rPr>
              <a:t>/</a:t>
            </a:r>
            <a:r>
              <a:rPr lang="zh-CN" altLang="en-US" sz="2400" dirty="0">
                <a:latin typeface="楷体" panose="02010609060101010101" pitchFamily="49" charset="-122"/>
                <a:ea typeface="楷体" panose="02010609060101010101" pitchFamily="49" charset="-122"/>
              </a:rPr>
              <a:t>斤的</a:t>
            </a:r>
            <a:r>
              <a:rPr lang="zh-CN" altLang="zh-CN" sz="2400" dirty="0">
                <a:latin typeface="楷体" panose="02010609060101010101" pitchFamily="49" charset="-122"/>
                <a:ea typeface="楷体" panose="02010609060101010101" pitchFamily="49" charset="-122"/>
              </a:rPr>
              <a:t>单价各买1斤苹果。而如果苹果卖不出去，每多剩1斤苹果对你而言的效用分别是1、</a:t>
            </a:r>
            <a:r>
              <a:rPr lang="en-US" altLang="zh-CN" sz="2400" dirty="0">
                <a:latin typeface="楷体" panose="02010609060101010101" pitchFamily="49" charset="-122"/>
                <a:ea typeface="楷体" panose="02010609060101010101" pitchFamily="49" charset="-122"/>
              </a:rPr>
              <a:t>0.</a:t>
            </a:r>
            <a:r>
              <a:rPr lang="zh-CN" altLang="zh-CN" sz="2400" dirty="0">
                <a:latin typeface="楷体" panose="02010609060101010101" pitchFamily="49" charset="-122"/>
                <a:ea typeface="楷体" panose="02010609060101010101" pitchFamily="49" charset="-122"/>
              </a:rPr>
              <a:t>8、</a:t>
            </a:r>
            <a:r>
              <a:rPr lang="en-US" altLang="zh-CN" sz="2400" dirty="0">
                <a:latin typeface="楷体" panose="02010609060101010101" pitchFamily="49" charset="-122"/>
                <a:ea typeface="楷体" panose="02010609060101010101" pitchFamily="49" charset="-122"/>
              </a:rPr>
              <a:t>0.</a:t>
            </a:r>
            <a:r>
              <a:rPr lang="zh-CN" altLang="zh-CN" sz="2400" dirty="0">
                <a:latin typeface="楷体" panose="02010609060101010101" pitchFamily="49" charset="-122"/>
                <a:ea typeface="楷体" panose="02010609060101010101" pitchFamily="49" charset="-122"/>
              </a:rPr>
              <a:t>6、</a:t>
            </a:r>
            <a:r>
              <a:rPr lang="en-US" altLang="zh-CN" sz="2400" dirty="0">
                <a:latin typeface="楷体" panose="02010609060101010101" pitchFamily="49" charset="-122"/>
                <a:ea typeface="楷体" panose="02010609060101010101" pitchFamily="49" charset="-122"/>
              </a:rPr>
              <a:t>0.</a:t>
            </a:r>
            <a:r>
              <a:rPr lang="zh-CN" altLang="zh-CN" sz="2400" dirty="0">
                <a:latin typeface="楷体" panose="02010609060101010101" pitchFamily="49" charset="-122"/>
                <a:ea typeface="楷体" panose="02010609060101010101" pitchFamily="49" charset="-122"/>
              </a:rPr>
              <a:t>4、</a:t>
            </a:r>
            <a:r>
              <a:rPr lang="en-US" altLang="zh-CN" sz="2400" dirty="0">
                <a:latin typeface="楷体" panose="02010609060101010101" pitchFamily="49" charset="-122"/>
                <a:ea typeface="楷体" panose="02010609060101010101" pitchFamily="49" charset="-122"/>
              </a:rPr>
              <a:t>0.</a:t>
            </a:r>
            <a:r>
              <a:rPr lang="zh-CN" altLang="zh-CN" sz="2400" dirty="0">
                <a:latin typeface="楷体" panose="02010609060101010101" pitchFamily="49" charset="-122"/>
                <a:ea typeface="楷体" panose="02010609060101010101" pitchFamily="49" charset="-122"/>
              </a:rPr>
              <a:t>2元。</a:t>
            </a:r>
            <a:endParaRPr lang="zh-CN" altLang="zh-CN" sz="2400" dirty="0">
              <a:latin typeface="楷体" panose="02010609060101010101" pitchFamily="49" charset="-122"/>
              <a:ea typeface="楷体" panose="02010609060101010101" pitchFamily="49" charset="-122"/>
            </a:endParaRPr>
          </a:p>
          <a:p>
            <a:pPr eaLnBrk="1" hangingPunct="1"/>
            <a:r>
              <a:rPr lang="zh-CN" altLang="zh-CN" sz="2400" dirty="0">
                <a:latin typeface="楷体" panose="02010609060101010101" pitchFamily="49" charset="-122"/>
                <a:ea typeface="楷体" panose="02010609060101010101" pitchFamily="49" charset="-122"/>
              </a:rPr>
              <a:t>请问你该如何对这些苹果进行定价能实现利润最大化？</a:t>
            </a:r>
            <a:endParaRPr lang="zh-CN" altLang="zh-CN" sz="2400" dirty="0">
              <a:latin typeface="楷体" panose="02010609060101010101" pitchFamily="49" charset="-122"/>
              <a:ea typeface="楷体" panose="02010609060101010101" pitchFamily="49" charset="-122"/>
            </a:endParaRPr>
          </a:p>
          <a:p>
            <a:pPr lvl="1" eaLnBrk="1" hangingPunct="1"/>
            <a:r>
              <a:rPr lang="zh-CN" altLang="zh-CN" sz="2100" dirty="0">
                <a:latin typeface="楷体" panose="02010609060101010101" pitchFamily="49" charset="-122"/>
                <a:ea typeface="楷体" panose="02010609060101010101" pitchFamily="49" charset="-122"/>
              </a:rPr>
              <a:t>价格分歧</a:t>
            </a:r>
            <a:r>
              <a:rPr lang="en-US" altLang="zh-CN" sz="2100" dirty="0">
                <a:latin typeface="楷体" panose="02010609060101010101" pitchFamily="49" charset="-122"/>
                <a:ea typeface="楷体" panose="02010609060101010101" pitchFamily="49" charset="-122"/>
              </a:rPr>
              <a:t> </a:t>
            </a:r>
            <a:r>
              <a:rPr lang="zh-CN" altLang="en-US" sz="2100" dirty="0">
                <a:latin typeface="楷体" panose="02010609060101010101" pitchFamily="49" charset="-122"/>
                <a:ea typeface="楷体" panose="02010609060101010101" pitchFamily="49" charset="-122"/>
              </a:rPr>
              <a:t>因人定价</a:t>
            </a:r>
            <a:endParaRPr lang="zh-CN" altLang="en-US" sz="21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Rectangle 2"/>
          <p:cNvSpPr>
            <a:spLocks noGrp="1"/>
          </p:cNvSpPr>
          <p:nvPr>
            <p:ph type="title"/>
          </p:nvPr>
        </p:nvSpPr>
        <p:spPr>
          <a:xfrm>
            <a:off x="1151255" y="1156970"/>
            <a:ext cx="7237095" cy="603885"/>
          </a:xfrm>
        </p:spPr>
        <p:txBody>
          <a:bodyPr vert="horz" wrap="square" lIns="91440" tIns="45720" rIns="91440" bIns="45720" anchor="b" anchorCtr="0"/>
          <a:p>
            <a:pPr algn="ctr" eaLnBrk="1" hangingPunct="1"/>
            <a:r>
              <a:rPr lang="zh-CN" altLang="en-US" sz="3400" b="1" dirty="0">
                <a:ea typeface="楷体" panose="02010609060101010101" pitchFamily="49" charset="-122"/>
              </a:rPr>
              <a:t>物理变化？化学变化？</a:t>
            </a:r>
            <a:endParaRPr lang="zh-CN" altLang="en-US" sz="3400" b="1" dirty="0">
              <a:ea typeface="楷体" panose="02010609060101010101" pitchFamily="49" charset="-122"/>
            </a:endParaRPr>
          </a:p>
        </p:txBody>
      </p:sp>
      <p:sp>
        <p:nvSpPr>
          <p:cNvPr id="13315" name="Rectangle 3"/>
          <p:cNvSpPr>
            <a:spLocks noGrp="1"/>
          </p:cNvSpPr>
          <p:nvPr>
            <p:ph idx="1"/>
          </p:nvPr>
        </p:nvSpPr>
        <p:spPr>
          <a:xfrm>
            <a:off x="612140" y="1941195"/>
            <a:ext cx="8065135" cy="4114800"/>
          </a:xfrm>
        </p:spPr>
        <p:txBody>
          <a:bodyPr vert="horz" wrap="square" lIns="91440" tIns="45720" rIns="91440" bIns="45720" anchor="t" anchorCtr="0"/>
          <a:p>
            <a:pPr eaLnBrk="1" hangingPunct="1">
              <a:lnSpc>
                <a:spcPct val="90000"/>
              </a:lnSpc>
              <a:spcBef>
                <a:spcPct val="50000"/>
              </a:spcBef>
            </a:pPr>
            <a:r>
              <a:rPr lang="zh-CN" altLang="en-US" sz="2400" dirty="0">
                <a:latin typeface="楷体" panose="02010609060101010101" pitchFamily="49" charset="-122"/>
                <a:ea typeface="楷体" panose="02010609060101010101" pitchFamily="49" charset="-122"/>
              </a:rPr>
              <a:t>什么是物理变化，什么是化学变化？</a:t>
            </a:r>
            <a:endParaRPr lang="en-US" altLang="zh-CN" sz="2400" dirty="0">
              <a:latin typeface="楷体" panose="02010609060101010101" pitchFamily="49" charset="-122"/>
              <a:ea typeface="楷体" panose="02010609060101010101" pitchFamily="49" charset="-122"/>
            </a:endParaRPr>
          </a:p>
          <a:p>
            <a:pPr lvl="1" eaLnBrk="1" hangingPunct="1">
              <a:spcBef>
                <a:spcPts val="1200"/>
              </a:spcBef>
            </a:pPr>
            <a:r>
              <a:rPr lang="zh-CN" altLang="en-US" sz="2000" dirty="0">
                <a:latin typeface="楷体" panose="02010609060101010101" pitchFamily="49" charset="-122"/>
                <a:ea typeface="楷体" panose="02010609060101010101" pitchFamily="49" charset="-122"/>
              </a:rPr>
              <a:t>陈述</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：没有产生新物质的变化称为物理变化。</a:t>
            </a:r>
            <a:endParaRPr lang="zh-CN" altLang="en-US" sz="2000" dirty="0">
              <a:latin typeface="楷体" panose="02010609060101010101" pitchFamily="49" charset="-122"/>
              <a:ea typeface="楷体" panose="02010609060101010101" pitchFamily="49" charset="-122"/>
            </a:endParaRPr>
          </a:p>
          <a:p>
            <a:pPr lvl="1" eaLnBrk="1" hangingPunct="1">
              <a:spcBef>
                <a:spcPct val="0"/>
              </a:spcBef>
            </a:pPr>
            <a:r>
              <a:rPr lang="zh-CN" altLang="en-US" sz="2000" dirty="0">
                <a:latin typeface="楷体" panose="02010609060101010101" pitchFamily="49" charset="-122"/>
                <a:ea typeface="楷体" panose="02010609060101010101" pitchFamily="49" charset="-122"/>
              </a:rPr>
              <a:t>陈述</a:t>
            </a:r>
            <a:r>
              <a:rPr lang="en-US" altLang="zh-CN" sz="2000" dirty="0">
                <a:latin typeface="楷体" panose="02010609060101010101" pitchFamily="49" charset="-122"/>
                <a:ea typeface="楷体" panose="02010609060101010101" pitchFamily="49" charset="-122"/>
              </a:rPr>
              <a:t>2</a:t>
            </a:r>
            <a:r>
              <a:rPr lang="zh-CN" altLang="en-US" sz="2000" dirty="0">
                <a:latin typeface="楷体" panose="02010609060101010101" pitchFamily="49" charset="-122"/>
                <a:ea typeface="楷体" panose="02010609060101010101" pitchFamily="49" charset="-122"/>
              </a:rPr>
              <a:t>：冰化为水，没有新物质产生。</a:t>
            </a:r>
            <a:endParaRPr lang="zh-CN" altLang="en-US" sz="2000" dirty="0">
              <a:latin typeface="楷体" panose="02010609060101010101" pitchFamily="49" charset="-122"/>
              <a:ea typeface="楷体" panose="02010609060101010101" pitchFamily="49" charset="-122"/>
            </a:endParaRPr>
          </a:p>
          <a:p>
            <a:pPr lvl="1" eaLnBrk="1" hangingPunct="1">
              <a:spcBef>
                <a:spcPct val="0"/>
              </a:spcBef>
              <a:spcAft>
                <a:spcPts val="1200"/>
              </a:spcAft>
            </a:pPr>
            <a:r>
              <a:rPr lang="zh-CN" altLang="en-US" sz="2000" dirty="0">
                <a:solidFill>
                  <a:schemeClr val="hlink"/>
                </a:solidFill>
                <a:latin typeface="楷体" panose="02010609060101010101" pitchFamily="49" charset="-122"/>
                <a:ea typeface="楷体" panose="02010609060101010101" pitchFamily="49" charset="-122"/>
              </a:rPr>
              <a:t>陈述</a:t>
            </a:r>
            <a:r>
              <a:rPr lang="en-US" altLang="zh-CN" sz="2000" dirty="0">
                <a:solidFill>
                  <a:schemeClr val="hlink"/>
                </a:solidFill>
                <a:latin typeface="楷体" panose="02010609060101010101" pitchFamily="49" charset="-122"/>
                <a:ea typeface="楷体" panose="02010609060101010101" pitchFamily="49" charset="-122"/>
              </a:rPr>
              <a:t>3</a:t>
            </a:r>
            <a:r>
              <a:rPr lang="zh-CN" altLang="en-US" sz="2000" dirty="0">
                <a:solidFill>
                  <a:schemeClr val="hlink"/>
                </a:solidFill>
                <a:latin typeface="楷体" panose="02010609060101010101" pitchFamily="49" charset="-122"/>
                <a:ea typeface="楷体" panose="02010609060101010101" pitchFamily="49" charset="-122"/>
              </a:rPr>
              <a:t>：所以冰化为水是物理变化。</a:t>
            </a:r>
            <a:endParaRPr lang="zh-CN" altLang="en-US" sz="2000" dirty="0">
              <a:solidFill>
                <a:schemeClr val="hlink"/>
              </a:solidFill>
              <a:latin typeface="楷体" panose="02010609060101010101" pitchFamily="49" charset="-122"/>
              <a:ea typeface="楷体" panose="02010609060101010101" pitchFamily="49" charset="-122"/>
            </a:endParaRPr>
          </a:p>
          <a:p>
            <a:pPr lvl="1" eaLnBrk="1" hangingPunct="1">
              <a:spcBef>
                <a:spcPct val="0"/>
              </a:spcBef>
            </a:pPr>
            <a:r>
              <a:rPr lang="zh-CN" altLang="en-US" sz="2000" dirty="0">
                <a:latin typeface="楷体" panose="02010609060101010101" pitchFamily="49" charset="-122"/>
                <a:ea typeface="楷体" panose="02010609060101010101" pitchFamily="49" charset="-122"/>
              </a:rPr>
              <a:t>陈述</a:t>
            </a:r>
            <a:r>
              <a:rPr lang="en-US" altLang="zh-CN" sz="2000" dirty="0">
                <a:latin typeface="楷体" panose="02010609060101010101" pitchFamily="49" charset="-122"/>
                <a:ea typeface="楷体" panose="02010609060101010101" pitchFamily="49" charset="-122"/>
              </a:rPr>
              <a:t>4: </a:t>
            </a:r>
            <a:r>
              <a:rPr lang="zh-CN" altLang="en-US" sz="2000" dirty="0">
                <a:latin typeface="楷体" panose="02010609060101010101" pitchFamily="49" charset="-122"/>
                <a:ea typeface="楷体" panose="02010609060101010101" pitchFamily="49" charset="-122"/>
              </a:rPr>
              <a:t>产生了新物质的变化称为化学变化。</a:t>
            </a:r>
            <a:endParaRPr lang="zh-CN" altLang="en-US" sz="2000" dirty="0">
              <a:latin typeface="楷体" panose="02010609060101010101" pitchFamily="49" charset="-122"/>
              <a:ea typeface="楷体" panose="02010609060101010101" pitchFamily="49" charset="-122"/>
            </a:endParaRPr>
          </a:p>
          <a:p>
            <a:pPr lvl="1" eaLnBrk="1" hangingPunct="1">
              <a:spcBef>
                <a:spcPct val="0"/>
              </a:spcBef>
            </a:pPr>
            <a:r>
              <a:rPr lang="zh-CN" altLang="en-US" sz="2000" dirty="0">
                <a:latin typeface="楷体" panose="02010609060101010101" pitchFamily="49" charset="-122"/>
                <a:ea typeface="楷体" panose="02010609060101010101" pitchFamily="49" charset="-122"/>
              </a:rPr>
              <a:t>陈述</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：银白色的镁条经过燃烧变成灰白色的氧化镁产生新物质。</a:t>
            </a:r>
            <a:endParaRPr lang="zh-CN" altLang="en-US" sz="2000" dirty="0">
              <a:latin typeface="楷体" panose="02010609060101010101" pitchFamily="49" charset="-122"/>
              <a:ea typeface="楷体" panose="02010609060101010101" pitchFamily="49" charset="-122"/>
            </a:endParaRPr>
          </a:p>
          <a:p>
            <a:pPr lvl="1" eaLnBrk="1" hangingPunct="1">
              <a:spcBef>
                <a:spcPct val="0"/>
              </a:spcBef>
            </a:pPr>
            <a:r>
              <a:rPr lang="zh-CN" altLang="en-US" sz="2000" dirty="0">
                <a:solidFill>
                  <a:schemeClr val="hlink"/>
                </a:solidFill>
                <a:latin typeface="楷体" panose="02010609060101010101" pitchFamily="49" charset="-122"/>
                <a:ea typeface="楷体" panose="02010609060101010101" pitchFamily="49" charset="-122"/>
              </a:rPr>
              <a:t>陈述</a:t>
            </a:r>
            <a:r>
              <a:rPr lang="en-US" altLang="zh-CN" sz="2000" dirty="0">
                <a:solidFill>
                  <a:schemeClr val="hlink"/>
                </a:solidFill>
                <a:latin typeface="楷体" panose="02010609060101010101" pitchFamily="49" charset="-122"/>
                <a:ea typeface="楷体" panose="02010609060101010101" pitchFamily="49" charset="-122"/>
              </a:rPr>
              <a:t>6</a:t>
            </a:r>
            <a:r>
              <a:rPr lang="zh-CN" altLang="en-US" sz="2000" dirty="0">
                <a:solidFill>
                  <a:schemeClr val="hlink"/>
                </a:solidFill>
                <a:latin typeface="楷体" panose="02010609060101010101" pitchFamily="49" charset="-122"/>
                <a:ea typeface="楷体" panose="02010609060101010101" pitchFamily="49" charset="-122"/>
              </a:rPr>
              <a:t>：银白色的镁条经过燃烧变成灰白色的氧化镁是化学变化。</a:t>
            </a:r>
            <a:endParaRPr lang="zh-CN" altLang="en-US" sz="2000" dirty="0">
              <a:solidFill>
                <a:schemeClr val="hlink"/>
              </a:solidFill>
              <a:latin typeface="楷体" panose="02010609060101010101" pitchFamily="49" charset="-122"/>
              <a:ea typeface="楷体" panose="02010609060101010101" pitchFamily="49" charset="-122"/>
            </a:endParaRPr>
          </a:p>
          <a:p>
            <a:pPr eaLnBrk="1" hangingPunct="1">
              <a:lnSpc>
                <a:spcPct val="90000"/>
              </a:lnSpc>
            </a:pPr>
            <a:r>
              <a:rPr lang="zh-CN" altLang="en-US" sz="2400" b="1" dirty="0">
                <a:latin typeface="楷体" panose="02010609060101010101" pitchFamily="49" charset="-122"/>
                <a:ea typeface="楷体" panose="02010609060101010101" pitchFamily="49" charset="-122"/>
              </a:rPr>
              <a:t>问题</a:t>
            </a:r>
            <a:r>
              <a:rPr lang="zh-CN" altLang="en-US" sz="2400" dirty="0">
                <a:latin typeface="楷体" panose="02010609060101010101" pitchFamily="49" charset="-122"/>
                <a:ea typeface="楷体" panose="02010609060101010101" pitchFamily="49" charset="-122"/>
              </a:rPr>
              <a:t>：如何提问来质疑一下陈述</a:t>
            </a:r>
            <a:r>
              <a:rPr lang="en-US" altLang="zh-CN" sz="2400" dirty="0">
                <a:latin typeface="楷体" panose="02010609060101010101" pitchFamily="49" charset="-122"/>
                <a:ea typeface="楷体" panose="02010609060101010101" pitchFamily="49" charset="-122"/>
              </a:rPr>
              <a:t>3</a:t>
            </a:r>
            <a:r>
              <a:rPr lang="zh-CN" altLang="en-US" sz="2400" dirty="0">
                <a:latin typeface="楷体" panose="02010609060101010101" pitchFamily="49" charset="-122"/>
                <a:ea typeface="楷体" panose="02010609060101010101" pitchFamily="49" charset="-122"/>
              </a:rPr>
              <a:t>和陈述</a:t>
            </a:r>
            <a:r>
              <a:rPr lang="en-US" altLang="zh-CN" sz="2400" dirty="0">
                <a:latin typeface="楷体" panose="02010609060101010101" pitchFamily="49" charset="-122"/>
                <a:ea typeface="楷体" panose="02010609060101010101" pitchFamily="49" charset="-122"/>
              </a:rPr>
              <a:t>6</a:t>
            </a:r>
            <a:r>
              <a:rPr lang="zh-CN" altLang="en-US" sz="2400" dirty="0">
                <a:latin typeface="楷体" panose="02010609060101010101" pitchFamily="49" charset="-122"/>
                <a:ea typeface="楷体" panose="02010609060101010101" pitchFamily="49" charset="-122"/>
              </a:rPr>
              <a:t>？</a:t>
            </a:r>
            <a:endParaRPr lang="zh-CN" altLang="en-US" sz="2400" dirty="0">
              <a:latin typeface="楷体" panose="02010609060101010101" pitchFamily="49" charset="-122"/>
              <a:ea typeface="楷体" panose="02010609060101010101" pitchFamily="49" charset="-122"/>
            </a:endParaRPr>
          </a:p>
          <a:p>
            <a:pPr lvl="1" eaLnBrk="1" hangingPunct="1">
              <a:lnSpc>
                <a:spcPct val="90000"/>
              </a:lnSpc>
            </a:pPr>
            <a:r>
              <a:rPr lang="zh-CN" altLang="en-US" sz="2100" dirty="0">
                <a:latin typeface="楷体" panose="02010609060101010101" pitchFamily="49" charset="-122"/>
                <a:ea typeface="楷体" panose="02010609060101010101" pitchFamily="49" charset="-122"/>
              </a:rPr>
              <a:t>什么是新物质（冰和水为什么是一种物质？）</a:t>
            </a:r>
            <a:endParaRPr lang="zh-CN" altLang="en-US" sz="2100" dirty="0">
              <a:latin typeface="楷体" panose="02010609060101010101" pitchFamily="49" charset="-122"/>
              <a:ea typeface="楷体" panose="02010609060101010101" pitchFamily="49" charset="-122"/>
            </a:endParaRPr>
          </a:p>
          <a:p>
            <a:pPr lvl="1" eaLnBrk="1" hangingPunct="1">
              <a:lnSpc>
                <a:spcPct val="90000"/>
              </a:lnSpc>
            </a:pPr>
            <a:r>
              <a:rPr lang="zh-CN" altLang="en-US" sz="2100" dirty="0">
                <a:latin typeface="楷体" panose="02010609060101010101" pitchFamily="49" charset="-122"/>
                <a:ea typeface="楷体" panose="02010609060101010101" pitchFamily="49" charset="-122"/>
              </a:rPr>
              <a:t>灰白色的物质可能会是烧完的镁粉？</a:t>
            </a:r>
            <a:endParaRPr lang="zh-CN" altLang="en-US" sz="2100" dirty="0">
              <a:latin typeface="楷体" panose="02010609060101010101" pitchFamily="49" charset="-122"/>
              <a:ea typeface="楷体" panose="02010609060101010101" pitchFamily="49" charset="-122"/>
            </a:endParaRPr>
          </a:p>
        </p:txBody>
      </p:sp>
      <p:sp>
        <p:nvSpPr>
          <p:cNvPr id="14338" name="Rectangle 2"/>
          <p:cNvSpPr>
            <a:spLocks noGrp="1"/>
          </p:cNvSpPr>
          <p:nvPr>
            <p:custDataLst>
              <p:tags r:id="rId1"/>
            </p:custDataLst>
          </p:nvPr>
        </p:nvSpPr>
        <p:spPr>
          <a:xfrm>
            <a:off x="1259205" y="5589270"/>
            <a:ext cx="7021195" cy="70358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400" b="1" dirty="0">
                <a:ea typeface="楷体" panose="02010609060101010101" pitchFamily="49" charset="-122"/>
              </a:rPr>
              <a:t>推测、预测与验证</a:t>
            </a:r>
            <a:endParaRPr lang="zh-CN" altLang="en-US" sz="3400" b="1" dirty="0">
              <a:ea typeface="楷体" panose="02010609060101010101" pitchFamily="49" charset="-122"/>
            </a:endParaRPr>
          </a:p>
        </p:txBody>
      </p:sp>
      <p:sp>
        <p:nvSpPr>
          <p:cNvPr id="2" name="文本框 1"/>
          <p:cNvSpPr txBox="1"/>
          <p:nvPr/>
        </p:nvSpPr>
        <p:spPr>
          <a:xfrm>
            <a:off x="539115" y="6271260"/>
            <a:ext cx="8622030" cy="434340"/>
          </a:xfrm>
          <a:prstGeom prst="rect">
            <a:avLst/>
          </a:prstGeom>
          <a:noFill/>
        </p:spPr>
        <p:txBody>
          <a:bodyPr wrap="square" rtlCol="0" anchor="t">
            <a:noAutofit/>
          </a:bodyPr>
          <a:p>
            <a:r>
              <a:rPr kumimoji="1" lang="zh-CN" altLang="en-US" sz="2200" kern="0" noProof="0" dirty="0" smtClean="0">
                <a:ln>
                  <a:noFill/>
                </a:ln>
                <a:effectLst/>
                <a:uLnTx/>
                <a:uFillTx/>
                <a:latin typeface="楷体" panose="02010609060101010101" pitchFamily="49" charset="-122"/>
                <a:ea typeface="楷体" panose="02010609060101010101" pitchFamily="49" charset="-122"/>
                <a:sym typeface="+mn-ea"/>
              </a:rPr>
              <a:t>以“氧化镁”为例，如何验证你的怀疑是不是有道理？</a:t>
            </a:r>
            <a:r>
              <a:rPr kumimoji="1" lang="en-US" altLang="zh-CN" sz="2200" kern="0" noProof="0" dirty="0" smtClean="0">
                <a:ln>
                  <a:noFill/>
                </a:ln>
                <a:effectLst/>
                <a:uLnTx/>
                <a:uFillTx/>
                <a:latin typeface="楷体" panose="02010609060101010101" pitchFamily="49" charset="-122"/>
                <a:ea typeface="楷体" panose="02010609060101010101" pitchFamily="49" charset="-122"/>
                <a:sym typeface="+mn-ea"/>
              </a:rPr>
              <a:t>2Mg+O</a:t>
            </a:r>
            <a:r>
              <a:rPr kumimoji="1" lang="en-US" altLang="zh-CN" sz="2200" kern="0" baseline="-30000" noProof="0" dirty="0" smtClean="0">
                <a:ln>
                  <a:noFill/>
                </a:ln>
                <a:effectLst/>
                <a:uLnTx/>
                <a:uFillTx/>
                <a:latin typeface="楷体" panose="02010609060101010101" pitchFamily="49" charset="-122"/>
                <a:ea typeface="楷体" panose="02010609060101010101" pitchFamily="49" charset="-122"/>
                <a:sym typeface="+mn-ea"/>
              </a:rPr>
              <a:t>2</a:t>
            </a:r>
            <a:r>
              <a:rPr kumimoji="1" lang="en-US" altLang="zh-CN" sz="2200" kern="0" noProof="0" dirty="0" smtClean="0">
                <a:ln>
                  <a:noFill/>
                </a:ln>
                <a:effectLst/>
                <a:uLnTx/>
                <a:uFillTx/>
                <a:latin typeface="楷体" panose="02010609060101010101" pitchFamily="49" charset="-122"/>
                <a:ea typeface="楷体" panose="02010609060101010101" pitchFamily="49" charset="-122"/>
                <a:sym typeface="+mn-ea"/>
              </a:rPr>
              <a:t>=2MgO</a:t>
            </a:r>
            <a:endParaRPr kumimoji="1" lang="en-US" altLang="zh-CN" sz="22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endParaRPr kumimoji="1" lang="zh-CN" altLang="en-US" sz="2200" kern="0" noProof="0" dirty="0" smtClean="0">
              <a:ln>
                <a:noFill/>
              </a:ln>
              <a:effectLst/>
              <a:uLnTx/>
              <a:uFillTx/>
              <a:latin typeface="楷体" panose="02010609060101010101" pitchFamily="49" charset="-122"/>
              <a:ea typeface="楷体" panose="02010609060101010101" pitchFamily="49" charset="-122"/>
              <a:sym typeface="+mn-ea"/>
            </a:endParaRPr>
          </a:p>
        </p:txBody>
      </p:sp>
    </p:spTree>
  </p:cSld>
  <p:clrMapOvr>
    <a:masterClrMapping/>
  </p:clrMapOvr>
  <p:transition>
    <p:zoom dir="in"/>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如何从机会成本角度理解比较优势定理</a:t>
            </a:r>
            <a:endParaRPr lang="zh-CN" altLang="zh-CN" sz="3200" b="1" dirty="0">
              <a:latin typeface="楷体" panose="02010609060101010101" pitchFamily="49" charset="-122"/>
              <a:ea typeface="楷体" panose="02010609060101010101" pitchFamily="49" charset="-122"/>
            </a:endParaRPr>
          </a:p>
        </p:txBody>
      </p:sp>
      <p:sp>
        <p:nvSpPr>
          <p:cNvPr id="28675" name="Rectangle 3"/>
          <p:cNvSpPr>
            <a:spLocks noGrp="1" noChangeArrowheads="1"/>
          </p:cNvSpPr>
          <p:nvPr>
            <p:ph idx="1"/>
          </p:nvPr>
        </p:nvSpPr>
        <p:spPr>
          <a:xfrm>
            <a:off x="1473200" y="1844675"/>
            <a:ext cx="7644130" cy="4685030"/>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英国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葡萄牙</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总产量</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衣料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100--1</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90--1</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葡萄酒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120--1</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80--1</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endPar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英国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葡萄牙</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总产量</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衣料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0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170—1.88</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1.89</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葡萄酒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220—1.83</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0</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1.83</a:t>
            </a:r>
            <a:endPar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endPar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英国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葡萄牙</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劳工</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产量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总产量</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衣料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220—2.2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0</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2.2</a:t>
            </a:r>
            <a:endPar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葡萄酒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0 </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170—2.125</a:t>
            </a:r>
            <a:r>
              <a:rPr kumimoji="0" lang="zh-CN"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2.125</a:t>
            </a:r>
            <a:endParaRPr kumimoji="0"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endParaRPr kumimoji="0"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交易作为分工的条件</a:t>
            </a:r>
            <a:endParaRPr lang="zh-CN" altLang="zh-CN" sz="3200" b="1" dirty="0">
              <a:latin typeface="楷体" panose="02010609060101010101" pitchFamily="49" charset="-122"/>
              <a:ea typeface="楷体" panose="02010609060101010101" pitchFamily="49" charset="-122"/>
            </a:endParaRPr>
          </a:p>
        </p:txBody>
      </p:sp>
      <p:sp>
        <p:nvSpPr>
          <p:cNvPr id="5123" name="Rectangle 3"/>
          <p:cNvSpPr>
            <a:spLocks noGrp="1"/>
          </p:cNvSpPr>
          <p:nvPr>
            <p:ph idx="1"/>
            <p:custDataLst>
              <p:tags r:id="rId1"/>
            </p:custDataLst>
          </p:nvPr>
        </p:nvSpPr>
        <p:spPr>
          <a:xfrm>
            <a:off x="828040" y="1916430"/>
            <a:ext cx="7848600" cy="2382520"/>
          </a:xfrm>
        </p:spPr>
        <p:txBody>
          <a:bodyPr vert="horz" wrap="square" lIns="91440" tIns="45720" rIns="91440" bIns="45720" anchor="t" anchorCtr="0"/>
          <a:p>
            <a:pPr latinLnBrk="0">
              <a:lnSpc>
                <a:spcPts val="1400"/>
              </a:lnSpc>
              <a:spcBef>
                <a:spcPts val="1800"/>
              </a:spcBef>
            </a:pPr>
            <a:r>
              <a:rPr lang="zh-CN" sz="2000" dirty="0">
                <a:latin typeface="楷体" panose="02010609060101010101" pitchFamily="49" charset="-122"/>
                <a:ea typeface="楷体" panose="02010609060101010101" pitchFamily="49" charset="-122"/>
              </a:rPr>
              <a:t>双方资源专用权有了保障</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各方的个人主观估价</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各方自愿</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理解互利性</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知识技能和人力资本的专业化</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交易</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分工</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生产率</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减少稀缺性</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经济增长</a:t>
            </a:r>
            <a:endParaRPr lang="zh-CN" altLang="en-US" sz="2000" dirty="0">
              <a:latin typeface="楷体" panose="02010609060101010101" pitchFamily="49" charset="-122"/>
              <a:ea typeface="楷体" panose="02010609060101010101" pitchFamily="49" charset="-122"/>
            </a:endParaRPr>
          </a:p>
        </p:txBody>
      </p:sp>
      <p:sp>
        <p:nvSpPr>
          <p:cNvPr id="3" name="Rectangle 2"/>
          <p:cNvSpPr>
            <a:spLocks noGrp="1"/>
          </p:cNvSpPr>
          <p:nvPr>
            <p:custDataLst>
              <p:tags r:id="rId2"/>
            </p:custDataLst>
          </p:nvPr>
        </p:nvSpPr>
        <p:spPr>
          <a:xfrm>
            <a:off x="1151255" y="3932555"/>
            <a:ext cx="7237095" cy="90297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通过</a:t>
            </a:r>
            <a:r>
              <a:rPr lang="en-US" altLang="zh-CN" sz="3200" b="1" dirty="0">
                <a:latin typeface="楷体" panose="02010609060101010101" pitchFamily="49" charset="-122"/>
                <a:ea typeface="楷体" panose="02010609060101010101" pitchFamily="49" charset="-122"/>
              </a:rPr>
              <a:t>“</a:t>
            </a:r>
            <a:r>
              <a:rPr lang="zh-CN" altLang="en-US" sz="3200" b="1" dirty="0">
                <a:latin typeface="楷体" panose="02010609060101010101" pitchFamily="49" charset="-122"/>
                <a:ea typeface="楷体" panose="02010609060101010101" pitchFamily="49" charset="-122"/>
              </a:rPr>
              <a:t>市场</a:t>
            </a:r>
            <a:r>
              <a:rPr lang="en-US" altLang="zh-CN" sz="3200" b="1" dirty="0">
                <a:latin typeface="楷体" panose="02010609060101010101" pitchFamily="49" charset="-122"/>
                <a:ea typeface="楷体" panose="02010609060101010101" pitchFamily="49" charset="-122"/>
              </a:rPr>
              <a:t>”</a:t>
            </a:r>
            <a:r>
              <a:rPr lang="zh-CN" altLang="en-US" sz="3200" b="1" dirty="0">
                <a:latin typeface="楷体" panose="02010609060101010101" pitchFamily="49" charset="-122"/>
                <a:ea typeface="楷体" panose="02010609060101010101" pitchFamily="49" charset="-122"/>
              </a:rPr>
              <a:t>的交易</a:t>
            </a:r>
            <a:endParaRPr lang="zh-CN" altLang="en-US" sz="3200" b="1" dirty="0">
              <a:latin typeface="楷体" panose="02010609060101010101" pitchFamily="49" charset="-122"/>
              <a:ea typeface="楷体" panose="02010609060101010101" pitchFamily="49" charset="-122"/>
            </a:endParaRPr>
          </a:p>
        </p:txBody>
      </p:sp>
      <p:sp>
        <p:nvSpPr>
          <p:cNvPr id="4" name="Rectangle 3"/>
          <p:cNvSpPr>
            <a:spLocks noGrp="1"/>
          </p:cNvSpPr>
          <p:nvPr>
            <p:custDataLst>
              <p:tags r:id="rId3"/>
            </p:custDataLst>
          </p:nvPr>
        </p:nvSpPr>
        <p:spPr>
          <a:xfrm>
            <a:off x="755650" y="4940935"/>
            <a:ext cx="7848600" cy="197104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latinLnBrk="0">
              <a:lnSpc>
                <a:spcPts val="1400"/>
              </a:lnSpc>
              <a:spcBef>
                <a:spcPts val="1800"/>
              </a:spcBef>
            </a:pPr>
            <a:endParaRPr lang="zh-CN" altLang="en-US" sz="2000" dirty="0">
              <a:latin typeface="楷体" panose="02010609060101010101" pitchFamily="49" charset="-122"/>
              <a:ea typeface="楷体" panose="02010609060101010101" pitchFamily="49" charset="-122"/>
            </a:endParaRPr>
          </a:p>
        </p:txBody>
      </p:sp>
      <p:sp>
        <p:nvSpPr>
          <p:cNvPr id="5" name="Rectangle 3"/>
          <p:cNvSpPr>
            <a:spLocks noGrp="1"/>
          </p:cNvSpPr>
          <p:nvPr>
            <p:custDataLst>
              <p:tags r:id="rId4"/>
            </p:custDataLst>
          </p:nvPr>
        </p:nvSpPr>
        <p:spPr>
          <a:xfrm>
            <a:off x="827405" y="4869180"/>
            <a:ext cx="7848600" cy="14325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latinLnBrk="0">
              <a:lnSpc>
                <a:spcPts val="1400"/>
              </a:lnSpc>
              <a:spcBef>
                <a:spcPts val="1800"/>
              </a:spcBef>
            </a:pPr>
            <a:r>
              <a:rPr lang="zh-CN" sz="2000" dirty="0">
                <a:latin typeface="楷体" panose="02010609060101010101" pitchFamily="49" charset="-122"/>
                <a:ea typeface="楷体" panose="02010609060101010101" pitchFamily="49" charset="-122"/>
              </a:rPr>
              <a:t>市场区位理论：经典区位（距离最近）、例外（桥头纽扣）</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sz="2000" dirty="0">
                <a:latin typeface="楷体" panose="02010609060101010101" pitchFamily="49" charset="-122"/>
                <a:ea typeface="楷体" panose="02010609060101010101" pitchFamily="49" charset="-122"/>
              </a:rPr>
              <a:t>成市的条件（经济中心的形成）</a:t>
            </a:r>
            <a:endParaRPr lang="zh-CN" sz="2000" dirty="0">
              <a:latin typeface="楷体" panose="02010609060101010101" pitchFamily="49" charset="-122"/>
              <a:ea typeface="楷体" panose="02010609060101010101" pitchFamily="49" charset="-122"/>
            </a:endParaRPr>
          </a:p>
          <a:p>
            <a:pPr latinLnBrk="0">
              <a:lnSpc>
                <a:spcPts val="1400"/>
              </a:lnSpc>
              <a:spcBef>
                <a:spcPts val="1800"/>
              </a:spcBef>
            </a:pPr>
            <a:r>
              <a:rPr lang="zh-CN" altLang="en-US" sz="2000" dirty="0">
                <a:latin typeface="楷体" panose="02010609060101010101" pitchFamily="49" charset="-122"/>
                <a:ea typeface="楷体" panose="02010609060101010101" pitchFamily="49" charset="-122"/>
              </a:rPr>
              <a:t>市场建立减少交易麻烦、市场提供交易场所和保障（规则）</a:t>
            </a:r>
            <a:endParaRPr lang="zh-CN" altLang="en-US" sz="2000" dirty="0">
              <a:latin typeface="楷体" panose="02010609060101010101" pitchFamily="49" charset="-122"/>
              <a:ea typeface="楷体" panose="02010609060101010101" pitchFamily="49" charset="-122"/>
            </a:endParaRPr>
          </a:p>
          <a:p>
            <a:pPr latinLnBrk="0">
              <a:lnSpc>
                <a:spcPts val="1400"/>
              </a:lnSpc>
              <a:spcBef>
                <a:spcPts val="1800"/>
              </a:spcBef>
            </a:pPr>
            <a:r>
              <a:rPr lang="zh-CN" altLang="en-US" sz="2000" dirty="0">
                <a:latin typeface="楷体" panose="02010609060101010101" pitchFamily="49" charset="-122"/>
                <a:ea typeface="楷体" panose="02010609060101010101" pitchFamily="49" charset="-122"/>
              </a:rPr>
              <a:t>市场集合了卖方和买方便于展开竞争</a:t>
            </a:r>
            <a:endParaRPr lang="zh-CN" altLang="en-US" sz="2000" dirty="0">
              <a:latin typeface="楷体" panose="02010609060101010101" pitchFamily="49" charset="-122"/>
              <a:ea typeface="楷体" panose="02010609060101010101" pitchFamily="49" charset="-122"/>
            </a:endParaRPr>
          </a:p>
          <a:p>
            <a:pPr latinLnBrk="0">
              <a:lnSpc>
                <a:spcPts val="1400"/>
              </a:lnSpc>
              <a:spcBef>
                <a:spcPts val="1800"/>
              </a:spcBef>
            </a:pPr>
            <a:r>
              <a:rPr lang="zh-CN" altLang="en-US" sz="2000" u="sng" dirty="0">
                <a:latin typeface="楷体" panose="02010609060101010101" pitchFamily="49" charset="-122"/>
                <a:ea typeface="楷体" panose="02010609060101010101" pitchFamily="49" charset="-122"/>
              </a:rPr>
              <a:t>市场竞争的最基本形式</a:t>
            </a:r>
            <a:r>
              <a:rPr lang="zh-CN" altLang="en-US" sz="2000" dirty="0">
                <a:latin typeface="楷体" panose="02010609060101010101" pitchFamily="49" charset="-122"/>
                <a:ea typeface="楷体" panose="02010609060101010101" pitchFamily="49" charset="-122"/>
              </a:rPr>
              <a:t>是</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要价和出价</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讨论题</a:t>
            </a:r>
            <a:endParaRPr lang="zh-CN" altLang="en-US" sz="4000" b="1" dirty="0">
              <a:latin typeface="楷体" panose="02010609060101010101" pitchFamily="49" charset="-122"/>
              <a:ea typeface="楷体" panose="02010609060101010101" pitchFamily="49" charset="-122"/>
            </a:endParaRPr>
          </a:p>
        </p:txBody>
      </p:sp>
      <p:sp>
        <p:nvSpPr>
          <p:cNvPr id="5" name="Rectangle 3"/>
          <p:cNvSpPr txBox="1">
            <a:spLocks noChangeArrowheads="1"/>
          </p:cNvSpPr>
          <p:nvPr/>
        </p:nvSpPr>
        <p:spPr bwMode="auto">
          <a:xfrm>
            <a:off x="539750" y="1916113"/>
            <a:ext cx="7991475" cy="4114800"/>
          </a:xfrm>
          <a:prstGeom prst="rect">
            <a:avLst/>
          </a:prstGeom>
          <a:noFill/>
          <a:ln>
            <a:noFill/>
          </a:ln>
        </p:spPr>
        <p:txBody>
          <a:bodyPr/>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卖家把相同的东西以不同价格卖给不同人，经济学上称为</a:t>
            </a:r>
            <a:r>
              <a:rPr kumimoji="1" lang="zh-CN" altLang="en-US" sz="1800" b="0" i="0" u="none" strike="noStrike" kern="0" cap="none" spc="0" normalizeH="0" baseline="0" noProof="0" dirty="0">
                <a:ln>
                  <a:noFill/>
                </a:ln>
                <a:solidFill>
                  <a:srgbClr val="FF0000"/>
                </a:solidFill>
                <a:effectLst/>
                <a:uLnTx/>
                <a:uFillTx/>
                <a:latin typeface="楷体" panose="02010609060101010101" pitchFamily="49" charset="-122"/>
                <a:ea typeface="楷体" panose="02010609060101010101" pitchFamily="49" charset="-122"/>
                <a:cs typeface="+mn-cs"/>
              </a:rPr>
              <a:t>价格歧视</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买家愿意出的最高价和市场价之间的差额部分被称为消费者剩余</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价格歧视</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可以帮助卖家榨取消费者剩余。</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卖</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家</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如何</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行为</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？买家如何行为？</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如果</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两位不同心理价位的买家同时在场，卖</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家如何差别定价？苹果分堆</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全部</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明码标价的</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市场，卖家如何差别定价？</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卖家如何既不违反商业道德违法，又</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可以</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榨取</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消费者剩余</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？短号打电话</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不同买家以不同价格买了相同的东西，买家有没有吃亏</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？自愿成交不亏</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
        <p:nvSpPr>
          <p:cNvPr id="2" name="Rectangle 3"/>
          <p:cNvSpPr txBox="1">
            <a:spLocks noChangeArrowheads="1"/>
          </p:cNvSpPr>
          <p:nvPr>
            <p:custDataLst>
              <p:tags r:id="rId1"/>
            </p:custDataLst>
          </p:nvPr>
        </p:nvSpPr>
        <p:spPr bwMode="auto">
          <a:xfrm>
            <a:off x="539750" y="4220845"/>
            <a:ext cx="7991475" cy="2804160"/>
          </a:xfrm>
          <a:prstGeom prst="rect">
            <a:avLst/>
          </a:prstGeom>
          <a:noFill/>
          <a:ln>
            <a:noFill/>
          </a:ln>
        </p:spPr>
        <p:txBody>
          <a:bodyPr/>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甲在路上捡到一段树桩，甲家里缺柴火，正打算花</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8</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元买柴，这树桩刚好能帮他节省</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8</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元柴钱。于是甲想要把树桩扛回家。木匠乙遇到甲，他发现这树桩是不错的木料，加工成椅子卖</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300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元没问题。于是乙和甲讨价还价后，以</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80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元价格买下了甲的树桩。此时，根雕艺术家丙遇到了乙，他看中了树桩奇特的造型，稍加雕琢就可以成就一件根雕艺术品，卖</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3000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元。于是丙和乙讨价还价后，以</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8</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元买下树桩，并在加工成根雕艺术品后以</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3000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元售出。</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为什么世界上没有多出一根木头，甲、乙、</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丙却都</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获益了？</a:t>
            </a:r>
            <a:endPar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1" hangingPunct="1">
              <a:lnSpc>
                <a:spcPct val="100000"/>
              </a:lnSpc>
              <a:spcBef>
                <a:spcPts val="0"/>
              </a:spcBef>
              <a:spcAft>
                <a:spcPct val="0"/>
              </a:spcAft>
              <a:buClr>
                <a:schemeClr val="folHlink"/>
              </a:buClr>
              <a:buSzPct val="60000"/>
              <a:buFont typeface="Wingdings" panose="05000000000000000000" pitchFamily="2" charset="2"/>
              <a:buNone/>
              <a:defRPr/>
            </a:pPr>
            <a:r>
              <a:rPr kumimoji="1" lang="zh-CN" altLang="en-US" sz="1800" b="0" i="0" u="sng"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交易的不是物品而是关于物品的权利。交易过程在权利转让中实现排他性。交易是正和博弈。为什么交易？互通有无、各取所长、放弃所短</a:t>
            </a:r>
            <a:endParaRPr kumimoji="1" lang="zh-CN" altLang="en-US" sz="1800" b="0" i="0" u="sng"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讨论题二</a:t>
            </a:r>
            <a:endParaRPr lang="zh-CN" altLang="en-US" sz="4000" b="1" dirty="0">
              <a:latin typeface="楷体" panose="02010609060101010101" pitchFamily="49" charset="-122"/>
              <a:ea typeface="楷体" panose="02010609060101010101" pitchFamily="49" charset="-122"/>
            </a:endParaRPr>
          </a:p>
        </p:txBody>
      </p:sp>
      <p:sp>
        <p:nvSpPr>
          <p:cNvPr id="5" name="Rectangle 3"/>
          <p:cNvSpPr txBox="1">
            <a:spLocks noChangeArrowheads="1"/>
          </p:cNvSpPr>
          <p:nvPr/>
        </p:nvSpPr>
        <p:spPr bwMode="auto">
          <a:xfrm>
            <a:off x="539750" y="1989138"/>
            <a:ext cx="7991475" cy="4114800"/>
          </a:xfrm>
          <a:prstGeom prst="rect">
            <a:avLst/>
          </a:prstGeom>
          <a:noFill/>
          <a:ln>
            <a:noFill/>
          </a:ln>
        </p:spPr>
        <p:txBody>
          <a:bodyPr/>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打车高峰期，甲乙丙都在路边打车。甲打算回家买菜做饭，他运气好一分钟就打到车。甲刚想上车，旁边的乙跑过来和他商量。</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乙着急赶飞机出差，打了半小时还是没打上车。如果赶不上飞机，机票无法改签，要损失</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元机票钱。乙希望甲把车让给他，愿意补偿甲</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00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元，让甲晚上去饭馆吃一顿好的。</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甲于是把车让给了乙</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乙刚上车，旁边的丙上来敲窗户，问乙能否把车先让给他，因为他怀孕的</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老婆出现</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临盆迹象，但打了一个小时车都打不</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上。</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他愿意赔偿乙</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3000</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元，让</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他买</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当天下一班飞机机票，不会耽误第二天的行程。</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
        <p:nvSpPr>
          <p:cNvPr id="2" name="Rectangle 3"/>
          <p:cNvSpPr txBox="1">
            <a:spLocks noChangeArrowheads="1"/>
          </p:cNvSpPr>
          <p:nvPr>
            <p:custDataLst>
              <p:tags r:id="rId1"/>
            </p:custDataLst>
          </p:nvPr>
        </p:nvSpPr>
        <p:spPr bwMode="auto">
          <a:xfrm>
            <a:off x="539750" y="4364990"/>
            <a:ext cx="7991475" cy="2161540"/>
          </a:xfrm>
          <a:prstGeom prst="rect">
            <a:avLst/>
          </a:prstGeom>
          <a:noFill/>
          <a:ln>
            <a:noFill/>
          </a:ln>
        </p:spPr>
        <p:txBody>
          <a:bodyPr/>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结果，</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甲拿着乙给他的</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200</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元去吃了顿晚餐，还剩下</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100</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元。</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乙花</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了</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1000</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元又买了</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张当晚晚</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一点的机票，还剩下</a:t>
            </a:r>
            <a:r>
              <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1000</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元。</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丙的老婆顺利到达医院，产下一个八斤重的大胖小子，母子平安</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为什么仍然是两个人没打上车，三个人却都变得比原来更开心？</a:t>
            </a:r>
            <a:endPar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smtClean="0">
                <a:ln>
                  <a:noFill/>
                </a:ln>
                <a:solidFill>
                  <a:srgbClr val="FF0000"/>
                </a:solidFill>
                <a:effectLst/>
                <a:uLnTx/>
                <a:uFillTx/>
                <a:latin typeface="楷体" panose="02010609060101010101" pitchFamily="49" charset="-122"/>
                <a:ea typeface="楷体" panose="02010609060101010101" pitchFamily="49" charset="-122"/>
                <a:cs typeface="+mn-cs"/>
              </a:rPr>
              <a:t>帕累托改进 </a:t>
            </a:r>
            <a:r>
              <a:rPr kumimoji="1" lang="en-US" altLang="zh-CN" sz="1800" b="0" i="0" u="none" strike="noStrike" kern="0" cap="none" spc="0" normalizeH="0" baseline="0" noProof="0" dirty="0" smtClean="0">
                <a:ln>
                  <a:noFill/>
                </a:ln>
                <a:solidFill>
                  <a:srgbClr val="FF0000"/>
                </a:solidFill>
                <a:effectLst/>
                <a:uLnTx/>
                <a:uFillTx/>
                <a:latin typeface="楷体" panose="02010609060101010101" pitchFamily="49" charset="-122"/>
                <a:ea typeface="楷体" panose="02010609060101010101" pitchFamily="49" charset="-122"/>
                <a:cs typeface="+mn-cs"/>
              </a:rPr>
              <a:t>VS </a:t>
            </a:r>
            <a:r>
              <a:rPr kumimoji="1" lang="zh-CN" altLang="en-US" sz="1800" b="0" i="0" u="none" strike="noStrike" kern="0" cap="none" spc="0" normalizeH="0" baseline="0" noProof="0" dirty="0" smtClean="0">
                <a:ln>
                  <a:noFill/>
                </a:ln>
                <a:solidFill>
                  <a:srgbClr val="FF0000"/>
                </a:solidFill>
                <a:effectLst/>
                <a:uLnTx/>
                <a:uFillTx/>
                <a:latin typeface="楷体" panose="02010609060101010101" pitchFamily="49" charset="-122"/>
                <a:ea typeface="楷体" panose="02010609060101010101" pitchFamily="49" charset="-122"/>
                <a:cs typeface="+mn-cs"/>
              </a:rPr>
              <a:t>帕累托最优</a:t>
            </a:r>
            <a:endParaRPr kumimoji="1" lang="en-US" altLang="zh-CN" sz="1800" b="0" i="0" u="none" strike="noStrike" kern="0" cap="none" spc="0" normalizeH="0" baseline="0" noProof="0" dirty="0" smtClean="0">
              <a:ln>
                <a:noFill/>
              </a:ln>
              <a:solidFill>
                <a:srgbClr val="FF0000"/>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在经济物品数量</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不变情况</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下</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，各方通过</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自愿交易</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实现了帕</a:t>
            </a:r>
            <a:r>
              <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累托改进。</a:t>
            </a:r>
            <a:endParaRPr kumimoji="1" lang="en-US" altLang="zh-CN"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r>
              <a:rPr kumimoji="1" lang="zh-CN" altLang="en-US" sz="1800" b="0" i="0" u="sng"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交易</a:t>
            </a:r>
            <a:r>
              <a:rPr kumimoji="1" lang="zh-CN" altLang="en-US" sz="1800" b="0" i="0" u="sng"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可以促进资源优化配置。</a:t>
            </a:r>
            <a:endParaRPr kumimoji="1" lang="en-US" altLang="zh-CN" sz="1800" b="0" i="0" u="sng"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hangingPunct="1">
              <a:lnSpc>
                <a:spcPct val="100000"/>
              </a:lnSpc>
              <a:spcBef>
                <a:spcPts val="0"/>
              </a:spcBef>
              <a:spcAft>
                <a:spcPct val="0"/>
              </a:spcAft>
              <a:buClr>
                <a:schemeClr val="folHlink"/>
              </a:buClr>
              <a:buSzPct val="60000"/>
              <a:buFont typeface="Wingdings" panose="05000000000000000000" pitchFamily="2" charset="2"/>
              <a:buChar char="p"/>
              <a:defRPr/>
            </a:pPr>
            <a:endParaRPr kumimoji="1" lang="en-US" altLang="zh-CN" sz="1800" b="0" i="0" u="sng"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第五次讨论课</a:t>
            </a:r>
            <a:endParaRPr lang="zh-CN" altLang="en-US" sz="4000" b="1" dirty="0">
              <a:latin typeface="楷体" panose="02010609060101010101" pitchFamily="49" charset="-122"/>
              <a:ea typeface="楷体" panose="02010609060101010101" pitchFamily="49" charset="-122"/>
            </a:endParaRPr>
          </a:p>
        </p:txBody>
      </p:sp>
      <p:sp>
        <p:nvSpPr>
          <p:cNvPr id="5123" name="Rectangle 3"/>
          <p:cNvSpPr>
            <a:spLocks noGrp="1"/>
          </p:cNvSpPr>
          <p:nvPr>
            <p:ph idx="1"/>
          </p:nvPr>
        </p:nvSpPr>
        <p:spPr>
          <a:xfrm>
            <a:off x="827723" y="1916113"/>
            <a:ext cx="7848600" cy="4114800"/>
          </a:xfrm>
        </p:spPr>
        <p:txBody>
          <a:bodyPr vert="horz" wrap="square" lIns="91440" tIns="45720" rIns="91440" bIns="45720" anchor="t" anchorCtr="0"/>
          <a:p>
            <a:pPr latinLnBrk="0">
              <a:lnSpc>
                <a:spcPct val="100000"/>
              </a:lnSpc>
              <a:spcBef>
                <a:spcPts val="1800"/>
              </a:spcBef>
            </a:pPr>
            <a:r>
              <a:rPr lang="zh-CN" altLang="en-US" sz="2000" dirty="0">
                <a:latin typeface="楷体" panose="02010609060101010101" pitchFamily="49" charset="-122"/>
                <a:ea typeface="楷体" panose="02010609060101010101" pitchFamily="49" charset="-122"/>
              </a:rPr>
              <a:t>基于上述假想的案例，讨论价格是如何确定的？</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成本定价？</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成本</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合理利润？</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面对买方，卖家竞争定价；面对卖方，买家竞争定价？</a:t>
            </a:r>
            <a:endParaRPr lang="en-US" altLang="zh-CN" sz="2000" dirty="0">
              <a:latin typeface="楷体" panose="02010609060101010101" pitchFamily="49" charset="-122"/>
              <a:ea typeface="楷体" panose="02010609060101010101" pitchFamily="49" charset="-122"/>
            </a:endParaRPr>
          </a:p>
          <a:p>
            <a:pPr marL="400050" lvl="1" indent="0" eaLnBrk="1" latinLnBrk="0" hangingPunct="1">
              <a:lnSpc>
                <a:spcPct val="100000"/>
              </a:lnSpc>
              <a:buNone/>
            </a:pP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供需定价</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p:txBody>
      </p:sp>
      <p:sp>
        <p:nvSpPr>
          <p:cNvPr id="6147" name="Rectangle 3"/>
          <p:cNvSpPr>
            <a:spLocks noGrp="1"/>
          </p:cNvSpPr>
          <p:nvPr>
            <p:custDataLst>
              <p:tags r:id="rId1"/>
            </p:custDataLst>
          </p:nvPr>
        </p:nvSpPr>
        <p:spPr>
          <a:xfrm>
            <a:off x="828040" y="4076700"/>
            <a:ext cx="7848600" cy="257619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latinLnBrk="0">
              <a:lnSpc>
                <a:spcPct val="100000"/>
              </a:lnSpc>
              <a:spcBef>
                <a:spcPts val="1800"/>
              </a:spcBef>
            </a:pPr>
            <a:r>
              <a:rPr lang="zh-CN" altLang="en-US" sz="2000" dirty="0">
                <a:latin typeface="楷体" panose="02010609060101010101" pitchFamily="49" charset="-122"/>
                <a:ea typeface="楷体" panose="02010609060101010101" pitchFamily="49" charset="-122"/>
              </a:rPr>
              <a:t>在之前“拍卖</a:t>
            </a:r>
            <a:r>
              <a:rPr lang="en-US" altLang="zh-CN" sz="2000" dirty="0">
                <a:latin typeface="楷体" panose="02010609060101010101" pitchFamily="49" charset="-122"/>
                <a:ea typeface="楷体" panose="02010609060101010101" pitchFamily="49" charset="-122"/>
              </a:rPr>
              <a:t>20</a:t>
            </a:r>
            <a:r>
              <a:rPr lang="zh-CN" altLang="en-US" sz="2000" dirty="0">
                <a:latin typeface="楷体" panose="02010609060101010101" pitchFamily="49" charset="-122"/>
                <a:ea typeface="楷体" panose="02010609060101010101" pitchFamily="49" charset="-122"/>
              </a:rPr>
              <a:t>元”游戏中，叫价第二高者发现这个游戏中有坑后，为什么常常会加价竞拍，而不是“壮士断腕”，果断退出？</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经济学中的成本是面向过去的，还是面向未来的？</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“历史成本”、</a:t>
            </a:r>
            <a:r>
              <a:rPr lang="zh-CN" altLang="en-US" sz="2000" u="sng" dirty="0">
                <a:latin typeface="楷体" panose="02010609060101010101" pitchFamily="49" charset="-122"/>
                <a:ea typeface="楷体" panose="02010609060101010101" pitchFamily="49" charset="-122"/>
              </a:rPr>
              <a:t>“沉没成本”不是成本</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latin typeface="楷体" panose="02010609060101010101" pitchFamily="49" charset="-122"/>
                <a:ea typeface="楷体" panose="02010609060101010101" pitchFamily="49" charset="-122"/>
              </a:rPr>
              <a:t>第二高出价到底是不是“沉没成本”？</a:t>
            </a:r>
            <a:endParaRPr lang="en-US" altLang="zh-CN" sz="2000" dirty="0">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zh-CN" altLang="en-US" sz="2000" dirty="0">
                <a:solidFill>
                  <a:srgbClr val="FF0000"/>
                </a:solidFill>
                <a:latin typeface="楷体" panose="02010609060101010101" pitchFamily="49" charset="-122"/>
                <a:ea typeface="楷体" panose="02010609060101010101" pitchFamily="49" charset="-122"/>
              </a:rPr>
              <a:t>成本是主观的，还是客观的？</a:t>
            </a:r>
            <a:endParaRPr lang="en-US" altLang="zh-CN" sz="2000" dirty="0">
              <a:solidFill>
                <a:srgbClr val="FF0000"/>
              </a:solidFill>
              <a:latin typeface="楷体" panose="02010609060101010101" pitchFamily="49" charset="-122"/>
              <a:ea typeface="楷体" panose="02010609060101010101" pitchFamily="49" charset="-122"/>
            </a:endParaRPr>
          </a:p>
          <a:p>
            <a:pPr marL="933450" lvl="1" indent="-533400" eaLnBrk="1" latinLnBrk="0" hangingPunct="1">
              <a:lnSpc>
                <a:spcPct val="100000"/>
              </a:lnSpc>
            </a:pPr>
            <a:r>
              <a:rPr lang="en-US" altLang="zh-CN"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3">
                                            <p:txEl>
                                              <p:charRg st="22" end="28"/>
                                            </p:txEl>
                                          </p:spTgt>
                                        </p:tgtEl>
                                        <p:attrNameLst>
                                          <p:attrName>style.visibility</p:attrName>
                                        </p:attrNameLst>
                                      </p:cBhvr>
                                      <p:to>
                                        <p:strVal val="visible"/>
                                      </p:to>
                                    </p:set>
                                    <p:anim calcmode="lin" valueType="num">
                                      <p:cBhvr additive="base">
                                        <p:cTn id="7" dur="500" fill="hold"/>
                                        <p:tgtEl>
                                          <p:spTgt spid="5123">
                                            <p:txEl>
                                              <p:charRg st="22" end="28"/>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123">
                                            <p:txEl>
                                              <p:charRg st="22" end="28"/>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123">
                                            <p:txEl>
                                              <p:charRg st="28" end="37"/>
                                            </p:txEl>
                                          </p:spTgt>
                                        </p:tgtEl>
                                        <p:attrNameLst>
                                          <p:attrName>style.visibility</p:attrName>
                                        </p:attrNameLst>
                                      </p:cBhvr>
                                      <p:to>
                                        <p:strVal val="visible"/>
                                      </p:to>
                                    </p:set>
                                    <p:anim calcmode="lin" valueType="num">
                                      <p:cBhvr additive="base">
                                        <p:cTn id="13" dur="500" fill="hold"/>
                                        <p:tgtEl>
                                          <p:spTgt spid="5123">
                                            <p:txEl>
                                              <p:charRg st="28" end="37"/>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123">
                                            <p:txEl>
                                              <p:charRg st="28" end="37"/>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123">
                                            <p:txEl>
                                              <p:charRg st="37" end="62"/>
                                            </p:txEl>
                                          </p:spTgt>
                                        </p:tgtEl>
                                        <p:attrNameLst>
                                          <p:attrName>style.visibility</p:attrName>
                                        </p:attrNameLst>
                                      </p:cBhvr>
                                      <p:to>
                                        <p:strVal val="visible"/>
                                      </p:to>
                                    </p:set>
                                    <p:anim calcmode="lin" valueType="num">
                                      <p:cBhvr additive="base">
                                        <p:cTn id="19" dur="500" fill="hold"/>
                                        <p:tgtEl>
                                          <p:spTgt spid="5123">
                                            <p:txEl>
                                              <p:charRg st="37" end="6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123">
                                            <p:txEl>
                                              <p:charRg st="37" end="6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123">
                                            <p:txEl>
                                              <p:charRg st="4" end="4"/>
                                            </p:txEl>
                                          </p:spTgt>
                                        </p:tgtEl>
                                        <p:attrNameLst>
                                          <p:attrName>style.visibility</p:attrName>
                                        </p:attrNameLst>
                                      </p:cBhvr>
                                      <p:to>
                                        <p:strVal val="visible"/>
                                      </p:to>
                                    </p:set>
                                    <p:anim calcmode="lin" valueType="num">
                                      <p:cBhvr additive="base">
                                        <p:cTn id="25" dur="500" fill="hold"/>
                                        <p:tgtEl>
                                          <p:spTgt spid="5123">
                                            <p:txEl>
                                              <p:char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123">
                                            <p:txEl>
                                              <p:char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147">
                                            <p:txEl>
                                              <p:charRg st="58" end="81"/>
                                            </p:txEl>
                                          </p:spTgt>
                                        </p:tgtEl>
                                        <p:attrNameLst>
                                          <p:attrName>style.visibility</p:attrName>
                                        </p:attrNameLst>
                                      </p:cBhvr>
                                      <p:to>
                                        <p:strVal val="visible"/>
                                      </p:to>
                                    </p:set>
                                    <p:anim calcmode="lin" valueType="num">
                                      <p:cBhvr additive="base">
                                        <p:cTn id="31" dur="500" fill="hold"/>
                                        <p:tgtEl>
                                          <p:spTgt spid="6147">
                                            <p:txEl>
                                              <p:charRg st="58" end="8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147">
                                            <p:txEl>
                                              <p:charRg st="58" end="8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147">
                                            <p:txEl>
                                              <p:charRg st="81" end="99"/>
                                            </p:txEl>
                                          </p:spTgt>
                                        </p:tgtEl>
                                        <p:attrNameLst>
                                          <p:attrName>style.visibility</p:attrName>
                                        </p:attrNameLst>
                                      </p:cBhvr>
                                      <p:to>
                                        <p:strVal val="visible"/>
                                      </p:to>
                                    </p:set>
                                    <p:anim calcmode="lin" valueType="num">
                                      <p:cBhvr additive="base">
                                        <p:cTn id="37" dur="500" fill="hold"/>
                                        <p:tgtEl>
                                          <p:spTgt spid="6147">
                                            <p:txEl>
                                              <p:charRg st="81" end="9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147">
                                            <p:txEl>
                                              <p:charRg st="81" end="99"/>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147">
                                            <p:txEl>
                                              <p:charRg st="99" end="117"/>
                                            </p:txEl>
                                          </p:spTgt>
                                        </p:tgtEl>
                                        <p:attrNameLst>
                                          <p:attrName>style.visibility</p:attrName>
                                        </p:attrNameLst>
                                      </p:cBhvr>
                                      <p:to>
                                        <p:strVal val="visible"/>
                                      </p:to>
                                    </p:set>
                                    <p:anim calcmode="lin" valueType="num">
                                      <p:cBhvr additive="base">
                                        <p:cTn id="43" dur="500" fill="hold"/>
                                        <p:tgtEl>
                                          <p:spTgt spid="6147">
                                            <p:txEl>
                                              <p:charRg st="99" end="11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147">
                                            <p:txEl>
                                              <p:charRg st="99" end="11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147">
                                            <p:txEl>
                                              <p:charRg st="117" end="131"/>
                                            </p:txEl>
                                          </p:spTgt>
                                        </p:tgtEl>
                                        <p:attrNameLst>
                                          <p:attrName>style.visibility</p:attrName>
                                        </p:attrNameLst>
                                      </p:cBhvr>
                                      <p:to>
                                        <p:strVal val="visible"/>
                                      </p:to>
                                    </p:set>
                                    <p:anim calcmode="lin" valueType="num">
                                      <p:cBhvr additive="base">
                                        <p:cTn id="49" dur="500" fill="hold"/>
                                        <p:tgtEl>
                                          <p:spTgt spid="6147">
                                            <p:txEl>
                                              <p:charRg st="117" end="131"/>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147">
                                            <p:txEl>
                                              <p:charRg st="117" end="131"/>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6147">
                                            <p:txEl>
                                              <p:charRg st="131" end="134"/>
                                            </p:txEl>
                                          </p:spTgt>
                                        </p:tgtEl>
                                        <p:attrNameLst>
                                          <p:attrName>style.visibility</p:attrName>
                                        </p:attrNameLst>
                                      </p:cBhvr>
                                      <p:to>
                                        <p:strVal val="visible"/>
                                      </p:to>
                                    </p:set>
                                    <p:anim calcmode="lin" valueType="num">
                                      <p:cBhvr additive="base">
                                        <p:cTn id="55" dur="500" fill="hold"/>
                                        <p:tgtEl>
                                          <p:spTgt spid="6147">
                                            <p:txEl>
                                              <p:charRg st="131" end="13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147">
                                            <p:txEl>
                                              <p:charRg st="131" end="13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2"/>
          <p:cNvSpPr>
            <a:spLocks noGrp="1"/>
          </p:cNvSpPr>
          <p:nvPr>
            <p:ph type="title"/>
          </p:nvPr>
        </p:nvSpPr>
        <p:spPr>
          <a:xfrm>
            <a:off x="1115378" y="620078"/>
            <a:ext cx="7793037"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价格与成本</a:t>
            </a:r>
            <a:endParaRPr lang="zh-CN" altLang="en-US" sz="3600" b="1" dirty="0">
              <a:latin typeface="楷体" panose="02010609060101010101" pitchFamily="49" charset="-122"/>
              <a:ea typeface="楷体" panose="02010609060101010101" pitchFamily="49" charset="-122"/>
            </a:endParaRPr>
          </a:p>
        </p:txBody>
      </p:sp>
      <p:sp>
        <p:nvSpPr>
          <p:cNvPr id="19459" name="Rectangle 3"/>
          <p:cNvSpPr>
            <a:spLocks noGrp="1"/>
          </p:cNvSpPr>
          <p:nvPr>
            <p:ph idx="1"/>
          </p:nvPr>
        </p:nvSpPr>
        <p:spPr>
          <a:xfrm>
            <a:off x="1043940" y="1988820"/>
            <a:ext cx="7650480" cy="2982595"/>
          </a:xfrm>
        </p:spPr>
        <p:txBody>
          <a:bodyPr vert="horz" wrap="square" lIns="91440" tIns="45720" rIns="91440" bIns="45720" anchor="t" anchorCtr="0"/>
          <a:p>
            <a:pPr eaLnBrk="1" hangingPunct="1">
              <a:lnSpc>
                <a:spcPct val="80000"/>
              </a:lnSpc>
            </a:pPr>
            <a:r>
              <a:rPr lang="en-US" altLang="zh-CN"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成本决定价格（要价或出价）</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商人究竟怎样行为？</a:t>
            </a:r>
            <a:endParaRPr lang="zh-CN" altLang="en-US" sz="2000" dirty="0">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竞争定价、价定成本</a:t>
            </a:r>
            <a:r>
              <a:rPr lang="zh-CN" altLang="en-US" sz="2000" dirty="0">
                <a:latin typeface="楷体" panose="02010609060101010101" pitchFamily="49" charset="-122"/>
                <a:ea typeface="楷体" panose="02010609060101010101" pitchFamily="49" charset="-122"/>
              </a:rPr>
              <a:t>”</a:t>
            </a:r>
            <a:endParaRPr lang="zh-CN" altLang="en-US" sz="2000" dirty="0">
              <a:ea typeface="楷体" panose="02010609060101010101" pitchFamily="49" charset="-122"/>
            </a:endParaRPr>
          </a:p>
          <a:p>
            <a:pPr lvl="1" eaLnBrk="1" hangingPunct="1">
              <a:lnSpc>
                <a:spcPct val="80000"/>
              </a:lnSpc>
            </a:pPr>
            <a:r>
              <a:rPr lang="zh-CN" altLang="en-US" sz="2000" dirty="0">
                <a:ea typeface="楷体" panose="02010609060101010101" pitchFamily="49" charset="-122"/>
              </a:rPr>
              <a:t>商人</a:t>
            </a:r>
            <a:r>
              <a:rPr lang="zh-CN" altLang="en-US" sz="2000" dirty="0">
                <a:latin typeface="楷体" panose="02010609060101010101" pitchFamily="49" charset="-122"/>
                <a:ea typeface="楷体" panose="02010609060101010101" pitchFamily="49" charset="-122"/>
              </a:rPr>
              <a:t>“</a:t>
            </a:r>
            <a:r>
              <a:rPr lang="zh-CN" altLang="en-US" sz="2000" b="1" dirty="0">
                <a:ea typeface="楷体" panose="02010609060101010101" pitchFamily="49" charset="-122"/>
              </a:rPr>
              <a:t>猜</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顾客在市场上为某种商品或服务愿意支付的价格</a:t>
            </a:r>
            <a:endParaRPr lang="zh-CN" altLang="en-US" sz="2000" dirty="0">
              <a:ea typeface="楷体" panose="02010609060101010101" pitchFamily="49" charset="-122"/>
            </a:endParaRPr>
          </a:p>
          <a:p>
            <a:pPr lvl="1" eaLnBrk="1" hangingPunct="1">
              <a:lnSpc>
                <a:spcPct val="80000"/>
              </a:lnSpc>
            </a:pPr>
            <a:r>
              <a:rPr lang="zh-CN" altLang="en-US" sz="2000" dirty="0">
                <a:ea typeface="楷体" panose="02010609060101010101" pitchFamily="49" charset="-122"/>
              </a:rPr>
              <a:t>观察（探察）竞争对手的供应价格</a:t>
            </a:r>
            <a:endParaRPr lang="zh-CN" altLang="en-US" sz="2000" dirty="0">
              <a:ea typeface="楷体" panose="02010609060101010101" pitchFamily="49" charset="-122"/>
            </a:endParaRPr>
          </a:p>
          <a:p>
            <a:pPr lvl="1" eaLnBrk="1" hangingPunct="1">
              <a:lnSpc>
                <a:spcPct val="80000"/>
              </a:lnSpc>
            </a:pPr>
            <a:r>
              <a:rPr lang="zh-CN" altLang="en-US" sz="2000" b="1" dirty="0">
                <a:ea typeface="楷体" panose="02010609060101010101" pitchFamily="49" charset="-122"/>
              </a:rPr>
              <a:t>估计</a:t>
            </a:r>
            <a:r>
              <a:rPr lang="zh-CN" altLang="en-US" sz="2000" dirty="0">
                <a:ea typeface="楷体" panose="02010609060101010101" pitchFamily="49" charset="-122"/>
              </a:rPr>
              <a:t>自己的成本（可变的、待分摊的）</a:t>
            </a:r>
            <a:endParaRPr lang="zh-CN" altLang="en-US" sz="2000" dirty="0">
              <a:ea typeface="楷体" panose="02010609060101010101" pitchFamily="49" charset="-122"/>
            </a:endParaRPr>
          </a:p>
          <a:p>
            <a:pPr lvl="1" eaLnBrk="1" hangingPunct="1">
              <a:lnSpc>
                <a:spcPct val="80000"/>
              </a:lnSpc>
            </a:pPr>
            <a:r>
              <a:rPr lang="zh-CN" altLang="en-US" sz="2000" dirty="0">
                <a:ea typeface="楷体" panose="02010609060101010101" pitchFamily="49" charset="-122"/>
              </a:rPr>
              <a:t>在</a:t>
            </a:r>
            <a:r>
              <a:rPr lang="zh-CN" altLang="en-US" sz="2000" b="1" dirty="0">
                <a:ea typeface="楷体" panose="02010609060101010101" pitchFamily="49" charset="-122"/>
              </a:rPr>
              <a:t>市场竞争过程</a:t>
            </a:r>
            <a:r>
              <a:rPr lang="zh-CN" altLang="en-US" sz="2000" dirty="0">
                <a:ea typeface="楷体" panose="02010609060101010101" pitchFamily="49" charset="-122"/>
              </a:rPr>
              <a:t>中</a:t>
            </a:r>
            <a:r>
              <a:rPr lang="zh-CN" altLang="en-US" sz="2000" b="1" dirty="0">
                <a:ea typeface="楷体" panose="02010609060101010101" pitchFamily="49" charset="-122"/>
              </a:rPr>
              <a:t>控制</a:t>
            </a:r>
            <a:r>
              <a:rPr lang="zh-CN" altLang="en-US" sz="2000" dirty="0">
                <a:ea typeface="楷体" panose="02010609060101010101" pitchFamily="49" charset="-122"/>
              </a:rPr>
              <a:t>自己的成本</a:t>
            </a:r>
            <a:endParaRPr lang="zh-CN" altLang="en-US" sz="2000" dirty="0">
              <a:ea typeface="楷体" panose="02010609060101010101" pitchFamily="49" charset="-122"/>
            </a:endParaRPr>
          </a:p>
          <a:p>
            <a:pPr lvl="1" eaLnBrk="1" hangingPunct="1">
              <a:lnSpc>
                <a:spcPct val="80000"/>
              </a:lnSpc>
            </a:pPr>
            <a:r>
              <a:rPr lang="zh-CN" altLang="en-US" sz="2000" dirty="0">
                <a:ea typeface="楷体" panose="02010609060101010101" pitchFamily="49" charset="-122"/>
              </a:rPr>
              <a:t>有利进入、无利退出</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市场需求究竟怎样形成？</a:t>
            </a:r>
            <a:endParaRPr lang="zh-CN" altLang="en-US" sz="2000" dirty="0">
              <a:ea typeface="楷体" panose="02010609060101010101" pitchFamily="49" charset="-122"/>
            </a:endParaRPr>
          </a:p>
          <a:p>
            <a:pPr eaLnBrk="1" hangingPunct="1">
              <a:lnSpc>
                <a:spcPct val="80000"/>
              </a:lnSpc>
            </a:pPr>
            <a:endParaRPr lang="en-US" altLang="zh-CN" sz="2800" dirty="0">
              <a:ea typeface="楷体" panose="02010609060101010101" pitchFamily="49" charset="-122"/>
            </a:endParaRPr>
          </a:p>
        </p:txBody>
      </p:sp>
      <p:sp>
        <p:nvSpPr>
          <p:cNvPr id="15362" name="Rectangle 2"/>
          <p:cNvSpPr>
            <a:spLocks noGrp="1"/>
          </p:cNvSpPr>
          <p:nvPr>
            <p:custDataLst>
              <p:tags r:id="rId1"/>
            </p:custDataLst>
          </p:nvPr>
        </p:nvSpPr>
        <p:spPr>
          <a:xfrm>
            <a:off x="2987675" y="44450"/>
            <a:ext cx="3873500"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zh-CN" altLang="en-US" sz="3600" b="1" dirty="0">
                <a:latin typeface="楷体" panose="02010609060101010101" pitchFamily="49" charset="-122"/>
                <a:ea typeface="楷体" panose="02010609060101010101" pitchFamily="49" charset="-122"/>
              </a:rPr>
              <a:t>第六讲 品质考核</a:t>
            </a:r>
            <a:endParaRPr lang="zh-CN" altLang="en-US" sz="3600" b="1" dirty="0">
              <a:latin typeface="楷体" panose="02010609060101010101" pitchFamily="49" charset="-122"/>
              <a:ea typeface="楷体" panose="02010609060101010101" pitchFamily="49" charset="-122"/>
            </a:endParaRPr>
          </a:p>
        </p:txBody>
      </p:sp>
      <p:sp>
        <p:nvSpPr>
          <p:cNvPr id="15363" name="Rectangle 3"/>
          <p:cNvSpPr>
            <a:spLocks noGrp="1"/>
          </p:cNvSpPr>
          <p:nvPr>
            <p:custDataLst>
              <p:tags r:id="rId2"/>
            </p:custDataLst>
          </p:nvPr>
        </p:nvSpPr>
        <p:spPr>
          <a:xfrm>
            <a:off x="827405" y="4941570"/>
            <a:ext cx="7543800" cy="13843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400" dirty="0">
                <a:ea typeface="楷体" panose="02010609060101010101" pitchFamily="49" charset="-122"/>
              </a:rPr>
              <a:t>价格机制可能忽略了什么？</a:t>
            </a:r>
            <a:endParaRPr lang="zh-CN" altLang="en-US" sz="2400" dirty="0">
              <a:ea typeface="楷体" panose="02010609060101010101" pitchFamily="49" charset="-122"/>
            </a:endParaRPr>
          </a:p>
          <a:p>
            <a:pPr eaLnBrk="1" hangingPunct="1"/>
            <a:r>
              <a:rPr lang="zh-CN" altLang="en-US" sz="2400" dirty="0">
                <a:ea typeface="楷体" panose="02010609060101010101" pitchFamily="49" charset="-122"/>
              </a:rPr>
              <a:t>品质考核和考核出错</a:t>
            </a:r>
            <a:endParaRPr lang="zh-CN" altLang="en-US" sz="2400" dirty="0">
              <a:ea typeface="楷体" panose="02010609060101010101" pitchFamily="49" charset="-122"/>
            </a:endParaRPr>
          </a:p>
          <a:p>
            <a:pPr eaLnBrk="1" hangingPunct="1"/>
            <a:r>
              <a:rPr lang="zh-CN" altLang="en-US" sz="2400" dirty="0">
                <a:ea typeface="楷体" panose="02010609060101010101" pitchFamily="49" charset="-122"/>
              </a:rPr>
              <a:t>节约考核费用的努力考核品质的市场交易方式和组织</a:t>
            </a:r>
            <a:endParaRPr lang="zh-CN" altLang="en-US" sz="2400" dirty="0">
              <a:ea typeface="楷体" panose="02010609060101010101" pitchFamily="49" charset="-122"/>
            </a:endParaRPr>
          </a:p>
        </p:txBody>
      </p:sp>
    </p:spTree>
  </p:cSld>
  <p:clrMapOvr>
    <a:masterClrMapping/>
  </p:clrMapOvr>
  <p:transition>
    <p:zoom dir="in"/>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观察市场还忽略了什么？</a:t>
            </a:r>
            <a:endParaRPr lang="zh-CN" altLang="en-US" sz="3600" b="1" dirty="0">
              <a:latin typeface="楷体" panose="02010609060101010101" pitchFamily="49" charset="-122"/>
              <a:ea typeface="楷体" panose="02010609060101010101" pitchFamily="49" charset="-122"/>
            </a:endParaRPr>
          </a:p>
        </p:txBody>
      </p:sp>
      <p:sp>
        <p:nvSpPr>
          <p:cNvPr id="20483" name="Rectangle 3"/>
          <p:cNvSpPr>
            <a:spLocks noGrp="1"/>
          </p:cNvSpPr>
          <p:nvPr>
            <p:ph idx="1"/>
          </p:nvPr>
        </p:nvSpPr>
        <p:spPr>
          <a:xfrm>
            <a:off x="1182688" y="2017713"/>
            <a:ext cx="7205662" cy="4114800"/>
          </a:xfrm>
        </p:spPr>
        <p:txBody>
          <a:bodyPr vert="horz" wrap="square" lIns="91440" tIns="45720" rIns="91440" bIns="45720" anchor="t" anchorCtr="0"/>
          <a:p>
            <a:pPr eaLnBrk="1" hangingPunct="1">
              <a:lnSpc>
                <a:spcPct val="90000"/>
              </a:lnSpc>
            </a:pPr>
            <a:r>
              <a:rPr lang="en-US" altLang="zh-CN" sz="2400" i="1" dirty="0">
                <a:latin typeface="楷体" panose="02010609060101010101" pitchFamily="49" charset="-122"/>
                <a:ea typeface="楷体" panose="02010609060101010101" pitchFamily="49" charset="-122"/>
              </a:rPr>
              <a:t>Competition is never ‘buyer against seller’ but always sellers against other seller and buyers against other buyers.</a:t>
            </a:r>
            <a:r>
              <a:rPr lang="en-US" altLang="zh-CN" sz="2400" dirty="0">
                <a:latin typeface="楷体" panose="02010609060101010101" pitchFamily="49" charset="-122"/>
                <a:ea typeface="楷体" panose="02010609060101010101" pitchFamily="49" charset="-122"/>
              </a:rPr>
              <a:t> </a:t>
            </a:r>
            <a:endParaRPr lang="en-US" altLang="zh-CN" sz="2400" dirty="0">
              <a:latin typeface="楷体" panose="02010609060101010101" pitchFamily="49" charset="-122"/>
              <a:ea typeface="楷体" panose="02010609060101010101" pitchFamily="49" charset="-122"/>
            </a:endParaRPr>
          </a:p>
          <a:p>
            <a:pPr eaLnBrk="1" hangingPunct="1">
              <a:lnSpc>
                <a:spcPct val="90000"/>
              </a:lnSpc>
            </a:pPr>
            <a:r>
              <a:rPr lang="zh-CN" altLang="en-US" sz="2400" dirty="0">
                <a:latin typeface="楷体" panose="02010609060101010101" pitchFamily="49" charset="-122"/>
                <a:ea typeface="楷体" panose="02010609060101010101" pitchFamily="49" charset="-122"/>
              </a:rPr>
              <a:t>竞争买的机会和卖的机会</a:t>
            </a:r>
            <a:endParaRPr lang="zh-CN" altLang="en-US" sz="2400" dirty="0">
              <a:latin typeface="楷体" panose="02010609060101010101" pitchFamily="49" charset="-122"/>
              <a:ea typeface="楷体" panose="02010609060101010101" pitchFamily="49" charset="-122"/>
            </a:endParaRPr>
          </a:p>
          <a:p>
            <a:pPr lvl="1" eaLnBrk="1" hangingPunct="1">
              <a:lnSpc>
                <a:spcPct val="90000"/>
              </a:lnSpc>
            </a:pPr>
            <a:r>
              <a:rPr lang="zh-CN" altLang="en-US" sz="2400" dirty="0">
                <a:latin typeface="楷体" panose="02010609060101010101" pitchFamily="49" charset="-122"/>
                <a:ea typeface="楷体" panose="02010609060101010101" pitchFamily="49" charset="-122"/>
              </a:rPr>
              <a:t>卖方竞争：要价低者胜</a:t>
            </a:r>
            <a:endParaRPr lang="zh-CN" altLang="en-US" sz="2400" dirty="0">
              <a:latin typeface="楷体" panose="02010609060101010101" pitchFamily="49" charset="-122"/>
              <a:ea typeface="楷体" panose="02010609060101010101" pitchFamily="49" charset="-122"/>
            </a:endParaRPr>
          </a:p>
          <a:p>
            <a:pPr lvl="1" eaLnBrk="1" hangingPunct="1">
              <a:lnSpc>
                <a:spcPct val="90000"/>
              </a:lnSpc>
            </a:pPr>
            <a:r>
              <a:rPr lang="zh-CN" altLang="en-US" sz="2400" dirty="0">
                <a:latin typeface="楷体" panose="02010609060101010101" pitchFamily="49" charset="-122"/>
                <a:ea typeface="楷体" panose="02010609060101010101" pitchFamily="49" charset="-122"/>
              </a:rPr>
              <a:t>买方竞争：出价高者得</a:t>
            </a:r>
            <a:endParaRPr lang="zh-CN" altLang="en-US" sz="2400" dirty="0">
              <a:latin typeface="楷体" panose="02010609060101010101" pitchFamily="49" charset="-122"/>
              <a:ea typeface="楷体" panose="02010609060101010101" pitchFamily="49" charset="-122"/>
            </a:endParaRPr>
          </a:p>
          <a:p>
            <a:pPr eaLnBrk="1" hangingPunct="1">
              <a:lnSpc>
                <a:spcPct val="90000"/>
              </a:lnSpc>
            </a:pPr>
            <a:r>
              <a:rPr lang="zh-CN" altLang="en-US" sz="2400" dirty="0">
                <a:latin typeface="楷体" panose="02010609060101010101" pitchFamily="49" charset="-122"/>
                <a:ea typeface="楷体" panose="02010609060101010101" pitchFamily="49" charset="-122"/>
              </a:rPr>
              <a:t>但是，仅仅是竞价吗？仅仅是对量定价吗？</a:t>
            </a:r>
            <a:endParaRPr lang="zh-CN" altLang="en-US" sz="2400" dirty="0">
              <a:latin typeface="楷体" panose="02010609060101010101" pitchFamily="49" charset="-122"/>
              <a:ea typeface="楷体" panose="02010609060101010101" pitchFamily="49" charset="-122"/>
            </a:endParaRPr>
          </a:p>
          <a:p>
            <a:pPr eaLnBrk="1" hangingPunct="1">
              <a:lnSpc>
                <a:spcPct val="90000"/>
              </a:lnSpc>
            </a:pPr>
            <a:r>
              <a:rPr lang="zh-CN" altLang="en-US" sz="2400" dirty="0">
                <a:latin typeface="楷体" panose="02010609060101010101" pitchFamily="49" charset="-122"/>
                <a:ea typeface="楷体" panose="02010609060101010101" pitchFamily="49" charset="-122"/>
              </a:rPr>
              <a:t>假设：价格竞争基于同样的商品品质</a:t>
            </a:r>
            <a:endParaRPr lang="zh-CN" altLang="en-US" sz="2400" dirty="0">
              <a:latin typeface="楷体" panose="02010609060101010101" pitchFamily="49" charset="-122"/>
              <a:ea typeface="楷体" panose="02010609060101010101" pitchFamily="49" charset="-122"/>
            </a:endParaRPr>
          </a:p>
          <a:p>
            <a:pPr eaLnBrk="1" hangingPunct="1">
              <a:lnSpc>
                <a:spcPct val="90000"/>
              </a:lnSpc>
            </a:pPr>
            <a:r>
              <a:rPr lang="zh-CN" altLang="en-US" sz="2400" dirty="0">
                <a:latin typeface="楷体" panose="02010609060101010101" pitchFamily="49" charset="-122"/>
                <a:ea typeface="楷体" panose="02010609060101010101" pitchFamily="49" charset="-122"/>
              </a:rPr>
              <a:t>前提性假设：考核商品品质是件比较容               易的事情</a:t>
            </a:r>
            <a:endParaRPr lang="zh-CN" altLang="en-US" sz="2400" dirty="0">
              <a:latin typeface="楷体" panose="02010609060101010101" pitchFamily="49" charset="-122"/>
              <a:ea typeface="楷体" panose="02010609060101010101" pitchFamily="49" charset="-122"/>
            </a:endParaRPr>
          </a:p>
          <a:p>
            <a:pPr eaLnBrk="1" hangingPunct="1">
              <a:lnSpc>
                <a:spcPct val="90000"/>
              </a:lnSpc>
            </a:pPr>
            <a:endParaRPr lang="en-US" altLang="zh-CN" sz="24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a:xfrm>
            <a:off x="1150938" y="617538"/>
            <a:ext cx="75977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考核商品品质的困难</a:t>
            </a:r>
            <a:endParaRPr lang="zh-CN" altLang="en-US" sz="3600" b="1" dirty="0">
              <a:latin typeface="楷体" panose="02010609060101010101" pitchFamily="49" charset="-122"/>
              <a:ea typeface="楷体" panose="02010609060101010101" pitchFamily="49" charset="-122"/>
            </a:endParaRPr>
          </a:p>
        </p:txBody>
      </p:sp>
      <p:sp>
        <p:nvSpPr>
          <p:cNvPr id="21507" name="Rectangle 3"/>
          <p:cNvSpPr>
            <a:spLocks noGrp="1"/>
          </p:cNvSpPr>
          <p:nvPr>
            <p:ph idx="1"/>
          </p:nvPr>
        </p:nvSpPr>
        <p:spPr>
          <a:xfrm>
            <a:off x="1043305" y="1916430"/>
            <a:ext cx="7960995" cy="4114800"/>
          </a:xfrm>
        </p:spPr>
        <p:txBody>
          <a:bodyPr vert="horz" wrap="square" lIns="91440" tIns="45720" rIns="91440" bIns="45720" anchor="t" anchorCtr="0"/>
          <a:p>
            <a:pPr eaLnBrk="1" hangingPunct="1">
              <a:lnSpc>
                <a:spcPct val="90000"/>
              </a:lnSpc>
            </a:pPr>
            <a:r>
              <a:rPr lang="zh-CN" altLang="en-US" sz="2000" dirty="0">
                <a:latin typeface="楷体" panose="02010609060101010101" pitchFamily="49" charset="-122"/>
                <a:ea typeface="楷体" panose="02010609060101010101" pitchFamily="49" charset="-122"/>
              </a:rPr>
              <a:t>你要知道梨子的滋味，你就要亲口尝一尝。</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毛泽东</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实践论</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如何“品尝”钻石首饰的滋味？</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在产权约束下 ，“品尝梨子的滋味”要支付代价。问题是：这代价究竟是谁支付的？</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其他形形式式的 “品尝”</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市场交易活动：除了讨价还价，还有商品品质考核</a:t>
            </a:r>
            <a:endParaRPr lang="zh-CN" altLang="en-US" sz="2000" dirty="0">
              <a:latin typeface="楷体" panose="02010609060101010101" pitchFamily="49" charset="-122"/>
              <a:ea typeface="楷体" panose="02010609060101010101" pitchFamily="49" charset="-122"/>
            </a:endParaRPr>
          </a:p>
        </p:txBody>
      </p:sp>
      <p:sp>
        <p:nvSpPr>
          <p:cNvPr id="22530" name="Rectangle 2"/>
          <p:cNvSpPr>
            <a:spLocks noGrp="1"/>
          </p:cNvSpPr>
          <p:nvPr>
            <p:custDataLst>
              <p:tags r:id="rId1"/>
            </p:custDataLst>
          </p:nvPr>
        </p:nvSpPr>
        <p:spPr>
          <a:xfrm>
            <a:off x="1058863" y="3428683"/>
            <a:ext cx="7597775"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巴泽尔关于品质考核的理论</a:t>
            </a:r>
            <a:endParaRPr lang="zh-CN" altLang="en-US" sz="3600" b="1" dirty="0">
              <a:latin typeface="楷体" panose="02010609060101010101" pitchFamily="49" charset="-122"/>
              <a:ea typeface="楷体" panose="02010609060101010101" pitchFamily="49" charset="-122"/>
            </a:endParaRPr>
          </a:p>
        </p:txBody>
      </p:sp>
      <p:sp>
        <p:nvSpPr>
          <p:cNvPr id="22531" name="Rectangle 3"/>
          <p:cNvSpPr>
            <a:spLocks noGrp="1"/>
          </p:cNvSpPr>
          <p:nvPr>
            <p:custDataLst>
              <p:tags r:id="rId2"/>
            </p:custDataLst>
          </p:nvPr>
        </p:nvSpPr>
        <p:spPr>
          <a:xfrm>
            <a:off x="1059180" y="4580890"/>
            <a:ext cx="7205345" cy="232283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000" dirty="0">
                <a:latin typeface="楷体" panose="02010609060101010101" pitchFamily="49" charset="-122"/>
                <a:ea typeface="楷体" panose="02010609060101010101" pitchFamily="49" charset="-122"/>
              </a:rPr>
              <a:t>交易行为：人们只有在意识到他所得比他所付的价值更多时才会进行交换。</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所以，人们必须对所交易物的品质（</a:t>
            </a:r>
            <a:r>
              <a:rPr lang="en-US" altLang="zh-CN" sz="2000" dirty="0">
                <a:latin typeface="楷体" panose="02010609060101010101" pitchFamily="49" charset="-122"/>
                <a:ea typeface="楷体" panose="02010609060101010101" pitchFamily="49" charset="-122"/>
              </a:rPr>
              <a:t>attributes) </a:t>
            </a:r>
            <a:r>
              <a:rPr lang="zh-CN" altLang="en-US" sz="2000" dirty="0">
                <a:latin typeface="楷体" panose="02010609060101010101" pitchFamily="49" charset="-122"/>
                <a:ea typeface="楷体" panose="02010609060101010101" pitchFamily="49" charset="-122"/>
              </a:rPr>
              <a:t>进行考核。</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考核商品的品质可能有潜在的错误，所以考核并不是免费的。</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考核、过度考核与考核出错</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交易各方愿意为减少考核出错而付费</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进一步的观察和思考</a:t>
            </a:r>
            <a:endParaRPr lang="zh-CN" altLang="en-US" sz="3600" b="1" dirty="0">
              <a:latin typeface="楷体" panose="02010609060101010101" pitchFamily="49" charset="-122"/>
              <a:ea typeface="楷体" panose="02010609060101010101" pitchFamily="49" charset="-122"/>
            </a:endParaRPr>
          </a:p>
        </p:txBody>
      </p:sp>
      <p:sp>
        <p:nvSpPr>
          <p:cNvPr id="23555" name="Rectangle 3"/>
          <p:cNvSpPr>
            <a:spLocks noGrp="1"/>
          </p:cNvSpPr>
          <p:nvPr>
            <p:ph idx="1"/>
          </p:nvPr>
        </p:nvSpPr>
        <p:spPr>
          <a:xfrm>
            <a:off x="971550" y="1916430"/>
            <a:ext cx="8141970" cy="4114800"/>
          </a:xfrm>
        </p:spPr>
        <p:txBody>
          <a:bodyPr vert="horz" wrap="square" lIns="91440" tIns="45720" rIns="91440" bIns="45720" anchor="t" anchorCtr="0"/>
          <a:p>
            <a:pPr eaLnBrk="1" hangingPunct="1">
              <a:lnSpc>
                <a:spcPct val="90000"/>
              </a:lnSpc>
            </a:pPr>
            <a:r>
              <a:rPr lang="zh-CN" altLang="en-US" sz="2000" dirty="0">
                <a:ea typeface="楷体" panose="02010609060101010101" pitchFamily="49" charset="-122"/>
              </a:rPr>
              <a:t>为什么在有些市场交易中允许买方挑选商品有些不允许？哪种贵？</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那些不允许买方考核的商品，考核是怎样进行的？</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为什么市场活动中有形形式式的考核费用的负担方式？</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巴泽尔模型：降低考核出错成本的行为、市场安排和组织</a:t>
            </a:r>
            <a:endParaRPr lang="zh-CN" altLang="en-US" sz="2000" dirty="0">
              <a:ea typeface="楷体" panose="02010609060101010101" pitchFamily="49" charset="-122"/>
            </a:endParaRPr>
          </a:p>
          <a:p>
            <a:pPr eaLnBrk="1" hangingPunct="1">
              <a:lnSpc>
                <a:spcPct val="90000"/>
              </a:lnSpc>
            </a:pPr>
            <a:endParaRPr lang="zh-CN" altLang="en-US" sz="2000" dirty="0">
              <a:ea typeface="楷体" panose="02010609060101010101" pitchFamily="49" charset="-122"/>
            </a:endParaRPr>
          </a:p>
        </p:txBody>
      </p:sp>
      <p:sp>
        <p:nvSpPr>
          <p:cNvPr id="24578" name="Rectangle 2"/>
          <p:cNvSpPr>
            <a:spLocks noGrp="1"/>
          </p:cNvSpPr>
          <p:nvPr>
            <p:custDataLst>
              <p:tags r:id="rId1"/>
            </p:custDataLst>
          </p:nvPr>
        </p:nvSpPr>
        <p:spPr>
          <a:xfrm>
            <a:off x="971233" y="2924493"/>
            <a:ext cx="7793037"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考核费用的几种分布</a:t>
            </a:r>
            <a:endParaRPr lang="zh-CN" altLang="en-US" sz="3600" b="1" dirty="0">
              <a:latin typeface="楷体" panose="02010609060101010101" pitchFamily="49" charset="-122"/>
              <a:ea typeface="楷体" panose="02010609060101010101" pitchFamily="49" charset="-122"/>
            </a:endParaRPr>
          </a:p>
        </p:txBody>
      </p:sp>
      <p:sp>
        <p:nvSpPr>
          <p:cNvPr id="24579" name="Rectangle 3"/>
          <p:cNvSpPr>
            <a:spLocks noGrp="1"/>
          </p:cNvSpPr>
          <p:nvPr>
            <p:custDataLst>
              <p:tags r:id="rId2"/>
            </p:custDataLst>
          </p:nvPr>
        </p:nvSpPr>
        <p:spPr>
          <a:xfrm>
            <a:off x="971550" y="4004945"/>
            <a:ext cx="8032750" cy="41148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市场活动里不同的行为、交易安排和组织，常常意味着不同的考核费用分布</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反复购买、产品质量保证、品牌、分享契约、专家考核</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代表性考核、纵向一体化</a:t>
            </a:r>
            <a:endParaRPr lang="zh-CN" altLang="en-US" sz="1800" dirty="0">
              <a:latin typeface="楷体" panose="02010609060101010101" pitchFamily="49" charset="-122"/>
              <a:ea typeface="楷体" panose="02010609060101010101" pitchFamily="49" charset="-122"/>
            </a:endParaRPr>
          </a:p>
          <a:p>
            <a:pPr eaLnBrk="1" hangingPunct="1"/>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2"/>
          <p:cNvSpPr>
            <a:spLocks noGrp="1"/>
          </p:cNvSpPr>
          <p:nvPr>
            <p:ph type="title"/>
          </p:nvPr>
        </p:nvSpPr>
        <p:spPr>
          <a:xfrm>
            <a:off x="395605" y="620395"/>
            <a:ext cx="4323080"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1</a:t>
            </a:r>
            <a:r>
              <a:rPr lang="zh-CN" altLang="en-US" sz="3600" b="1" dirty="0">
                <a:latin typeface="楷体" panose="02010609060101010101" pitchFamily="49" charset="-122"/>
                <a:ea typeface="楷体" panose="02010609060101010101" pitchFamily="49" charset="-122"/>
              </a:rPr>
              <a:t>、反复购买</a:t>
            </a:r>
            <a:endParaRPr lang="zh-CN" altLang="en-US" sz="3600" b="1" dirty="0">
              <a:latin typeface="楷体" panose="02010609060101010101" pitchFamily="49" charset="-122"/>
              <a:ea typeface="楷体" panose="02010609060101010101" pitchFamily="49" charset="-122"/>
            </a:endParaRPr>
          </a:p>
        </p:txBody>
      </p:sp>
      <p:sp>
        <p:nvSpPr>
          <p:cNvPr id="25603" name="Rectangle 3"/>
          <p:cNvSpPr>
            <a:spLocks noGrp="1"/>
          </p:cNvSpPr>
          <p:nvPr>
            <p:ph idx="1"/>
          </p:nvPr>
        </p:nvSpPr>
        <p:spPr>
          <a:xfrm>
            <a:off x="1115695" y="2060575"/>
            <a:ext cx="3359150" cy="2463800"/>
          </a:xfrm>
        </p:spPr>
        <p:txBody>
          <a:bodyPr vert="horz" wrap="square" lIns="91440" tIns="45720" rIns="91440" bIns="45720" anchor="t" anchorCtr="0"/>
          <a:p>
            <a:pPr eaLnBrk="1" hangingPunct="1">
              <a:lnSpc>
                <a:spcPct val="90000"/>
              </a:lnSpc>
            </a:pPr>
            <a:r>
              <a:rPr lang="zh-CN" altLang="en-US" sz="2000" dirty="0">
                <a:ea typeface="楷体" panose="02010609060101010101" pitchFamily="49" charset="-122"/>
              </a:rPr>
              <a:t>货比三家、通过挑选商品品质来挑选买家</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谁支付</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货比三家</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的考核成本？</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反复购买行为</a:t>
            </a:r>
            <a:r>
              <a:rPr lang="en-US" altLang="zh-CN" sz="2000" dirty="0">
                <a:ea typeface="楷体" panose="02010609060101010101" pitchFamily="49" charset="-122"/>
              </a:rPr>
              <a:t>——</a:t>
            </a:r>
            <a:r>
              <a:rPr lang="zh-CN" altLang="en-US" sz="2000" dirty="0">
                <a:ea typeface="楷体" panose="02010609060101010101" pitchFamily="49" charset="-122"/>
              </a:rPr>
              <a:t>买菜：小额长期</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回头客</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长期客户</a:t>
            </a:r>
            <a:endParaRPr lang="zh-CN" altLang="en-US" sz="2000" dirty="0">
              <a:ea typeface="楷体" panose="02010609060101010101" pitchFamily="49" charset="-122"/>
            </a:endParaRPr>
          </a:p>
          <a:p>
            <a:pPr lvl="1" eaLnBrk="1" hangingPunct="1">
              <a:lnSpc>
                <a:spcPct val="90000"/>
              </a:lnSpc>
            </a:pP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顾客忠诚度</a:t>
            </a:r>
            <a:r>
              <a:rPr lang="zh-CN" altLang="en-US" sz="2000" dirty="0">
                <a:latin typeface="楷体" panose="02010609060101010101" pitchFamily="49" charset="-122"/>
                <a:ea typeface="楷体" panose="02010609060101010101" pitchFamily="49" charset="-122"/>
              </a:rPr>
              <a:t>”</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限制条件和适用性</a:t>
            </a:r>
            <a:endParaRPr lang="zh-CN" altLang="en-US" sz="2000" dirty="0">
              <a:ea typeface="楷体" panose="02010609060101010101" pitchFamily="49" charset="-122"/>
            </a:endParaRPr>
          </a:p>
        </p:txBody>
      </p:sp>
      <p:sp>
        <p:nvSpPr>
          <p:cNvPr id="26626" name="Rectangle 2"/>
          <p:cNvSpPr>
            <a:spLocks noGrp="1"/>
          </p:cNvSpPr>
          <p:nvPr>
            <p:custDataLst>
              <p:tags r:id="rId1"/>
            </p:custDataLst>
          </p:nvPr>
        </p:nvSpPr>
        <p:spPr>
          <a:xfrm>
            <a:off x="4429125" y="1059815"/>
            <a:ext cx="4172585" cy="70358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en-US" altLang="zh-CN" sz="3600" b="1" dirty="0">
                <a:latin typeface="楷体" panose="02010609060101010101" pitchFamily="49" charset="-122"/>
                <a:ea typeface="楷体" panose="02010609060101010101" pitchFamily="49" charset="-122"/>
              </a:rPr>
              <a:t>2</a:t>
            </a:r>
            <a:r>
              <a:rPr lang="zh-CN" altLang="en-US" sz="3600" b="1" dirty="0">
                <a:latin typeface="楷体" panose="02010609060101010101" pitchFamily="49" charset="-122"/>
                <a:ea typeface="楷体" panose="02010609060101010101" pitchFamily="49" charset="-122"/>
              </a:rPr>
              <a:t>、产品质量保证</a:t>
            </a:r>
            <a:endParaRPr lang="zh-CN" altLang="en-US" sz="3600" b="1" dirty="0">
              <a:latin typeface="楷体" panose="02010609060101010101" pitchFamily="49" charset="-122"/>
              <a:ea typeface="楷体" panose="02010609060101010101" pitchFamily="49" charset="-122"/>
            </a:endParaRPr>
          </a:p>
        </p:txBody>
      </p:sp>
      <p:sp>
        <p:nvSpPr>
          <p:cNvPr id="26627" name="Rectangle 3"/>
          <p:cNvSpPr>
            <a:spLocks noGrp="1"/>
          </p:cNvSpPr>
          <p:nvPr>
            <p:custDataLst>
              <p:tags r:id="rId2"/>
            </p:custDataLst>
          </p:nvPr>
        </p:nvSpPr>
        <p:spPr>
          <a:xfrm>
            <a:off x="4860290" y="2018030"/>
            <a:ext cx="3574415" cy="380936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000" dirty="0">
                <a:ea typeface="楷体" panose="02010609060101010101" pitchFamily="49" charset="-122"/>
              </a:rPr>
              <a:t>瓜贩</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不熟保换</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的承诺究竟要节约什么？</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卖方在事前的粗略考核，加上买方消费过程中或消费过程之后的考核</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质量保证：承诺</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以现价提供优质商品</a:t>
            </a:r>
            <a:r>
              <a:rPr lang="zh-CN" altLang="en-US" sz="2000" dirty="0">
                <a:latin typeface="楷体" panose="02010609060101010101" pitchFamily="49" charset="-122"/>
                <a:ea typeface="楷体" panose="02010609060101010101" pitchFamily="49" charset="-122"/>
              </a:rPr>
              <a:t>”</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避免</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过度考核</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带来的浪费</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适用性：事先考核成本高昂、但消费中或消费后的考核比较容易</a:t>
            </a:r>
            <a:endParaRPr lang="zh-CN" altLang="en-US" sz="2000" dirty="0">
              <a:ea typeface="楷体" panose="02010609060101010101" pitchFamily="49" charset="-122"/>
            </a:endParaRPr>
          </a:p>
        </p:txBody>
      </p:sp>
    </p:spTree>
  </p:cSld>
  <p:clrMapOvr>
    <a:masterClrMapping/>
  </p:clrMapOvr>
  <p:transition>
    <p:zoom dir="in"/>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Rectangle 2"/>
          <p:cNvSpPr>
            <a:spLocks noGrp="1"/>
          </p:cNvSpPr>
          <p:nvPr>
            <p:ph type="title"/>
          </p:nvPr>
        </p:nvSpPr>
        <p:spPr>
          <a:xfrm>
            <a:off x="1403350" y="617538"/>
            <a:ext cx="676910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什么不是科学？</a:t>
            </a:r>
            <a:endParaRPr lang="zh-CN" altLang="en-US" sz="3400" b="1" dirty="0">
              <a:ea typeface="楷体" panose="02010609060101010101" pitchFamily="49" charset="-122"/>
            </a:endParaRPr>
          </a:p>
        </p:txBody>
      </p:sp>
      <p:sp>
        <p:nvSpPr>
          <p:cNvPr id="15363" name="Rectangle 3"/>
          <p:cNvSpPr>
            <a:spLocks noGrp="1"/>
          </p:cNvSpPr>
          <p:nvPr>
            <p:ph idx="1"/>
          </p:nvPr>
        </p:nvSpPr>
        <p:spPr>
          <a:xfrm>
            <a:off x="611505" y="1988820"/>
            <a:ext cx="8292465" cy="4651375"/>
          </a:xfrm>
        </p:spPr>
        <p:txBody>
          <a:bodyPr vert="horz" wrap="square" lIns="91440" tIns="45720" rIns="91440" bIns="45720" anchor="t" anchorCtr="0"/>
          <a:p>
            <a:pPr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套套逻辑（</a:t>
            </a:r>
            <a:r>
              <a:rPr lang="en-US" altLang="zh-CN" sz="2000" dirty="0">
                <a:latin typeface="楷体" panose="02010609060101010101" pitchFamily="49" charset="-122"/>
                <a:ea typeface="楷体" panose="02010609060101010101" pitchFamily="49" charset="-122"/>
              </a:rPr>
              <a:t>tautology</a:t>
            </a:r>
            <a:r>
              <a:rPr lang="zh-CN" altLang="en-US" sz="2000" dirty="0">
                <a:latin typeface="楷体" panose="02010609060101010101" pitchFamily="49" charset="-122"/>
                <a:ea typeface="楷体" panose="02010609060101010101" pitchFamily="49" charset="-122"/>
              </a:rPr>
              <a:t>）</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逻辑上没有错的可能性（用</a:t>
            </a:r>
            <a:r>
              <a:rPr lang="en-US" altLang="zh-CN" sz="2000" dirty="0">
                <a:latin typeface="楷体" panose="02010609060101010101" pitchFamily="49" charset="-122"/>
                <a:ea typeface="楷体" panose="02010609060101010101" pitchFamily="49" charset="-122"/>
              </a:rPr>
              <a:t>y</a:t>
            </a:r>
            <a:r>
              <a:rPr lang="zh-CN" altLang="en-US" sz="2000" dirty="0">
                <a:latin typeface="楷体" panose="02010609060101010101" pitchFamily="49" charset="-122"/>
                <a:ea typeface="楷体" panose="02010609060101010101" pitchFamily="49" charset="-122"/>
              </a:rPr>
              <a:t>解释</a:t>
            </a:r>
            <a:r>
              <a:rPr lang="en-US" altLang="zh-CN" sz="2000" dirty="0">
                <a:latin typeface="楷体" panose="02010609060101010101" pitchFamily="49" charset="-122"/>
                <a:ea typeface="楷体" panose="02010609060101010101" pitchFamily="49" charset="-122"/>
              </a:rPr>
              <a:t>y</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四足动物四条腿。</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明天可能下雨，可能不下雨。</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聪明的人总是及时放弃那些应该放弃的，而追求那些应该追求的。</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特殊理论</a:t>
            </a:r>
            <a:r>
              <a:rPr lang="en-US" altLang="zh-CN" sz="2000" dirty="0">
                <a:latin typeface="楷体" panose="02010609060101010101" pitchFamily="49" charset="-122"/>
                <a:ea typeface="楷体" panose="02010609060101010101" pitchFamily="49" charset="-122"/>
              </a:rPr>
              <a:t>(ad hoc theory )</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为什么喜马拉雅山上水的沸点不到</a:t>
            </a:r>
            <a:r>
              <a:rPr lang="en-US" altLang="zh-CN" sz="2000" dirty="0">
                <a:latin typeface="楷体" panose="02010609060101010101" pitchFamily="49" charset="-122"/>
                <a:ea typeface="楷体" panose="02010609060101010101" pitchFamily="49" charset="-122"/>
              </a:rPr>
              <a:t>100</a:t>
            </a:r>
            <a:r>
              <a:rPr lang="zh-CN" altLang="en-US" sz="2000" dirty="0">
                <a:latin typeface="楷体" panose="02010609060101010101" pitchFamily="49" charset="-122"/>
                <a:ea typeface="楷体" panose="02010609060101010101" pitchFamily="49" charset="-122"/>
              </a:rPr>
              <a:t>摄氏度？</a:t>
            </a:r>
            <a:endParaRPr lang="zh-CN" altLang="en-US" sz="2000" dirty="0">
              <a:latin typeface="楷体" panose="02010609060101010101" pitchFamily="49" charset="-122"/>
              <a:ea typeface="楷体" panose="02010609060101010101" pitchFamily="49" charset="-122"/>
            </a:endParaRPr>
          </a:p>
          <a:p>
            <a:pPr lvl="2"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温度？风？坡度？高度</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锅？（不可分的条件总和</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毫无一般性）</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科学知识要在套套逻辑和特殊理论之间去寻求</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不能用事实去解释事实</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相关关系不是因果关系！</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ct val="50000"/>
              </a:spcBef>
            </a:pPr>
            <a:r>
              <a:rPr lang="zh-CN" altLang="en-US" sz="2000" dirty="0">
                <a:latin typeface="楷体" panose="02010609060101010101" pitchFamily="49" charset="-122"/>
                <a:ea typeface="楷体" panose="02010609060101010101" pitchFamily="49" charset="-122"/>
              </a:rPr>
              <a:t>事实的规律是有待解释的！</a:t>
            </a: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363">
                                            <p:txEl>
                                              <p:charRg st="0" end="1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15363">
                                            <p:txEl>
                                              <p:charRg st="16" end="2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15363">
                                            <p:txEl>
                                              <p:charRg st="25" end="39"/>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15363">
                                            <p:txEl>
                                              <p:charRg st="39" end="7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499"/>
                                          </p:stCondLst>
                                        </p:cTn>
                                        <p:tgtEl>
                                          <p:spTgt spid="15363">
                                            <p:txEl>
                                              <p:charRg st="70" end="9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5363">
                                            <p:txEl>
                                              <p:charRg st="91" end="11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5363">
                                            <p:txEl>
                                              <p:charRg st="114" end="13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15363">
                                            <p:txEl>
                                              <p:charRg st="130" end="15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499"/>
                                          </p:stCondLst>
                                        </p:cTn>
                                        <p:tgtEl>
                                          <p:spTgt spid="15363">
                                            <p:txEl>
                                              <p:charRg st="151" end="16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15363">
                                            <p:txEl>
                                              <p:charRg st="162" end="174"/>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15363">
                                            <p:txEl>
                                              <p:charRg st="174" end="18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650" name="Rectangle 2"/>
          <p:cNvSpPr>
            <a:spLocks noGrp="1"/>
          </p:cNvSpPr>
          <p:nvPr>
            <p:ph type="title"/>
          </p:nvPr>
        </p:nvSpPr>
        <p:spPr>
          <a:xfrm>
            <a:off x="1259840" y="1052830"/>
            <a:ext cx="1948815" cy="7112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3</a:t>
            </a:r>
            <a:r>
              <a:rPr lang="zh-CN" altLang="en-US" sz="3600" b="1" dirty="0">
                <a:latin typeface="楷体" panose="02010609060101010101" pitchFamily="49" charset="-122"/>
                <a:ea typeface="楷体" panose="02010609060101010101" pitchFamily="49" charset="-122"/>
              </a:rPr>
              <a:t>、品牌</a:t>
            </a:r>
            <a:endParaRPr lang="zh-CN" altLang="en-US" sz="3600" b="1" dirty="0">
              <a:latin typeface="楷体" panose="02010609060101010101" pitchFamily="49" charset="-122"/>
              <a:ea typeface="楷体" panose="02010609060101010101" pitchFamily="49" charset="-122"/>
            </a:endParaRPr>
          </a:p>
        </p:txBody>
      </p:sp>
      <p:sp>
        <p:nvSpPr>
          <p:cNvPr id="27651" name="Rectangle 3"/>
          <p:cNvSpPr>
            <a:spLocks noGrp="1"/>
          </p:cNvSpPr>
          <p:nvPr>
            <p:ph idx="1"/>
          </p:nvPr>
        </p:nvSpPr>
        <p:spPr>
          <a:xfrm>
            <a:off x="1183005" y="2018030"/>
            <a:ext cx="3354070" cy="4114800"/>
          </a:xfrm>
        </p:spPr>
        <p:txBody>
          <a:bodyPr vert="horz" wrap="square" lIns="91440" tIns="45720" rIns="91440" bIns="45720" anchor="t" anchorCtr="0"/>
          <a:p>
            <a:pPr eaLnBrk="1" hangingPunct="1"/>
            <a:r>
              <a:rPr lang="zh-CN" altLang="en-US" sz="2000" dirty="0">
                <a:ea typeface="楷体" panose="02010609060101010101" pitchFamily="49" charset="-122"/>
              </a:rPr>
              <a:t>商品品质是否均匀，是否随时间变化还能保持一致，对于有些商品可能是难以考核的</a:t>
            </a:r>
            <a:endParaRPr lang="zh-CN" altLang="en-US" sz="2000" dirty="0">
              <a:ea typeface="楷体" panose="02010609060101010101" pitchFamily="49" charset="-122"/>
            </a:endParaRPr>
          </a:p>
          <a:p>
            <a:pPr lvl="1" eaLnBrk="1" hangingPunct="1"/>
            <a:r>
              <a:rPr lang="zh-CN" altLang="en-US" sz="2000" dirty="0">
                <a:ea typeface="楷体" panose="02010609060101010101" pitchFamily="49" charset="-122"/>
              </a:rPr>
              <a:t>耐用消费品</a:t>
            </a:r>
            <a:endParaRPr lang="zh-CN" altLang="en-US" sz="2000" dirty="0">
              <a:ea typeface="楷体" panose="02010609060101010101" pitchFamily="49" charset="-122"/>
            </a:endParaRPr>
          </a:p>
          <a:p>
            <a:pPr lvl="1" eaLnBrk="1" hangingPunct="1"/>
            <a:r>
              <a:rPr lang="zh-CN" altLang="en-US" sz="2000" dirty="0">
                <a:ea typeface="楷体" panose="02010609060101010101" pitchFamily="49" charset="-122"/>
              </a:rPr>
              <a:t>品质出错后果严重</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品牌：保证品质的均匀和一致，一旦出错，卖方比买方承受更大的损失</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打广告也是一种抵押，是一种对商品的质量的保障</a:t>
            </a:r>
            <a:endParaRPr lang="zh-CN" altLang="en-US" sz="2000" dirty="0">
              <a:ea typeface="楷体" panose="02010609060101010101" pitchFamily="49" charset="-122"/>
            </a:endParaRPr>
          </a:p>
          <a:p>
            <a:pPr eaLnBrk="1" hangingPunct="1"/>
            <a:endParaRPr lang="zh-CN" altLang="en-US" sz="2000" dirty="0">
              <a:ea typeface="楷体" panose="02010609060101010101" pitchFamily="49" charset="-122"/>
            </a:endParaRPr>
          </a:p>
        </p:txBody>
      </p:sp>
      <p:sp>
        <p:nvSpPr>
          <p:cNvPr id="28674" name="Rectangle 2"/>
          <p:cNvSpPr>
            <a:spLocks noGrp="1"/>
          </p:cNvSpPr>
          <p:nvPr>
            <p:custDataLst>
              <p:tags r:id="rId1"/>
            </p:custDataLst>
          </p:nvPr>
        </p:nvSpPr>
        <p:spPr>
          <a:xfrm>
            <a:off x="4393565" y="934085"/>
            <a:ext cx="3778885" cy="82677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en-US" altLang="zh-CN" sz="3600" b="1" dirty="0">
                <a:latin typeface="楷体" panose="02010609060101010101" pitchFamily="49" charset="-122"/>
                <a:ea typeface="楷体" panose="02010609060101010101" pitchFamily="49" charset="-122"/>
              </a:rPr>
              <a:t>4</a:t>
            </a:r>
            <a:r>
              <a:rPr lang="zh-CN" altLang="en-US" sz="3600" b="1" dirty="0">
                <a:latin typeface="楷体" panose="02010609060101010101" pitchFamily="49" charset="-122"/>
                <a:ea typeface="楷体" panose="02010609060101010101" pitchFamily="49" charset="-122"/>
              </a:rPr>
              <a:t>、分享契约</a:t>
            </a:r>
            <a:endParaRPr lang="zh-CN" altLang="en-US" sz="3600" b="1" dirty="0">
              <a:latin typeface="楷体" panose="02010609060101010101" pitchFamily="49" charset="-122"/>
              <a:ea typeface="楷体" panose="02010609060101010101" pitchFamily="49" charset="-122"/>
            </a:endParaRPr>
          </a:p>
        </p:txBody>
      </p:sp>
      <p:sp>
        <p:nvSpPr>
          <p:cNvPr id="28675" name="Rectangle 3"/>
          <p:cNvSpPr>
            <a:spLocks noGrp="1"/>
          </p:cNvSpPr>
          <p:nvPr>
            <p:custDataLst>
              <p:tags r:id="rId2"/>
            </p:custDataLst>
          </p:nvPr>
        </p:nvSpPr>
        <p:spPr>
          <a:xfrm>
            <a:off x="4932045" y="2018030"/>
            <a:ext cx="3570605" cy="41148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latin typeface="楷体" panose="02010609060101010101" pitchFamily="49" charset="-122"/>
                <a:ea typeface="楷体" panose="02010609060101010101" pitchFamily="49" charset="-122"/>
              </a:rPr>
              <a:t>分享契约</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仅仅是因为避免风险吗？</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实例</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：版税合同</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一次性支付稿酬</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分享出版总收入</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一次性</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分享</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解释：预期读者市场考核出版物质量的费用可能是高昂的（区别新老作者、初版和再版以及不同的读物）</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实例</a:t>
            </a:r>
            <a:r>
              <a:rPr lang="en-US" altLang="zh-CN" sz="2000" dirty="0">
                <a:latin typeface="楷体" panose="02010609060101010101" pitchFamily="49" charset="-122"/>
                <a:ea typeface="楷体" panose="02010609060101010101" pitchFamily="49" charset="-122"/>
              </a:rPr>
              <a:t>2</a:t>
            </a:r>
            <a:r>
              <a:rPr lang="zh-CN" altLang="en-US" sz="2000" dirty="0">
                <a:latin typeface="楷体" panose="02010609060101010101" pitchFamily="49" charset="-122"/>
                <a:ea typeface="楷体" panose="02010609060101010101" pitchFamily="49" charset="-122"/>
              </a:rPr>
              <a:t>：销售提成（监督过程）</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a:xfrm>
            <a:off x="971550" y="1052830"/>
            <a:ext cx="3865880" cy="77597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5</a:t>
            </a:r>
            <a:r>
              <a:rPr lang="zh-CN" altLang="en-US" sz="3600" b="1" dirty="0">
                <a:latin typeface="楷体" panose="02010609060101010101" pitchFamily="49" charset="-122"/>
                <a:ea typeface="楷体" panose="02010609060101010101" pitchFamily="49" charset="-122"/>
              </a:rPr>
              <a:t>、代表性考核</a:t>
            </a:r>
            <a:endParaRPr lang="zh-CN" altLang="en-US" sz="3600" b="1" dirty="0">
              <a:latin typeface="楷体" panose="02010609060101010101" pitchFamily="49" charset="-122"/>
              <a:ea typeface="楷体" panose="02010609060101010101" pitchFamily="49" charset="-122"/>
            </a:endParaRPr>
          </a:p>
        </p:txBody>
      </p:sp>
      <p:sp>
        <p:nvSpPr>
          <p:cNvPr id="29699" name="Rectangle 3"/>
          <p:cNvSpPr>
            <a:spLocks noGrp="1"/>
          </p:cNvSpPr>
          <p:nvPr>
            <p:ph idx="1"/>
          </p:nvPr>
        </p:nvSpPr>
        <p:spPr>
          <a:xfrm>
            <a:off x="1043940" y="1988820"/>
            <a:ext cx="3946525" cy="4114800"/>
          </a:xfrm>
        </p:spPr>
        <p:txBody>
          <a:bodyPr vert="horz" wrap="square" lIns="91440" tIns="45720" rIns="91440" bIns="45720" anchor="t" anchorCtr="0"/>
          <a:p>
            <a:pPr eaLnBrk="1" hangingPunct="1"/>
            <a:r>
              <a:rPr lang="zh-CN" altLang="en-US" sz="2000" dirty="0">
                <a:latin typeface="楷体" panose="02010609060101010101" pitchFamily="49" charset="-122"/>
                <a:ea typeface="楷体" panose="02010609060101010101" pitchFamily="49" charset="-122"/>
              </a:rPr>
              <a:t>代表性考核（</a:t>
            </a:r>
            <a:r>
              <a:rPr lang="en-US" altLang="zh-CN" sz="2000" dirty="0">
                <a:latin typeface="楷体" panose="02010609060101010101" pitchFamily="49" charset="-122"/>
                <a:ea typeface="楷体" panose="02010609060101010101" pitchFamily="49" charset="-122"/>
              </a:rPr>
              <a:t>proxy)</a:t>
            </a:r>
            <a:r>
              <a:rPr lang="zh-CN" altLang="en-US" sz="2000" dirty="0">
                <a:latin typeface="楷体" panose="02010609060101010101" pitchFamily="49" charset="-122"/>
                <a:ea typeface="楷体" panose="02010609060101010101" pitchFamily="49" charset="-122"/>
              </a:rPr>
              <a:t>：由于考核某些品质指标费用昂贵，所以选用另外一些可以间接考核品质的指标来节约考核费用</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苹果的色泽代表其味道</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毕业证书代表其人力资本的质量</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外观和包装</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毒奶：一个代表性考核出错的案例</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怎样保证代表性可靠？</a:t>
            </a:r>
            <a:endParaRPr lang="en-US" altLang="zh-CN"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国家的产品质量标准越高越好？</a:t>
            </a:r>
            <a:endParaRPr lang="zh-CN" altLang="en-US" sz="2000" dirty="0">
              <a:latin typeface="楷体" panose="02010609060101010101" pitchFamily="49" charset="-122"/>
              <a:ea typeface="楷体" panose="02010609060101010101" pitchFamily="49" charset="-122"/>
            </a:endParaRPr>
          </a:p>
        </p:txBody>
      </p:sp>
      <p:sp>
        <p:nvSpPr>
          <p:cNvPr id="30722" name="Rectangle 2"/>
          <p:cNvSpPr>
            <a:spLocks noGrp="1"/>
          </p:cNvSpPr>
          <p:nvPr>
            <p:custDataLst>
              <p:tags r:id="rId1"/>
            </p:custDataLst>
          </p:nvPr>
        </p:nvSpPr>
        <p:spPr>
          <a:xfrm>
            <a:off x="5220970" y="1014095"/>
            <a:ext cx="3096260" cy="74676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en-US" altLang="zh-CN" sz="3600" b="1" dirty="0">
                <a:latin typeface="楷体" panose="02010609060101010101" pitchFamily="49" charset="-122"/>
                <a:ea typeface="楷体" panose="02010609060101010101" pitchFamily="49" charset="-122"/>
              </a:rPr>
              <a:t>6</a:t>
            </a:r>
            <a:r>
              <a:rPr lang="zh-CN" altLang="en-US" sz="3600" b="1" dirty="0">
                <a:latin typeface="楷体" panose="02010609060101010101" pitchFamily="49" charset="-122"/>
                <a:ea typeface="楷体" panose="02010609060101010101" pitchFamily="49" charset="-122"/>
              </a:rPr>
              <a:t>、信息隐瞒</a:t>
            </a:r>
            <a:endParaRPr lang="zh-CN" altLang="en-US" sz="3600" b="1" dirty="0">
              <a:latin typeface="楷体" panose="02010609060101010101" pitchFamily="49" charset="-122"/>
              <a:ea typeface="楷体" panose="02010609060101010101" pitchFamily="49" charset="-122"/>
            </a:endParaRPr>
          </a:p>
        </p:txBody>
      </p:sp>
      <p:sp>
        <p:nvSpPr>
          <p:cNvPr id="30723" name="Rectangle 3"/>
          <p:cNvSpPr>
            <a:spLocks noGrp="1"/>
          </p:cNvSpPr>
          <p:nvPr>
            <p:custDataLst>
              <p:tags r:id="rId2"/>
            </p:custDataLst>
          </p:nvPr>
        </p:nvSpPr>
        <p:spPr>
          <a:xfrm>
            <a:off x="5292090" y="2060575"/>
            <a:ext cx="3432175" cy="325882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000" dirty="0">
                <a:ea typeface="楷体" panose="02010609060101010101" pitchFamily="49" charset="-122"/>
              </a:rPr>
              <a:t>常人难以考核的商品品质</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钻石</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名烟名酒</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证券</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内科医生</a:t>
            </a:r>
            <a:endParaRPr lang="zh-CN" altLang="en-US" sz="2000" dirty="0">
              <a:ea typeface="楷体" panose="02010609060101010101" pitchFamily="49" charset="-122"/>
            </a:endParaRPr>
          </a:p>
          <a:p>
            <a:pPr lvl="1" eaLnBrk="1" hangingPunct="1">
              <a:lnSpc>
                <a:spcPct val="90000"/>
              </a:lnSpc>
            </a:pPr>
            <a:r>
              <a:rPr lang="zh-CN" altLang="en-US" sz="2000" dirty="0">
                <a:ea typeface="楷体" panose="02010609060101010101" pitchFamily="49" charset="-122"/>
              </a:rPr>
              <a:t>教育</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借助于</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专家系统</a:t>
            </a:r>
            <a:r>
              <a:rPr lang="zh-CN" altLang="en-US" sz="2000" dirty="0">
                <a:latin typeface="楷体" panose="02010609060101010101" pitchFamily="49" charset="-122"/>
                <a:ea typeface="楷体" panose="02010609060101010101" pitchFamily="49" charset="-122"/>
              </a:rPr>
              <a:t>”</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声誉机制与专家激励</a:t>
            </a:r>
            <a:endParaRPr lang="zh-CN" altLang="en-US" sz="2000" dirty="0">
              <a:ea typeface="楷体" panose="02010609060101010101" pitchFamily="49" charset="-122"/>
            </a:endParaRPr>
          </a:p>
          <a:p>
            <a:pPr eaLnBrk="1" hangingPunct="1">
              <a:lnSpc>
                <a:spcPct val="90000"/>
              </a:lnSpc>
            </a:pPr>
            <a:r>
              <a:rPr lang="zh-CN" altLang="en-US" sz="2000" dirty="0">
                <a:ea typeface="楷体" panose="02010609060101010101" pitchFamily="49" charset="-122"/>
              </a:rPr>
              <a:t>无限责任的产权安排</a:t>
            </a:r>
            <a:endParaRPr lang="zh-CN" altLang="en-US" sz="2000" dirty="0">
              <a:ea typeface="楷体" panose="02010609060101010101" pitchFamily="49" charset="-122"/>
            </a:endParaRPr>
          </a:p>
          <a:p>
            <a:pPr eaLnBrk="1" hangingPunct="1">
              <a:lnSpc>
                <a:spcPct val="90000"/>
              </a:lnSpc>
            </a:pPr>
            <a:endParaRPr lang="zh-CN" altLang="en-US" sz="2000" dirty="0">
              <a:ea typeface="楷体" panose="02010609060101010101" pitchFamily="49" charset="-122"/>
            </a:endParaRPr>
          </a:p>
        </p:txBody>
      </p:sp>
    </p:spTree>
  </p:cSld>
  <p:clrMapOvr>
    <a:masterClrMapping/>
  </p:clrMapOvr>
  <p:transition>
    <p:zoom dir="in"/>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7</a:t>
            </a:r>
            <a:r>
              <a:rPr lang="zh-CN" altLang="en-US" sz="3600" b="1" dirty="0">
                <a:latin typeface="楷体" panose="02010609060101010101" pitchFamily="49" charset="-122"/>
                <a:ea typeface="楷体" panose="02010609060101010101" pitchFamily="49" charset="-122"/>
              </a:rPr>
              <a:t>、纵向一体化</a:t>
            </a:r>
            <a:endParaRPr lang="zh-CN" altLang="en-US" sz="3600" b="1" dirty="0">
              <a:latin typeface="楷体" panose="02010609060101010101" pitchFamily="49" charset="-122"/>
              <a:ea typeface="楷体" panose="02010609060101010101" pitchFamily="49" charset="-122"/>
            </a:endParaRPr>
          </a:p>
        </p:txBody>
      </p:sp>
      <p:sp>
        <p:nvSpPr>
          <p:cNvPr id="31747" name="Rectangle 3"/>
          <p:cNvSpPr>
            <a:spLocks noGrp="1"/>
          </p:cNvSpPr>
          <p:nvPr>
            <p:ph idx="1"/>
          </p:nvPr>
        </p:nvSpPr>
        <p:spPr>
          <a:xfrm>
            <a:off x="1182688" y="2017713"/>
            <a:ext cx="7205662" cy="4114800"/>
          </a:xfrm>
        </p:spPr>
        <p:txBody>
          <a:bodyPr vert="horz" wrap="square" lIns="91440" tIns="45720" rIns="91440" bIns="45720" anchor="t" anchorCtr="0"/>
          <a:p>
            <a:pPr eaLnBrk="1" hangingPunct="1"/>
            <a:r>
              <a:rPr lang="en-US" altLang="zh-CN"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交易者承担的费用会超过买卖双方联合最大化时的费用</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分工和迂回生产方式</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工序和中间产品考核的困难</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通过考核投入来考核产出</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纵向一体化的整合：企业的起源</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企业理论</a:t>
            </a:r>
            <a:endParaRPr lang="zh-CN" altLang="en-US" sz="2000" dirty="0">
              <a:ea typeface="楷体" panose="02010609060101010101" pitchFamily="49" charset="-122"/>
            </a:endParaRPr>
          </a:p>
          <a:p>
            <a:pPr eaLnBrk="1" hangingPunct="1"/>
            <a:endParaRPr lang="zh-CN" altLang="en-US" sz="2000" dirty="0">
              <a:ea typeface="楷体" panose="02010609060101010101" pitchFamily="49" charset="-122"/>
            </a:endParaRPr>
          </a:p>
        </p:txBody>
      </p:sp>
      <p:sp>
        <p:nvSpPr>
          <p:cNvPr id="32771" name="Rectangle 3"/>
          <p:cNvSpPr>
            <a:spLocks noGrp="1"/>
          </p:cNvSpPr>
          <p:nvPr>
            <p:custDataLst>
              <p:tags r:id="rId1"/>
            </p:custDataLst>
          </p:nvPr>
        </p:nvSpPr>
        <p:spPr>
          <a:xfrm>
            <a:off x="1187450" y="4509135"/>
            <a:ext cx="7421245" cy="14605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ea typeface="楷体" panose="02010609060101010101" pitchFamily="49" charset="-122"/>
              </a:rPr>
              <a:t>考核问题渗透整个市场交易，考核费用无所不在</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完全消除考核出错的代价十分巨大</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避免过度考核费用的行为、交易安排、组织和制度，构成经济学研究重要而有趣的领域，因为事关经济行为和经济绩效。</a:t>
            </a:r>
            <a:endParaRPr lang="zh-CN" altLang="en-US" sz="2000" dirty="0">
              <a:ea typeface="楷体" panose="02010609060101010101" pitchFamily="49" charset="-122"/>
            </a:endParaRPr>
          </a:p>
          <a:p>
            <a:pPr eaLnBrk="1" hangingPunct="1"/>
            <a:endParaRPr lang="zh-CN" altLang="en-US" sz="2000" dirty="0">
              <a:ea typeface="楷体" panose="02010609060101010101" pitchFamily="49" charset="-122"/>
            </a:endParaRPr>
          </a:p>
        </p:txBody>
      </p:sp>
    </p:spTree>
  </p:cSld>
  <p:clrMapOvr>
    <a:masterClrMapping/>
  </p:clrMapOvr>
  <p:transition>
    <p:zoom dir="in"/>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第六次讨论课</a:t>
            </a:r>
            <a:endParaRPr lang="zh-CN" altLang="en-US" sz="4000" b="1" dirty="0">
              <a:latin typeface="楷体" panose="02010609060101010101" pitchFamily="49" charset="-122"/>
              <a:ea typeface="楷体" panose="02010609060101010101" pitchFamily="49" charset="-122"/>
            </a:endParaRPr>
          </a:p>
        </p:txBody>
      </p:sp>
      <p:sp>
        <p:nvSpPr>
          <p:cNvPr id="5123" name="Rectangle 3"/>
          <p:cNvSpPr>
            <a:spLocks noGrp="1"/>
          </p:cNvSpPr>
          <p:nvPr>
            <p:ph idx="1"/>
          </p:nvPr>
        </p:nvSpPr>
        <p:spPr>
          <a:xfrm>
            <a:off x="684213" y="1989138"/>
            <a:ext cx="7848600" cy="4114800"/>
          </a:xfrm>
        </p:spPr>
        <p:txBody>
          <a:bodyPr vert="horz" wrap="square" lIns="91440" tIns="45720" rIns="91440" bIns="45720" anchor="t" anchorCtr="0"/>
          <a:p>
            <a:pPr>
              <a:spcBef>
                <a:spcPts val="1800"/>
              </a:spcBef>
            </a:pPr>
            <a:r>
              <a:rPr lang="zh-CN" altLang="en-US" sz="1800" dirty="0">
                <a:latin typeface="楷体" panose="02010609060101010101" pitchFamily="49" charset="-122"/>
                <a:ea typeface="楷体" panose="02010609060101010101" pitchFamily="49" charset="-122"/>
              </a:rPr>
              <a:t>某医院一位主任大夫医术精湛，工作认真，深受患者欢迎。其专家号每个</a:t>
            </a:r>
            <a:r>
              <a:rPr lang="en-US" altLang="zh-CN" sz="1800" dirty="0">
                <a:latin typeface="楷体" panose="02010609060101010101" pitchFamily="49" charset="-122"/>
                <a:ea typeface="楷体" panose="02010609060101010101" pitchFamily="49" charset="-122"/>
              </a:rPr>
              <a:t>10</a:t>
            </a:r>
            <a:r>
              <a:rPr lang="zh-CN" altLang="en-US" sz="1800" dirty="0">
                <a:latin typeface="楷体" panose="02010609060101010101" pitchFamily="49" charset="-122"/>
                <a:ea typeface="楷体" panose="02010609060101010101" pitchFamily="49" charset="-122"/>
              </a:rPr>
              <a:t>元，需要半夜去排队才可能挂上。有黄牛排队后转让他的专家号，市场价</a:t>
            </a:r>
            <a:r>
              <a:rPr lang="en-US" altLang="zh-CN" sz="1800" dirty="0">
                <a:latin typeface="楷体" panose="02010609060101010101" pitchFamily="49" charset="-122"/>
                <a:ea typeface="楷体" panose="02010609060101010101" pitchFamily="49" charset="-122"/>
              </a:rPr>
              <a:t>200</a:t>
            </a:r>
            <a:r>
              <a:rPr lang="zh-CN" altLang="en-US" sz="1800" dirty="0">
                <a:latin typeface="楷体" panose="02010609060101010101" pitchFamily="49" charset="-122"/>
                <a:ea typeface="楷体" panose="02010609060101010101" pitchFamily="49" charset="-122"/>
              </a:rPr>
              <a:t>元。为了打击黄牛</a:t>
            </a:r>
            <a:endParaRPr lang="en-US" altLang="zh-CN" sz="1800" dirty="0">
              <a:latin typeface="楷体" panose="02010609060101010101" pitchFamily="49" charset="-122"/>
              <a:ea typeface="楷体" panose="02010609060101010101" pitchFamily="49" charset="-122"/>
            </a:endParaRPr>
          </a:p>
          <a:p>
            <a:pPr lvl="1">
              <a:spcBef>
                <a:spcPts val="600"/>
              </a:spcBef>
            </a:pPr>
            <a:r>
              <a:rPr lang="zh-CN" altLang="en-US" sz="1800" dirty="0">
                <a:latin typeface="楷体" panose="02010609060101010101" pitchFamily="49" charset="-122"/>
                <a:ea typeface="楷体" panose="02010609060101010101" pitchFamily="49" charset="-122"/>
              </a:rPr>
              <a:t>有人提议出动警察。</a:t>
            </a:r>
            <a:endParaRPr lang="en-US" altLang="zh-CN" sz="1800" dirty="0">
              <a:latin typeface="楷体" panose="02010609060101010101" pitchFamily="49" charset="-122"/>
              <a:ea typeface="楷体" panose="02010609060101010101" pitchFamily="49" charset="-122"/>
            </a:endParaRPr>
          </a:p>
          <a:p>
            <a:pPr lvl="1">
              <a:spcBef>
                <a:spcPts val="600"/>
              </a:spcBef>
            </a:pPr>
            <a:r>
              <a:rPr lang="zh-CN" altLang="en-US" sz="1800" dirty="0">
                <a:latin typeface="楷体" panose="02010609060101010101" pitchFamily="49" charset="-122"/>
                <a:ea typeface="楷体" panose="02010609060101010101" pitchFamily="49" charset="-122"/>
              </a:rPr>
              <a:t>有人提议挂号实名制。</a:t>
            </a:r>
            <a:endParaRPr lang="en-US" altLang="zh-CN" sz="1800" dirty="0">
              <a:latin typeface="楷体" panose="02010609060101010101" pitchFamily="49" charset="-122"/>
              <a:ea typeface="楷体" panose="02010609060101010101" pitchFamily="49" charset="-122"/>
            </a:endParaRPr>
          </a:p>
          <a:p>
            <a:pPr lvl="1">
              <a:spcBef>
                <a:spcPts val="600"/>
              </a:spcBef>
            </a:pPr>
            <a:r>
              <a:rPr lang="zh-CN" altLang="en-US" sz="1800" dirty="0">
                <a:latin typeface="楷体" panose="02010609060101010101" pitchFamily="49" charset="-122"/>
                <a:ea typeface="楷体" panose="02010609060101010101" pitchFamily="49" charset="-122"/>
              </a:rPr>
              <a:t>有人提议应该将其挂号费提高到</a:t>
            </a:r>
            <a:r>
              <a:rPr lang="en-US" altLang="zh-CN" sz="1800" dirty="0">
                <a:latin typeface="楷体" panose="02010609060101010101" pitchFamily="49" charset="-122"/>
                <a:ea typeface="楷体" panose="02010609060101010101" pitchFamily="49" charset="-122"/>
              </a:rPr>
              <a:t>200</a:t>
            </a:r>
            <a:r>
              <a:rPr lang="zh-CN" altLang="en-US" sz="1800" dirty="0">
                <a:latin typeface="楷体" panose="02010609060101010101" pitchFamily="49" charset="-122"/>
                <a:ea typeface="楷体" panose="02010609060101010101" pitchFamily="49" charset="-122"/>
              </a:rPr>
              <a:t>元。</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请问您认为哪种方法能够更好地打击黄牛？为什么？</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为什么会存在黄牛？</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低挂号费</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低医疗负担？</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黄牛的存在，损坏了谁的利益？占了医生便宜</a:t>
            </a:r>
            <a:r>
              <a:rPr lang="en-US" altLang="zh-CN" sz="1800" dirty="0">
                <a:latin typeface="楷体" panose="02010609060101010101" pitchFamily="49" charset="-122"/>
                <a:ea typeface="楷体" panose="02010609060101010101" pitchFamily="49" charset="-122"/>
              </a:rPr>
              <a:t>-&gt;</a:t>
            </a:r>
            <a:r>
              <a:rPr lang="zh-CN" altLang="en-US" sz="1800" dirty="0">
                <a:latin typeface="楷体" panose="02010609060101010101" pitchFamily="49" charset="-122"/>
                <a:ea typeface="楷体" panose="02010609060101010101" pitchFamily="49" charset="-122"/>
              </a:rPr>
              <a:t>不合理的定价</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穷人怎么办？医保</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如何考核专家？</a:t>
            </a:r>
            <a:endParaRPr lang="en-US" altLang="zh-CN" sz="1800" dirty="0">
              <a:latin typeface="楷体" panose="02010609060101010101" pitchFamily="49" charset="-122"/>
              <a:ea typeface="楷体" panose="02010609060101010101" pitchFamily="49" charset="-122"/>
            </a:endParaRPr>
          </a:p>
          <a:p>
            <a:pPr>
              <a:spcBef>
                <a:spcPts val="600"/>
              </a:spcBef>
            </a:pPr>
            <a:r>
              <a:rPr lang="zh-CN" altLang="en-US" sz="1800" dirty="0">
                <a:latin typeface="楷体" panose="02010609060101010101" pitchFamily="49" charset="-122"/>
                <a:ea typeface="楷体" panose="02010609060101010101" pitchFamily="49" charset="-122"/>
              </a:rPr>
              <a:t>价高者得是唯一没有浪费的竞争规则？</a:t>
            </a:r>
            <a:endParaRPr lang="en-US" altLang="zh-CN" sz="1800" dirty="0">
              <a:latin typeface="楷体" panose="02010609060101010101" pitchFamily="49" charset="-122"/>
              <a:ea typeface="楷体" panose="02010609060101010101" pitchFamily="49" charset="-122"/>
            </a:endParaRPr>
          </a:p>
          <a:p>
            <a:pPr>
              <a:spcBef>
                <a:spcPts val="600"/>
              </a:spcBef>
            </a:pPr>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150938" y="617538"/>
            <a:ext cx="70929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故事里的问题</a:t>
            </a:r>
            <a:endParaRPr lang="zh-CN" altLang="en-US" sz="3600" b="1" dirty="0">
              <a:latin typeface="楷体" panose="02010609060101010101" pitchFamily="49" charset="-122"/>
              <a:ea typeface="楷体" panose="02010609060101010101" pitchFamily="49" charset="-122"/>
            </a:endParaRPr>
          </a:p>
        </p:txBody>
      </p:sp>
      <p:sp>
        <p:nvSpPr>
          <p:cNvPr id="7171" name="Rectangle 3"/>
          <p:cNvSpPr>
            <a:spLocks noGrp="1"/>
          </p:cNvSpPr>
          <p:nvPr>
            <p:ph idx="1"/>
          </p:nvPr>
        </p:nvSpPr>
        <p:spPr>
          <a:xfrm>
            <a:off x="971550" y="1916430"/>
            <a:ext cx="7682865" cy="1005840"/>
          </a:xfrm>
        </p:spPr>
        <p:txBody>
          <a:bodyPr vert="horz" wrap="square" lIns="91440" tIns="45720" rIns="91440" bIns="45720" anchor="t" anchorCtr="0"/>
          <a:p>
            <a:pPr lvl="1" eaLnBrk="1" hangingPunct="1">
              <a:lnSpc>
                <a:spcPct val="90000"/>
              </a:lnSpc>
            </a:pPr>
            <a:r>
              <a:rPr lang="zh-CN" altLang="en-US" sz="1800" dirty="0">
                <a:latin typeface="楷体" panose="02010609060101010101" pitchFamily="49" charset="-122"/>
                <a:ea typeface="楷体" panose="02010609060101010101" pitchFamily="49" charset="-122"/>
              </a:rPr>
              <a:t>每道工序独立为一个企业，雇佣少于</a:t>
            </a:r>
            <a:r>
              <a:rPr lang="en-US" altLang="zh-CN" sz="1800" dirty="0">
                <a:latin typeface="楷体" panose="02010609060101010101" pitchFamily="49" charset="-122"/>
                <a:ea typeface="楷体" panose="02010609060101010101" pitchFamily="49" charset="-122"/>
              </a:rPr>
              <a:t>8</a:t>
            </a:r>
            <a:r>
              <a:rPr lang="zh-CN" altLang="en-US" sz="1800" dirty="0">
                <a:latin typeface="楷体" panose="02010609060101010101" pitchFamily="49" charset="-122"/>
                <a:ea typeface="楷体" panose="02010609060101010101" pitchFamily="49" charset="-122"/>
              </a:rPr>
              <a:t>名工人，互相进行市场买卖；</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把所有独立的“工序公司”整合，内部消除市场买卖，雇工超过</a:t>
            </a:r>
            <a:r>
              <a:rPr lang="en-US" altLang="zh-CN" sz="1800" dirty="0">
                <a:latin typeface="楷体" panose="02010609060101010101" pitchFamily="49" charset="-122"/>
                <a:ea typeface="楷体" panose="02010609060101010101" pitchFamily="49" charset="-122"/>
              </a:rPr>
              <a:t>8</a:t>
            </a:r>
            <a:r>
              <a:rPr lang="zh-CN" altLang="en-US" sz="1800" dirty="0">
                <a:latin typeface="楷体" panose="02010609060101010101" pitchFamily="49" charset="-122"/>
                <a:ea typeface="楷体" panose="02010609060101010101" pitchFamily="49" charset="-122"/>
              </a:rPr>
              <a:t>人；</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为什么上述第一种是社会主义商品经济，第二种模式资本主义？</a:t>
            </a:r>
            <a:endParaRPr lang="zh-CN" altLang="en-US" sz="2000" dirty="0">
              <a:latin typeface="楷体" panose="02010609060101010101" pitchFamily="49" charset="-122"/>
              <a:ea typeface="楷体" panose="02010609060101010101" pitchFamily="49" charset="-122"/>
            </a:endParaRPr>
          </a:p>
        </p:txBody>
      </p:sp>
      <p:sp>
        <p:nvSpPr>
          <p:cNvPr id="6146" name="Rectangle 2"/>
          <p:cNvSpPr>
            <a:spLocks noGrp="1"/>
          </p:cNvSpPr>
          <p:nvPr>
            <p:custDataLst>
              <p:tags r:id="rId1"/>
            </p:custDataLst>
          </p:nvPr>
        </p:nvSpPr>
        <p:spPr>
          <a:xfrm>
            <a:off x="2844165" y="476250"/>
            <a:ext cx="5162550" cy="62484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zh-CN" altLang="en-US" sz="3600" b="1" dirty="0">
                <a:latin typeface="楷体" panose="02010609060101010101" pitchFamily="49" charset="-122"/>
                <a:ea typeface="楷体" panose="02010609060101010101" pitchFamily="49" charset="-122"/>
              </a:rPr>
              <a:t>第七讲 企业理论</a:t>
            </a:r>
            <a:endParaRPr lang="zh-CN" altLang="en-US" sz="3600" b="1" dirty="0">
              <a:latin typeface="楷体" panose="02010609060101010101" pitchFamily="49" charset="-122"/>
              <a:ea typeface="楷体" panose="02010609060101010101" pitchFamily="49" charset="-122"/>
            </a:endParaRPr>
          </a:p>
        </p:txBody>
      </p:sp>
      <p:sp>
        <p:nvSpPr>
          <p:cNvPr id="11266" name="Rectangle 2"/>
          <p:cNvSpPr>
            <a:spLocks noGrp="1"/>
          </p:cNvSpPr>
          <p:nvPr>
            <p:custDataLst>
              <p:tags r:id="rId2"/>
            </p:custDataLst>
          </p:nvPr>
        </p:nvSpPr>
        <p:spPr>
          <a:xfrm>
            <a:off x="1475740" y="2687955"/>
            <a:ext cx="6490970" cy="74041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科斯问题</a:t>
            </a:r>
            <a:endParaRPr lang="zh-CN" altLang="en-US" sz="3600" b="1" dirty="0">
              <a:latin typeface="楷体" panose="02010609060101010101" pitchFamily="49" charset="-122"/>
              <a:ea typeface="楷体" panose="02010609060101010101" pitchFamily="49" charset="-122"/>
            </a:endParaRPr>
          </a:p>
        </p:txBody>
      </p:sp>
      <p:sp>
        <p:nvSpPr>
          <p:cNvPr id="11267" name="Rectangle 3"/>
          <p:cNvSpPr>
            <a:spLocks noGrp="1"/>
          </p:cNvSpPr>
          <p:nvPr>
            <p:custDataLst>
              <p:tags r:id="rId3"/>
            </p:custDataLst>
          </p:nvPr>
        </p:nvSpPr>
        <p:spPr>
          <a:xfrm>
            <a:off x="611505" y="3356610"/>
            <a:ext cx="8318500" cy="21183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ea typeface="楷体" panose="02010609060101010101" pitchFamily="49" charset="-122"/>
              </a:rPr>
              <a:t>既然市场价格机制可以自动协调个人之间的生产和需求，为什么存在企业这样内部不运用价格机制的组织？</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为什么</a:t>
            </a:r>
            <a:r>
              <a:rPr lang="zh-CN" altLang="en-US" sz="2000" u="sng" dirty="0">
                <a:ea typeface="楷体" panose="02010609060101010101" pitchFamily="49" charset="-122"/>
              </a:rPr>
              <a:t>企业家协调与价格机制协调</a:t>
            </a:r>
            <a:r>
              <a:rPr lang="zh-CN" altLang="en-US" sz="2000" dirty="0">
                <a:ea typeface="楷体" panose="02010609060101010101" pitchFamily="49" charset="-122"/>
              </a:rPr>
              <a:t>并存？</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如果企业是</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一种将投入品转化为产出品的</a:t>
            </a:r>
            <a:r>
              <a:rPr lang="zh-CN" altLang="en-US" sz="2000" u="sng" dirty="0">
                <a:ea typeface="楷体" panose="02010609060101010101" pitchFamily="49" charset="-122"/>
              </a:rPr>
              <a:t>组织</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，那么什么因素决定企业购买什么投入品和生产什么产出品？</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企业与市场的边界究竟在哪里？</a:t>
            </a:r>
            <a:endParaRPr lang="zh-CN" altLang="en-US" sz="2000" dirty="0">
              <a:ea typeface="楷体" panose="02010609060101010101" pitchFamily="49" charset="-122"/>
            </a:endParaRPr>
          </a:p>
        </p:txBody>
      </p:sp>
      <p:sp>
        <p:nvSpPr>
          <p:cNvPr id="14339" name="Rectangle 3"/>
          <p:cNvSpPr>
            <a:spLocks noGrp="1"/>
          </p:cNvSpPr>
          <p:nvPr>
            <p:custDataLst>
              <p:tags r:id="rId4"/>
            </p:custDataLst>
          </p:nvPr>
        </p:nvSpPr>
        <p:spPr>
          <a:xfrm>
            <a:off x="610870" y="5444490"/>
            <a:ext cx="8319135" cy="140208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在市场里存在企业的原因是：市场的价格机制并不免费，为了节约市场交易费用，企业出现在市场经济之中。</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但是，为了节约更多的交易费用，企业要支付更多的组织成本。</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企业的规模会停在交易费用和组织费用的平衡点，不会无限扩大</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1150938" y="617538"/>
            <a:ext cx="69500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理解科斯的答案</a:t>
            </a:r>
            <a:endParaRPr lang="zh-CN" altLang="en-US" sz="36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971550" y="4437380"/>
            <a:ext cx="6990080" cy="2100580"/>
          </a:xfrm>
        </p:spPr>
        <p:txBody>
          <a:bodyPr vert="horz" wrap="square" lIns="91440" tIns="45720" rIns="91440" bIns="45720" anchor="t" anchorCtr="0"/>
          <a:p>
            <a:pPr eaLnBrk="1" hangingPunct="1"/>
            <a:r>
              <a:rPr lang="zh-CN" altLang="en-US" sz="2000" dirty="0">
                <a:ea typeface="楷体" panose="02010609060101010101" pitchFamily="49" charset="-122"/>
              </a:rPr>
              <a:t>是</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企业替代了市场</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？或者是</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企业家的协调替代了价格机制的协调</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？还是</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企业内的</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中心、权威、命令和计划</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替代了分权的市场机制</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a:t>
            </a:r>
            <a:endParaRPr lang="zh-CN" altLang="en-US" sz="2000" dirty="0">
              <a:ea typeface="楷体" panose="02010609060101010101" pitchFamily="49" charset="-122"/>
            </a:endParaRPr>
          </a:p>
          <a:p>
            <a:pPr eaLnBrk="1" hangingPunct="1"/>
            <a:r>
              <a:rPr lang="zh-CN" altLang="en-US" sz="2000" dirty="0">
                <a:ea typeface="楷体" panose="02010609060101010101" pitchFamily="49" charset="-122"/>
              </a:rPr>
              <a:t>科斯答案引发进一步的问题：究竟什么是企业家协调机制？它与价格机制究竟有什么不同？它究竟是怎样工作的？</a:t>
            </a:r>
            <a:endParaRPr lang="zh-CN" altLang="en-US" sz="2000" dirty="0">
              <a:ea typeface="楷体" panose="02010609060101010101" pitchFamily="49" charset="-122"/>
            </a:endParaRPr>
          </a:p>
          <a:p>
            <a:pPr eaLnBrk="1" hangingPunct="1"/>
            <a:r>
              <a:rPr lang="en-US" altLang="zh-CN" sz="2000" dirty="0">
                <a:ea typeface="楷体" panose="02010609060101010101" pitchFamily="49" charset="-122"/>
              </a:rPr>
              <a:t>《</a:t>
            </a:r>
            <a:r>
              <a:rPr lang="zh-CN" altLang="en-US" sz="2000" dirty="0">
                <a:ea typeface="楷体" panose="02010609060101010101" pitchFamily="49" charset="-122"/>
              </a:rPr>
              <a:t>企业的性质</a:t>
            </a:r>
            <a:r>
              <a:rPr lang="en-US" altLang="zh-CN" sz="2000" dirty="0">
                <a:ea typeface="楷体" panose="02010609060101010101" pitchFamily="49" charset="-122"/>
              </a:rPr>
              <a:t>》</a:t>
            </a:r>
            <a:r>
              <a:rPr lang="zh-CN" altLang="en-US" sz="2000" dirty="0">
                <a:ea typeface="楷体" panose="02010609060101010101" pitchFamily="49" charset="-122"/>
              </a:rPr>
              <a:t>就是要探究上述</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替代</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的性质。</a:t>
            </a:r>
            <a:endParaRPr lang="zh-CN" altLang="en-US" sz="2000" dirty="0">
              <a:ea typeface="楷体" panose="02010609060101010101" pitchFamily="49" charset="-122"/>
            </a:endParaRPr>
          </a:p>
        </p:txBody>
      </p:sp>
      <p:sp>
        <p:nvSpPr>
          <p:cNvPr id="16387" name="Rectangle 3"/>
          <p:cNvSpPr>
            <a:spLocks noGrp="1"/>
          </p:cNvSpPr>
          <p:nvPr>
            <p:custDataLst>
              <p:tags r:id="rId1"/>
            </p:custDataLst>
          </p:nvPr>
        </p:nvSpPr>
        <p:spPr>
          <a:xfrm>
            <a:off x="971550" y="1917065"/>
            <a:ext cx="7872095" cy="271653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latin typeface="楷体" panose="02010609060101010101" pitchFamily="49" charset="-122"/>
                <a:ea typeface="楷体" panose="02010609060101010101" pitchFamily="49" charset="-122"/>
              </a:rPr>
              <a:t>市场价格机制的费用不为零</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en-US" altLang="zh-CN" sz="1400" dirty="0">
                <a:latin typeface="楷体" panose="02010609060101010101" pitchFamily="49" charset="-122"/>
                <a:ea typeface="楷体" panose="02010609060101010101" pitchFamily="49" charset="-122"/>
              </a:rPr>
              <a:t>Search and information costs, bargaining and decision costs, policing and enforcement costs.</a:t>
            </a:r>
            <a:endParaRPr lang="en-US" altLang="zh-CN" sz="14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为了节约这些费用，“一系列合约被一个合约替代”</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生产的组织发生了变化。</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什么是“一系列合约”？什么是“一个合约”？</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为什么一个合约替代一系列合约可以节约市场的价格机制费用？</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在签定了“一个合约”之后，生产如何进行？</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管理、命令和权威，本身由合约限定。</a:t>
            </a: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Rectangle 2"/>
          <p:cNvSpPr>
            <a:spLocks noGrp="1"/>
          </p:cNvSpPr>
          <p:nvPr>
            <p:ph type="title"/>
          </p:nvPr>
        </p:nvSpPr>
        <p:spPr>
          <a:xfrm>
            <a:off x="1150938" y="617538"/>
            <a:ext cx="70929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与其他答案的比较</a:t>
            </a:r>
            <a:endParaRPr lang="zh-CN" altLang="en-US" sz="3600" b="1" dirty="0">
              <a:latin typeface="楷体" panose="02010609060101010101" pitchFamily="49" charset="-122"/>
              <a:ea typeface="楷体" panose="02010609060101010101" pitchFamily="49" charset="-122"/>
            </a:endParaRPr>
          </a:p>
        </p:txBody>
      </p:sp>
      <p:sp>
        <p:nvSpPr>
          <p:cNvPr id="15363" name="Rectangle 3"/>
          <p:cNvSpPr>
            <a:spLocks noGrp="1"/>
          </p:cNvSpPr>
          <p:nvPr>
            <p:ph idx="1"/>
          </p:nvPr>
        </p:nvSpPr>
        <p:spPr>
          <a:xfrm>
            <a:off x="1005205" y="1844675"/>
            <a:ext cx="7134225" cy="2103120"/>
          </a:xfrm>
        </p:spPr>
        <p:txBody>
          <a:bodyPr vert="horz" wrap="square" lIns="91440" tIns="45720" rIns="91440" bIns="45720" anchor="t" anchorCtr="0"/>
          <a:p>
            <a:pPr eaLnBrk="1" hangingPunct="1">
              <a:lnSpc>
                <a:spcPct val="90000"/>
              </a:lnSpc>
            </a:pPr>
            <a:r>
              <a:rPr lang="en-US" altLang="zh-CN" sz="1800" dirty="0">
                <a:latin typeface="楷体" panose="02010609060101010101" pitchFamily="49" charset="-122"/>
                <a:ea typeface="楷体" panose="02010609060101010101" pitchFamily="49" charset="-122"/>
              </a:rPr>
              <a:t>I</a:t>
            </a:r>
            <a:r>
              <a:rPr lang="zh-CN" altLang="en-US" sz="1800" dirty="0">
                <a:latin typeface="楷体" panose="02010609060101010101" pitchFamily="49" charset="-122"/>
                <a:ea typeface="楷体" panose="02010609060101010101" pitchFamily="49" charset="-122"/>
              </a:rPr>
              <a:t>、“因为增加的劳动分工带来的复杂性，需要企业式的整合来避免由此产生的混乱”（</a:t>
            </a:r>
            <a:r>
              <a:rPr lang="en-US" altLang="zh-CN" sz="1800" dirty="0">
                <a:latin typeface="楷体" panose="02010609060101010101" pitchFamily="49" charset="-122"/>
                <a:ea typeface="楷体" panose="02010609060101010101" pitchFamily="49" charset="-122"/>
              </a:rPr>
              <a:t>Maurice Dobb,1925)</a:t>
            </a:r>
            <a:endParaRPr lang="en-US" altLang="zh-CN" sz="18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latin typeface="楷体" panose="02010609060101010101" pitchFamily="49" charset="-122"/>
                <a:ea typeface="楷体" panose="02010609060101010101" pitchFamily="49" charset="-122"/>
              </a:rPr>
              <a:t>科斯问：在分工的复杂经济中，整合的力量早就存在，为什么一种整合力量（市场的）被另外一种替代？</a:t>
            </a:r>
            <a:endParaRPr lang="zh-CN" altLang="en-US" sz="1600" dirty="0">
              <a:latin typeface="楷体" panose="02010609060101010101" pitchFamily="49" charset="-122"/>
              <a:ea typeface="楷体" panose="02010609060101010101" pitchFamily="49" charset="-122"/>
            </a:endParaRPr>
          </a:p>
          <a:p>
            <a:pPr eaLnBrk="1" hangingPunct="1">
              <a:lnSpc>
                <a:spcPct val="90000"/>
              </a:lnSpc>
            </a:pPr>
            <a:r>
              <a:rPr lang="en-US" altLang="zh-CN" sz="1800" dirty="0">
                <a:latin typeface="楷体" panose="02010609060101010101" pitchFamily="49" charset="-122"/>
                <a:ea typeface="楷体" panose="02010609060101010101" pitchFamily="49" charset="-122"/>
              </a:rPr>
              <a:t>II</a:t>
            </a:r>
            <a:r>
              <a:rPr lang="zh-CN" altLang="en-US" sz="1800" dirty="0">
                <a:latin typeface="楷体" panose="02010609060101010101" pitchFamily="49" charset="-122"/>
                <a:ea typeface="楷体" panose="02010609060101010101" pitchFamily="49" charset="-122"/>
              </a:rPr>
              <a:t>、“不确定性使得靠索取剩余的企业家与获取确定性工资报酬的工人结合为企业”（</a:t>
            </a:r>
            <a:r>
              <a:rPr lang="en-US" altLang="zh-CN" sz="1800" dirty="0">
                <a:latin typeface="楷体" panose="02010609060101010101" pitchFamily="49" charset="-122"/>
                <a:ea typeface="楷体" panose="02010609060101010101" pitchFamily="49" charset="-122"/>
              </a:rPr>
              <a:t>F. Knight,1922)</a:t>
            </a:r>
            <a:endParaRPr lang="en-US" altLang="zh-CN" sz="18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solidFill>
                  <a:schemeClr val="hlink"/>
                </a:solidFill>
                <a:latin typeface="楷体" panose="02010609060101010101" pitchFamily="49" charset="-122"/>
                <a:ea typeface="楷体" panose="02010609060101010101" pitchFamily="49" charset="-122"/>
              </a:rPr>
              <a:t>科斯：如何反问？</a:t>
            </a:r>
            <a:endParaRPr lang="zh-CN" altLang="en-US" sz="1600" dirty="0">
              <a:solidFill>
                <a:schemeClr val="hlink"/>
              </a:solidFill>
              <a:latin typeface="楷体" panose="02010609060101010101" pitchFamily="49" charset="-122"/>
              <a:ea typeface="楷体" panose="02010609060101010101" pitchFamily="49" charset="-122"/>
            </a:endParaRPr>
          </a:p>
        </p:txBody>
      </p:sp>
      <p:sp>
        <p:nvSpPr>
          <p:cNvPr id="20482" name="Rectangle 2"/>
          <p:cNvSpPr>
            <a:spLocks noGrp="1"/>
          </p:cNvSpPr>
          <p:nvPr>
            <p:custDataLst>
              <p:tags r:id="rId1"/>
            </p:custDataLst>
          </p:nvPr>
        </p:nvSpPr>
        <p:spPr>
          <a:xfrm>
            <a:off x="2356485" y="3644900"/>
            <a:ext cx="4432300" cy="62039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交易费用的概念</a:t>
            </a:r>
            <a:endParaRPr lang="zh-CN" altLang="en-US" sz="3600" b="1" dirty="0">
              <a:latin typeface="楷体" panose="02010609060101010101" pitchFamily="49" charset="-122"/>
              <a:ea typeface="楷体" panose="02010609060101010101" pitchFamily="49" charset="-122"/>
            </a:endParaRPr>
          </a:p>
        </p:txBody>
      </p:sp>
      <p:sp>
        <p:nvSpPr>
          <p:cNvPr id="20483" name="Rectangle 3"/>
          <p:cNvSpPr>
            <a:spLocks noGrp="1"/>
          </p:cNvSpPr>
          <p:nvPr>
            <p:custDataLst>
              <p:tags r:id="rId2"/>
            </p:custDataLst>
          </p:nvPr>
        </p:nvSpPr>
        <p:spPr>
          <a:xfrm>
            <a:off x="179705" y="4220845"/>
            <a:ext cx="8971915" cy="257111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1800" dirty="0">
                <a:latin typeface="楷体" panose="02010609060101010101" pitchFamily="49" charset="-122"/>
                <a:ea typeface="楷体" panose="02010609060101010101" pitchFamily="49" charset="-122"/>
              </a:rPr>
              <a:t>最基本的思想：</a:t>
            </a:r>
            <a:r>
              <a:rPr lang="en-US" altLang="zh-CN" sz="1800" i="1" dirty="0">
                <a:latin typeface="楷体" panose="02010609060101010101" pitchFamily="49" charset="-122"/>
                <a:ea typeface="楷体" panose="02010609060101010101" pitchFamily="49" charset="-122"/>
              </a:rPr>
              <a:t>transactions are costly.</a:t>
            </a:r>
            <a:endParaRPr lang="en-US" altLang="zh-CN" sz="1800" i="1" dirty="0">
              <a:latin typeface="楷体" panose="02010609060101010101" pitchFamily="49" charset="-122"/>
              <a:ea typeface="楷体" panose="02010609060101010101" pitchFamily="49" charset="-122"/>
            </a:endParaRPr>
          </a:p>
          <a:p>
            <a:pPr eaLnBrk="1" hangingPunct="1"/>
            <a:r>
              <a:rPr lang="zh-CN" altLang="en-US" sz="1800" dirty="0">
                <a:latin typeface="楷体" panose="02010609060101010101" pitchFamily="49" charset="-122"/>
                <a:ea typeface="楷体" panose="02010609060101010101" pitchFamily="49" charset="-122"/>
              </a:rPr>
              <a:t>成本</a:t>
            </a:r>
            <a:r>
              <a:rPr lang="en-US" altLang="zh-CN" sz="1800" dirty="0">
                <a:latin typeface="楷体" panose="02010609060101010101" pitchFamily="49" charset="-122"/>
                <a:ea typeface="楷体" panose="02010609060101010101" pitchFamily="49" charset="-122"/>
              </a:rPr>
              <a:t>: </a:t>
            </a:r>
            <a:r>
              <a:rPr lang="zh-CN" altLang="en-US" sz="1800" dirty="0">
                <a:latin typeface="楷体" panose="02010609060101010101" pitchFamily="49" charset="-122"/>
                <a:ea typeface="楷体" panose="02010609060101010101" pitchFamily="49" charset="-122"/>
                <a:sym typeface="+mn-ea"/>
              </a:rPr>
              <a:t>为获得某种用值所无可避免要支付的最高代价</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稀缺、竞争、选择与代价</a:t>
            </a:r>
            <a:endParaRPr lang="zh-CN" altLang="en-US" sz="18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只有在机会选择的意义才发生“成本”</a:t>
            </a:r>
            <a:endParaRPr lang="en-US" altLang="zh-CN" sz="1800" dirty="0">
              <a:latin typeface="楷体" panose="02010609060101010101" pitchFamily="49" charset="-122"/>
              <a:ea typeface="楷体" panose="02010609060101010101" pitchFamily="49" charset="-122"/>
            </a:endParaRPr>
          </a:p>
          <a:p>
            <a:pPr eaLnBrk="1" hangingPunct="1">
              <a:lnSpc>
                <a:spcPct val="90000"/>
              </a:lnSpc>
            </a:pPr>
            <a:r>
              <a:rPr lang="en-US" altLang="zh-CN" sz="1600" dirty="0">
                <a:latin typeface="楷体" panose="02010609060101010101" pitchFamily="49" charset="-122"/>
                <a:ea typeface="楷体" panose="02010609060101010101" pitchFamily="49" charset="-122"/>
              </a:rPr>
              <a:t>The cost of an event is the highest-valued opportunity necessarily forsaken</a:t>
            </a:r>
            <a:endParaRPr lang="en-US" altLang="zh-CN" sz="1600" dirty="0">
              <a:latin typeface="楷体" panose="02010609060101010101" pitchFamily="49" charset="-122"/>
              <a:ea typeface="楷体" panose="02010609060101010101" pitchFamily="49" charset="-122"/>
            </a:endParaRPr>
          </a:p>
          <a:p>
            <a:pPr eaLnBrk="1" hangingPunct="1">
              <a:lnSpc>
                <a:spcPct val="90000"/>
              </a:lnSpc>
            </a:pP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历史成本不是成本”（张五常）</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因为与现在面临的选择无关</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“成本”不“陈”</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历史成本成为“以本搏利”之本</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成本定价？供求定价？房地产的例子</a:t>
            </a:r>
            <a:endParaRPr lang="zh-CN" altLang="en-US" sz="1800" dirty="0">
              <a:latin typeface="楷体" panose="02010609060101010101" pitchFamily="49" charset="-122"/>
              <a:ea typeface="楷体" panose="02010609060101010101" pitchFamily="49" charset="-122"/>
            </a:endParaRPr>
          </a:p>
          <a:p>
            <a:pPr lvl="1" eaLnBrk="1" hangingPunct="1"/>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30"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对交易费用的测度</a:t>
            </a:r>
            <a:endParaRPr lang="zh-CN" altLang="en-US" sz="3600" b="1" dirty="0">
              <a:latin typeface="楷体" panose="02010609060101010101" pitchFamily="49" charset="-122"/>
              <a:ea typeface="楷体" panose="02010609060101010101" pitchFamily="49" charset="-122"/>
            </a:endParaRPr>
          </a:p>
        </p:txBody>
      </p:sp>
      <p:sp>
        <p:nvSpPr>
          <p:cNvPr id="22531" name="Rectangle 3"/>
          <p:cNvSpPr>
            <a:spLocks noGrp="1"/>
          </p:cNvSpPr>
          <p:nvPr>
            <p:ph idx="1"/>
          </p:nvPr>
        </p:nvSpPr>
        <p:spPr>
          <a:xfrm>
            <a:off x="971550" y="1807845"/>
            <a:ext cx="7605395" cy="1837055"/>
          </a:xfrm>
        </p:spPr>
        <p:txBody>
          <a:bodyPr vert="horz" wrap="square" lIns="91440" tIns="45720" rIns="91440" bIns="45720" anchor="t" anchorCtr="0"/>
          <a:p>
            <a:pPr eaLnBrk="1" hangingPunct="1">
              <a:lnSpc>
                <a:spcPct val="80000"/>
              </a:lnSpc>
            </a:pPr>
            <a:r>
              <a:rPr lang="zh-CN" altLang="en-US" sz="1800" dirty="0">
                <a:latin typeface="楷体" panose="02010609060101010101" pitchFamily="49" charset="-122"/>
                <a:ea typeface="楷体" panose="02010609060101010101" pitchFamily="49" charset="-122"/>
              </a:rPr>
              <a:t>关于测度和测量（</a:t>
            </a:r>
            <a:r>
              <a:rPr lang="en-US" altLang="zh-CN" sz="1800" dirty="0">
                <a:latin typeface="楷体" panose="02010609060101010101" pitchFamily="49" charset="-122"/>
                <a:ea typeface="楷体" panose="02010609060101010101" pitchFamily="49" charset="-122"/>
              </a:rPr>
              <a:t>measurement)</a:t>
            </a:r>
            <a:endParaRPr lang="en-US" altLang="zh-CN"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为什么测度是重要的？什么是测度？当心“量化研究”的陷阱</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1800" dirty="0">
                <a:latin typeface="楷体" panose="02010609060101010101" pitchFamily="49" charset="-122"/>
                <a:ea typeface="楷体" panose="02010609060101010101" pitchFamily="49" charset="-122"/>
              </a:rPr>
              <a:t>对交易费用的测量和估算</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en-US" altLang="zh-CN" sz="1600" dirty="0">
                <a:latin typeface="楷体" panose="02010609060101010101" pitchFamily="49" charset="-122"/>
                <a:ea typeface="楷体" panose="02010609060101010101" pitchFamily="49" charset="-122"/>
              </a:rPr>
              <a:t>Wallis and North(1988): 47-55% of GNP in 1970 US economy; and 26% in 1870. (without setup cost)</a:t>
            </a:r>
            <a:endParaRPr lang="en-US" altLang="zh-CN" sz="1600" dirty="0">
              <a:latin typeface="楷体" panose="02010609060101010101" pitchFamily="49" charset="-122"/>
              <a:ea typeface="楷体" panose="02010609060101010101" pitchFamily="49" charset="-122"/>
            </a:endParaRPr>
          </a:p>
          <a:p>
            <a:pPr lvl="1" eaLnBrk="1" hangingPunct="1">
              <a:lnSpc>
                <a:spcPct val="80000"/>
              </a:lnSpc>
            </a:pPr>
            <a:r>
              <a:rPr lang="en-US" altLang="zh-CN" sz="1600" dirty="0">
                <a:latin typeface="楷体" panose="02010609060101010101" pitchFamily="49" charset="-122"/>
                <a:ea typeface="楷体" panose="02010609060101010101" pitchFamily="49" charset="-122"/>
              </a:rPr>
              <a:t>Scherer (1987): the average marketing cost was 49% of the final consumer price in West Germany in 1959.</a:t>
            </a:r>
            <a:endParaRPr lang="en-US" altLang="zh-CN" sz="1600" dirty="0">
              <a:latin typeface="楷体" panose="02010609060101010101" pitchFamily="49" charset="-122"/>
              <a:ea typeface="楷体" panose="02010609060101010101" pitchFamily="49" charset="-122"/>
            </a:endParaRPr>
          </a:p>
        </p:txBody>
      </p:sp>
      <p:sp>
        <p:nvSpPr>
          <p:cNvPr id="24579" name="Rectangle 3"/>
          <p:cNvSpPr>
            <a:spLocks noGrp="1"/>
          </p:cNvSpPr>
          <p:nvPr>
            <p:custDataLst>
              <p:tags r:id="rId1"/>
            </p:custDataLst>
          </p:nvPr>
        </p:nvSpPr>
        <p:spPr>
          <a:xfrm>
            <a:off x="899795" y="3500755"/>
            <a:ext cx="8162925" cy="18262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en-US" altLang="zh-CN" sz="1800" dirty="0">
                <a:latin typeface="楷体" panose="02010609060101010101" pitchFamily="49" charset="-122"/>
                <a:ea typeface="楷体" panose="02010609060101010101" pitchFamily="49" charset="-122"/>
                <a:sym typeface="Arial" panose="020B0604020202020204" pitchFamily="34" charset="0"/>
              </a:rPr>
              <a:t>A. Benham (1997,1998)</a:t>
            </a:r>
            <a:r>
              <a:rPr lang="zh-CN" altLang="en-US" sz="1800" dirty="0">
                <a:latin typeface="楷体" panose="02010609060101010101" pitchFamily="49" charset="-122"/>
                <a:ea typeface="楷体" panose="02010609060101010101" pitchFamily="49" charset="-122"/>
                <a:sym typeface="Lucida Grande" charset="0"/>
              </a:rPr>
              <a:t>：</a:t>
            </a:r>
            <a:r>
              <a:rPr lang="zh-CN" altLang="en-US" sz="1800" u="sng" dirty="0">
                <a:latin typeface="楷体" panose="02010609060101010101" pitchFamily="49" charset="-122"/>
                <a:ea typeface="楷体" panose="02010609060101010101" pitchFamily="49" charset="-122"/>
                <a:sym typeface="Lucida Grande" charset="0"/>
              </a:rPr>
              <a:t>测度交换成本</a:t>
            </a:r>
            <a:endParaRPr lang="zh-CN" altLang="en-US" sz="1800" u="sng" dirty="0">
              <a:latin typeface="楷体" panose="02010609060101010101" pitchFamily="49" charset="-122"/>
              <a:ea typeface="楷体" panose="02010609060101010101" pitchFamily="49" charset="-122"/>
              <a:sym typeface="Arial" panose="020B0604020202020204" pitchFamily="34" charset="0"/>
            </a:endParaRPr>
          </a:p>
          <a:p>
            <a:pPr eaLnBrk="1" hangingPunct="1">
              <a:lnSpc>
                <a:spcPct val="80000"/>
              </a:lnSpc>
            </a:pPr>
            <a:r>
              <a:rPr lang="en-US" altLang="zh-CN" sz="1800" dirty="0">
                <a:latin typeface="楷体" panose="02010609060101010101" pitchFamily="49" charset="-122"/>
                <a:ea typeface="楷体" panose="02010609060101010101" pitchFamily="49" charset="-122"/>
                <a:sym typeface="Arial" panose="020B0604020202020204" pitchFamily="34" charset="0"/>
              </a:rPr>
              <a:t>20</a:t>
            </a:r>
            <a:r>
              <a:rPr lang="zh-CN" altLang="en-US" sz="1800" dirty="0">
                <a:latin typeface="楷体" panose="02010609060101010101" pitchFamily="49" charset="-122"/>
                <a:ea typeface="楷体" panose="02010609060101010101" pitchFamily="49" charset="-122"/>
                <a:sym typeface="Lucida Grande" charset="0"/>
              </a:rPr>
              <a:t>世纪</a:t>
            </a:r>
            <a:r>
              <a:rPr lang="en-US" altLang="zh-CN" sz="1800" dirty="0">
                <a:latin typeface="楷体" panose="02010609060101010101" pitchFamily="49" charset="-122"/>
                <a:ea typeface="楷体" panose="02010609060101010101" pitchFamily="49" charset="-122"/>
                <a:sym typeface="Arial" panose="020B0604020202020204" pitchFamily="34" charset="0"/>
              </a:rPr>
              <a:t>90</a:t>
            </a:r>
            <a:r>
              <a:rPr lang="zh-CN" altLang="en-US" sz="1800" dirty="0">
                <a:latin typeface="楷体" panose="02010609060101010101" pitchFamily="49" charset="-122"/>
                <a:ea typeface="楷体" panose="02010609060101010101" pitchFamily="49" charset="-122"/>
                <a:sym typeface="Lucida Grande" charset="0"/>
              </a:rPr>
              <a:t>年代在不同的国家，在</a:t>
            </a:r>
            <a:r>
              <a:rPr lang="en-US" altLang="zh-CN" sz="1800" dirty="0">
                <a:latin typeface="楷体" panose="02010609060101010101" pitchFamily="49" charset="-122"/>
                <a:ea typeface="楷体" panose="02010609060101010101" pitchFamily="49" charset="-122"/>
                <a:sym typeface="Arial" panose="020B0604020202020204" pitchFamily="34" charset="0"/>
              </a:rPr>
              <a:t>2</a:t>
            </a:r>
            <a:r>
              <a:rPr lang="zh-CN" altLang="en-US" sz="1800" dirty="0">
                <a:latin typeface="楷体" panose="02010609060101010101" pitchFamily="49" charset="-122"/>
                <a:ea typeface="楷体" panose="02010609060101010101" pitchFamily="49" charset="-122"/>
                <a:sym typeface="Lucida Grande" charset="0"/>
              </a:rPr>
              <a:t>个星期内装有一部商用电话的费用</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80000"/>
              </a:lnSpc>
            </a:pPr>
            <a:r>
              <a:rPr lang="zh-CN" altLang="en-US" sz="1800" dirty="0">
                <a:latin typeface="楷体" panose="02010609060101010101" pitchFamily="49" charset="-122"/>
                <a:ea typeface="楷体" panose="02010609060101010101" pitchFamily="49" charset="-122"/>
                <a:sym typeface="Lucida Grande" charset="0"/>
              </a:rPr>
              <a:t>马来西亚</a:t>
            </a:r>
            <a:r>
              <a:rPr lang="en-US" altLang="zh-CN" sz="1800" dirty="0">
                <a:latin typeface="楷体" panose="02010609060101010101" pitchFamily="49" charset="-122"/>
                <a:ea typeface="楷体" panose="02010609060101010101" pitchFamily="49" charset="-122"/>
                <a:sym typeface="Arial" panose="020B0604020202020204" pitchFamily="34" charset="0"/>
              </a:rPr>
              <a:t>130</a:t>
            </a:r>
            <a:r>
              <a:rPr lang="zh-CN" altLang="en-US" sz="1800" dirty="0">
                <a:latin typeface="楷体" panose="02010609060101010101" pitchFamily="49" charset="-122"/>
                <a:ea typeface="楷体" panose="02010609060101010101" pitchFamily="49" charset="-122"/>
                <a:sym typeface="Lucida Grande" charset="0"/>
              </a:rPr>
              <a:t>美金</a:t>
            </a:r>
            <a:r>
              <a:rPr lang="en-US" altLang="zh-CN" sz="1800" dirty="0">
                <a:latin typeface="楷体" panose="02010609060101010101" pitchFamily="49" charset="-122"/>
                <a:ea typeface="楷体" panose="02010609060101010101" pitchFamily="49" charset="-122"/>
                <a:sym typeface="Lucida Grande" charset="0"/>
              </a:rPr>
              <a:t>; </a:t>
            </a:r>
            <a:r>
              <a:rPr lang="zh-CN" altLang="en-US" sz="1800" dirty="0">
                <a:latin typeface="楷体" panose="02010609060101010101" pitchFamily="49" charset="-122"/>
                <a:ea typeface="楷体" panose="02010609060101010101" pitchFamily="49" charset="-122"/>
                <a:sym typeface="Lucida Grande" charset="0"/>
              </a:rPr>
              <a:t>阿根廷</a:t>
            </a:r>
            <a:r>
              <a:rPr lang="en-US" altLang="zh-CN" sz="1800" dirty="0">
                <a:latin typeface="楷体" panose="02010609060101010101" pitchFamily="49" charset="-122"/>
                <a:ea typeface="楷体" panose="02010609060101010101" pitchFamily="49" charset="-122"/>
                <a:sym typeface="Arial" panose="020B0604020202020204" pitchFamily="34" charset="0"/>
              </a:rPr>
              <a:t>6000</a:t>
            </a:r>
            <a:r>
              <a:rPr lang="zh-CN" altLang="en-US" sz="1800" dirty="0">
                <a:latin typeface="楷体" panose="02010609060101010101" pitchFamily="49" charset="-122"/>
                <a:ea typeface="楷体" panose="02010609060101010101" pitchFamily="49" charset="-122"/>
                <a:sym typeface="Lucida Grande" charset="0"/>
              </a:rPr>
              <a:t>美金</a:t>
            </a:r>
            <a:r>
              <a:rPr lang="en-US" altLang="zh-CN" sz="1800" dirty="0">
                <a:latin typeface="楷体" panose="02010609060101010101" pitchFamily="49" charset="-122"/>
                <a:ea typeface="楷体" panose="02010609060101010101" pitchFamily="49" charset="-122"/>
                <a:sym typeface="Lucida Grande" charset="0"/>
              </a:rPr>
              <a:t>;</a:t>
            </a:r>
            <a:r>
              <a:rPr lang="zh-CN" altLang="en-US" sz="1800" dirty="0">
                <a:latin typeface="楷体" panose="02010609060101010101" pitchFamily="49" charset="-122"/>
                <a:ea typeface="楷体" panose="02010609060101010101" pitchFamily="49" charset="-122"/>
                <a:sym typeface="Lucida Grande" charset="0"/>
              </a:rPr>
              <a:t>埃及官方价格 </a:t>
            </a:r>
            <a:r>
              <a:rPr lang="en-US" altLang="zh-CN" sz="1800" dirty="0">
                <a:latin typeface="楷体" panose="02010609060101010101" pitchFamily="49" charset="-122"/>
                <a:ea typeface="楷体" panose="02010609060101010101" pitchFamily="49" charset="-122"/>
                <a:sym typeface="Arial" panose="020B0604020202020204" pitchFamily="34" charset="0"/>
              </a:rPr>
              <a:t>295</a:t>
            </a:r>
            <a:r>
              <a:rPr lang="zh-CN" altLang="en-US" sz="1800" dirty="0">
                <a:latin typeface="楷体" panose="02010609060101010101" pitchFamily="49" charset="-122"/>
                <a:ea typeface="楷体" panose="02010609060101010101" pitchFamily="49" charset="-122"/>
                <a:sym typeface="Lucida Grande" charset="0"/>
              </a:rPr>
              <a:t>美金（紧急安装 </a:t>
            </a:r>
            <a:r>
              <a:rPr lang="en-US" altLang="zh-CN" sz="1800" dirty="0">
                <a:latin typeface="楷体" panose="02010609060101010101" pitchFamily="49" charset="-122"/>
                <a:ea typeface="楷体" panose="02010609060101010101" pitchFamily="49" charset="-122"/>
                <a:sym typeface="Arial" panose="020B0604020202020204" pitchFamily="34" charset="0"/>
              </a:rPr>
              <a:t>885</a:t>
            </a:r>
            <a:r>
              <a:rPr lang="zh-CN" altLang="en-US" sz="1800" dirty="0">
                <a:latin typeface="楷体" panose="02010609060101010101" pitchFamily="49" charset="-122"/>
                <a:ea typeface="楷体" panose="02010609060101010101" pitchFamily="49" charset="-122"/>
                <a:sym typeface="Lucida Grande" charset="0"/>
              </a:rPr>
              <a:t>美金）；当时装有电话的公寓比没有的公寓价格高</a:t>
            </a:r>
            <a:r>
              <a:rPr lang="en-US" altLang="zh-CN" sz="1800" dirty="0">
                <a:latin typeface="楷体" panose="02010609060101010101" pitchFamily="49" charset="-122"/>
                <a:ea typeface="楷体" panose="02010609060101010101" pitchFamily="49" charset="-122"/>
                <a:sym typeface="Arial" panose="020B0604020202020204" pitchFamily="34" charset="0"/>
              </a:rPr>
              <a:t>1180</a:t>
            </a:r>
            <a:r>
              <a:rPr lang="zh-CN" altLang="en-US" sz="1800" dirty="0">
                <a:latin typeface="楷体" panose="02010609060101010101" pitchFamily="49" charset="-122"/>
                <a:ea typeface="楷体" panose="02010609060101010101" pitchFamily="49" charset="-122"/>
                <a:sym typeface="Lucida Grande" charset="0"/>
              </a:rPr>
              <a:t>－</a:t>
            </a:r>
            <a:r>
              <a:rPr lang="en-US" altLang="zh-CN" sz="1800" dirty="0">
                <a:latin typeface="楷体" panose="02010609060101010101" pitchFamily="49" charset="-122"/>
                <a:ea typeface="楷体" panose="02010609060101010101" pitchFamily="49" charset="-122"/>
                <a:sym typeface="Arial" panose="020B0604020202020204" pitchFamily="34" charset="0"/>
              </a:rPr>
              <a:t>1770</a:t>
            </a:r>
            <a:r>
              <a:rPr lang="zh-CN" altLang="en-US" sz="1800" dirty="0">
                <a:latin typeface="楷体" panose="02010609060101010101" pitchFamily="49" charset="-122"/>
                <a:ea typeface="楷体" panose="02010609060101010101" pitchFamily="49" charset="-122"/>
                <a:sym typeface="Lucida Grande" charset="0"/>
              </a:rPr>
              <a:t>美金</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eaLnBrk="1" hangingPunct="1">
              <a:lnSpc>
                <a:spcPct val="80000"/>
              </a:lnSpc>
            </a:pPr>
            <a:r>
              <a:rPr lang="zh-CN" altLang="en-US" sz="1800" dirty="0">
                <a:latin typeface="楷体" panose="02010609060101010101" pitchFamily="49" charset="-122"/>
                <a:ea typeface="楷体" panose="02010609060101010101" pitchFamily="49" charset="-122"/>
                <a:sym typeface="Lucida Grande" charset="0"/>
              </a:rPr>
              <a:t>房地产交易费用</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80000"/>
              </a:lnSpc>
            </a:pPr>
            <a:r>
              <a:rPr lang="zh-CN" altLang="en-US" sz="1800" dirty="0">
                <a:latin typeface="楷体" panose="02010609060101010101" pitchFamily="49" charset="-122"/>
                <a:ea typeface="楷体" panose="02010609060101010101" pitchFamily="49" charset="-122"/>
                <a:sym typeface="Lucida Grande" charset="0"/>
              </a:rPr>
              <a:t>开罗，占交易房价的</a:t>
            </a:r>
            <a:r>
              <a:rPr lang="en-US" altLang="zh-CN" sz="1800" dirty="0">
                <a:latin typeface="楷体" panose="02010609060101010101" pitchFamily="49" charset="-122"/>
                <a:ea typeface="楷体" panose="02010609060101010101" pitchFamily="49" charset="-122"/>
                <a:sym typeface="Arial" panose="020B0604020202020204" pitchFamily="34" charset="0"/>
              </a:rPr>
              <a:t>12</a:t>
            </a:r>
            <a:r>
              <a:rPr lang="zh-CN" altLang="en-US" sz="1800" dirty="0">
                <a:latin typeface="楷体" panose="02010609060101010101" pitchFamily="49" charset="-122"/>
                <a:ea typeface="楷体" panose="02010609060101010101" pitchFamily="49" charset="-122"/>
                <a:sym typeface="Lucida Grande" charset="0"/>
              </a:rPr>
              <a:t>％（</a:t>
            </a:r>
            <a:r>
              <a:rPr lang="en-US" altLang="zh-CN" sz="1800" dirty="0">
                <a:latin typeface="楷体" panose="02010609060101010101" pitchFamily="49" charset="-122"/>
                <a:ea typeface="楷体" panose="02010609060101010101" pitchFamily="49" charset="-122"/>
                <a:sym typeface="Arial" panose="020B0604020202020204" pitchFamily="34" charset="0"/>
              </a:rPr>
              <a:t>6</a:t>
            </a:r>
            <a:r>
              <a:rPr lang="zh-CN" altLang="en-US" sz="1800" dirty="0">
                <a:latin typeface="楷体" panose="02010609060101010101" pitchFamily="49" charset="-122"/>
                <a:ea typeface="楷体" panose="02010609060101010101" pitchFamily="49" charset="-122"/>
                <a:sym typeface="Lucida Grande" charset="0"/>
              </a:rPr>
              <a:t>％税，</a:t>
            </a:r>
            <a:r>
              <a:rPr lang="en-US" altLang="zh-CN" sz="1800" dirty="0">
                <a:latin typeface="楷体" panose="02010609060101010101" pitchFamily="49" charset="-122"/>
                <a:ea typeface="楷体" panose="02010609060101010101" pitchFamily="49" charset="-122"/>
                <a:sym typeface="Arial" panose="020B0604020202020204" pitchFamily="34" charset="0"/>
              </a:rPr>
              <a:t>6</a:t>
            </a:r>
            <a:r>
              <a:rPr lang="zh-CN" altLang="en-US" sz="1800" dirty="0">
                <a:latin typeface="楷体" panose="02010609060101010101" pitchFamily="49" charset="-122"/>
                <a:ea typeface="楷体" panose="02010609060101010101" pitchFamily="49" charset="-122"/>
                <a:sym typeface="Lucida Grande" charset="0"/>
              </a:rPr>
              <a:t>％注册和律师费，其中房地产经纪人费</a:t>
            </a:r>
            <a:r>
              <a:rPr lang="en-US" altLang="zh-CN" sz="1800" dirty="0">
                <a:latin typeface="楷体" panose="02010609060101010101" pitchFamily="49" charset="-122"/>
                <a:ea typeface="楷体" panose="02010609060101010101" pitchFamily="49" charset="-122"/>
                <a:sym typeface="Arial" panose="020B0604020202020204" pitchFamily="34" charset="0"/>
              </a:rPr>
              <a:t>1.5%); </a:t>
            </a:r>
            <a:r>
              <a:rPr lang="zh-CN" altLang="en-US" sz="1800" dirty="0">
                <a:latin typeface="楷体" panose="02010609060101010101" pitchFamily="49" charset="-122"/>
                <a:ea typeface="楷体" panose="02010609060101010101" pitchFamily="49" charset="-122"/>
                <a:sym typeface="Lucida Grande" charset="0"/>
              </a:rPr>
              <a:t>美国的圣路易斯，</a:t>
            </a:r>
            <a:r>
              <a:rPr lang="en-US" altLang="zh-CN" sz="1800" dirty="0">
                <a:latin typeface="楷体" panose="02010609060101010101" pitchFamily="49" charset="-122"/>
                <a:ea typeface="楷体" panose="02010609060101010101" pitchFamily="49" charset="-122"/>
                <a:sym typeface="Arial" panose="020B0604020202020204" pitchFamily="34" charset="0"/>
              </a:rPr>
              <a:t>1.5%</a:t>
            </a:r>
            <a:r>
              <a:rPr lang="zh-CN" altLang="en-US" sz="1800" dirty="0">
                <a:latin typeface="楷体" panose="02010609060101010101" pitchFamily="49" charset="-122"/>
                <a:ea typeface="楷体" panose="02010609060101010101" pitchFamily="49" charset="-122"/>
                <a:sym typeface="Lucida Grande" charset="0"/>
              </a:rPr>
              <a:t>；加经纪人</a:t>
            </a:r>
            <a:r>
              <a:rPr lang="en-US" altLang="zh-CN" sz="1800" dirty="0">
                <a:latin typeface="楷体" panose="02010609060101010101" pitchFamily="49" charset="-122"/>
                <a:ea typeface="楷体" panose="02010609060101010101" pitchFamily="49" charset="-122"/>
                <a:sym typeface="Arial" panose="020B0604020202020204" pitchFamily="34" charset="0"/>
              </a:rPr>
              <a:t>6</a:t>
            </a:r>
            <a:r>
              <a:rPr lang="zh-CN" altLang="en-US" sz="1800" dirty="0">
                <a:latin typeface="楷体" panose="02010609060101010101" pitchFamily="49" charset="-122"/>
                <a:ea typeface="楷体" panose="02010609060101010101" pitchFamily="49" charset="-122"/>
                <a:sym typeface="Lucida Grande" charset="0"/>
              </a:rPr>
              <a:t>％</a:t>
            </a:r>
            <a:endParaRPr lang="zh-CN" altLang="en-US" sz="1800" dirty="0">
              <a:latin typeface="楷体" panose="02010609060101010101" pitchFamily="49" charset="-122"/>
              <a:ea typeface="楷体" panose="02010609060101010101" pitchFamily="49" charset="-122"/>
              <a:sym typeface="Lucida Grande" charset="0"/>
            </a:endParaRPr>
          </a:p>
        </p:txBody>
      </p:sp>
      <p:sp>
        <p:nvSpPr>
          <p:cNvPr id="25603" name="Rectangle 3"/>
          <p:cNvSpPr>
            <a:spLocks noGrp="1"/>
          </p:cNvSpPr>
          <p:nvPr>
            <p:custDataLst>
              <p:tags r:id="rId2"/>
            </p:custDataLst>
          </p:nvPr>
        </p:nvSpPr>
        <p:spPr>
          <a:xfrm>
            <a:off x="899795" y="5300980"/>
            <a:ext cx="8022590" cy="146875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spcBef>
                <a:spcPts val="0"/>
              </a:spcBef>
            </a:pPr>
            <a:r>
              <a:rPr lang="zh-CN" altLang="en-US" sz="1800" dirty="0">
                <a:latin typeface="楷体" panose="02010609060101010101" pitchFamily="49" charset="-122"/>
                <a:ea typeface="楷体" panose="02010609060101010101" pitchFamily="49" charset="-122"/>
                <a:sym typeface="Lucida Grande" charset="0"/>
              </a:rPr>
              <a:t>得到大型进口设备的关键配件的费用</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spcBef>
                <a:spcPts val="0"/>
              </a:spcBef>
            </a:pPr>
            <a:r>
              <a:rPr lang="en-US" altLang="zh-CN" sz="1800" dirty="0">
                <a:latin typeface="楷体" panose="02010609060101010101" pitchFamily="49" charset="-122"/>
                <a:ea typeface="楷体" panose="02010609060101010101" pitchFamily="49" charset="-122"/>
                <a:sym typeface="Arial" panose="020B0604020202020204" pitchFamily="34" charset="0"/>
              </a:rPr>
              <a:t>1989</a:t>
            </a:r>
            <a:r>
              <a:rPr lang="zh-CN" altLang="en-US" sz="1800" dirty="0">
                <a:latin typeface="楷体" panose="02010609060101010101" pitchFamily="49" charset="-122"/>
                <a:ea typeface="楷体" panose="02010609060101010101" pitchFamily="49" charset="-122"/>
                <a:sym typeface="Lucida Grande" charset="0"/>
              </a:rPr>
              <a:t>年的秘鲁价格上比美国高</a:t>
            </a:r>
            <a:r>
              <a:rPr lang="en-US" altLang="zh-CN" sz="1800" dirty="0">
                <a:latin typeface="楷体" panose="02010609060101010101" pitchFamily="49" charset="-122"/>
                <a:ea typeface="楷体" panose="02010609060101010101" pitchFamily="49" charset="-122"/>
                <a:sym typeface="Arial" panose="020B0604020202020204" pitchFamily="34" charset="0"/>
              </a:rPr>
              <a:t>4</a:t>
            </a:r>
            <a:r>
              <a:rPr lang="zh-CN" altLang="en-US" sz="1800" dirty="0">
                <a:latin typeface="楷体" panose="02010609060101010101" pitchFamily="49" charset="-122"/>
                <a:ea typeface="楷体" panose="02010609060101010101" pitchFamily="49" charset="-122"/>
                <a:sym typeface="Lucida Grande" charset="0"/>
              </a:rPr>
              <a:t>倍，等待时间为</a:t>
            </a:r>
            <a:r>
              <a:rPr lang="en-US" altLang="zh-CN" sz="1800" dirty="0">
                <a:latin typeface="楷体" panose="02010609060101010101" pitchFamily="49" charset="-122"/>
                <a:ea typeface="楷体" panose="02010609060101010101" pitchFamily="49" charset="-122"/>
                <a:sym typeface="Arial" panose="020B0604020202020204" pitchFamily="34" charset="0"/>
              </a:rPr>
              <a:t>280</a:t>
            </a:r>
            <a:r>
              <a:rPr lang="zh-CN" altLang="en-US" sz="1800" dirty="0">
                <a:latin typeface="楷体" panose="02010609060101010101" pitchFamily="49" charset="-122"/>
                <a:ea typeface="楷体" panose="02010609060101010101" pitchFamily="49" charset="-122"/>
                <a:sym typeface="Lucida Grande" charset="0"/>
              </a:rPr>
              <a:t>倍</a:t>
            </a:r>
            <a:r>
              <a:rPr lang="en-US" altLang="zh-CN" sz="1800" dirty="0">
                <a:latin typeface="楷体" panose="02010609060101010101" pitchFamily="49" charset="-122"/>
                <a:ea typeface="楷体" panose="02010609060101010101" pitchFamily="49" charset="-122"/>
                <a:sym typeface="Lucida Grande" charset="0"/>
              </a:rPr>
              <a:t>;</a:t>
            </a:r>
            <a:r>
              <a:rPr lang="zh-CN" altLang="en-US" sz="1800" dirty="0">
                <a:latin typeface="楷体" panose="02010609060101010101" pitchFamily="49" charset="-122"/>
                <a:ea typeface="楷体" panose="02010609060101010101" pitchFamily="49" charset="-122"/>
                <a:sym typeface="Lucida Grande" charset="0"/>
              </a:rPr>
              <a:t>阿根廷价格是美国的</a:t>
            </a:r>
            <a:r>
              <a:rPr lang="en-US" altLang="zh-CN" sz="1800" dirty="0">
                <a:latin typeface="楷体" panose="02010609060101010101" pitchFamily="49" charset="-122"/>
                <a:ea typeface="楷体" panose="02010609060101010101" pitchFamily="49" charset="-122"/>
                <a:sym typeface="Arial" panose="020B0604020202020204" pitchFamily="34" charset="0"/>
              </a:rPr>
              <a:t>2</a:t>
            </a:r>
            <a:r>
              <a:rPr lang="zh-CN" altLang="en-US" sz="1800" dirty="0">
                <a:latin typeface="楷体" panose="02010609060101010101" pitchFamily="49" charset="-122"/>
                <a:ea typeface="楷体" panose="02010609060101010101" pitchFamily="49" charset="-122"/>
                <a:sym typeface="Lucida Grande" charset="0"/>
              </a:rPr>
              <a:t>倍，等待时间</a:t>
            </a:r>
            <a:r>
              <a:rPr lang="en-US" altLang="zh-CN" sz="1800" dirty="0">
                <a:latin typeface="楷体" panose="02010609060101010101" pitchFamily="49" charset="-122"/>
                <a:ea typeface="楷体" panose="02010609060101010101" pitchFamily="49" charset="-122"/>
                <a:sym typeface="Arial" panose="020B0604020202020204" pitchFamily="34" charset="0"/>
              </a:rPr>
              <a:t>30</a:t>
            </a:r>
            <a:r>
              <a:rPr lang="zh-CN" altLang="en-US" sz="1800" dirty="0">
                <a:latin typeface="楷体" panose="02010609060101010101" pitchFamily="49" charset="-122"/>
                <a:ea typeface="楷体" panose="02010609060101010101" pitchFamily="49" charset="-122"/>
                <a:sym typeface="Lucida Grande" charset="0"/>
              </a:rPr>
              <a:t>倍</a:t>
            </a:r>
            <a:r>
              <a:rPr lang="en-US" altLang="zh-CN" sz="1800" dirty="0">
                <a:latin typeface="楷体" panose="02010609060101010101" pitchFamily="49" charset="-122"/>
                <a:ea typeface="楷体" panose="02010609060101010101" pitchFamily="49" charset="-122"/>
                <a:sym typeface="Lucida Grande" charset="0"/>
              </a:rPr>
              <a:t>;</a:t>
            </a:r>
            <a:r>
              <a:rPr lang="zh-CN" altLang="en-US" sz="1800" dirty="0">
                <a:latin typeface="楷体" panose="02010609060101010101" pitchFamily="49" charset="-122"/>
                <a:ea typeface="楷体" panose="02010609060101010101" pitchFamily="49" charset="-122"/>
                <a:sym typeface="Lucida Grande" charset="0"/>
              </a:rPr>
              <a:t>马来西亚与美国的价格和等待时间相同</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spcBef>
                <a:spcPts val="0"/>
              </a:spcBef>
            </a:pPr>
            <a:r>
              <a:rPr lang="zh-CN" altLang="en-US" sz="1800" dirty="0">
                <a:latin typeface="楷体" panose="02010609060101010101" pitchFamily="49" charset="-122"/>
                <a:ea typeface="楷体" panose="02010609060101010101" pitchFamily="49" charset="-122"/>
                <a:sym typeface="Lucida Grande" charset="0"/>
              </a:rPr>
              <a:t>匈牙利</a:t>
            </a:r>
            <a:r>
              <a:rPr lang="en-US" altLang="zh-CN" sz="1800" dirty="0">
                <a:latin typeface="楷体" panose="02010609060101010101" pitchFamily="49" charset="-122"/>
                <a:ea typeface="楷体" panose="02010609060101010101" pitchFamily="49" charset="-122"/>
                <a:sym typeface="Arial" panose="020B0604020202020204" pitchFamily="34" charset="0"/>
              </a:rPr>
              <a:t>1989</a:t>
            </a:r>
            <a:r>
              <a:rPr lang="zh-CN" altLang="en-US" sz="1800" dirty="0">
                <a:latin typeface="楷体" panose="02010609060101010101" pitchFamily="49" charset="-122"/>
                <a:ea typeface="楷体" panose="02010609060101010101" pitchFamily="49" charset="-122"/>
                <a:sym typeface="Lucida Grande" charset="0"/>
              </a:rPr>
              <a:t>年前要等</a:t>
            </a:r>
            <a:r>
              <a:rPr lang="en-US" altLang="zh-CN" sz="1800" dirty="0">
                <a:latin typeface="楷体" panose="02010609060101010101" pitchFamily="49" charset="-122"/>
                <a:ea typeface="楷体" panose="02010609060101010101" pitchFamily="49" charset="-122"/>
                <a:sym typeface="Arial" panose="020B0604020202020204" pitchFamily="34" charset="0"/>
              </a:rPr>
              <a:t>30</a:t>
            </a:r>
            <a:r>
              <a:rPr lang="zh-CN" altLang="en-US" sz="1800" dirty="0">
                <a:latin typeface="楷体" panose="02010609060101010101" pitchFamily="49" charset="-122"/>
                <a:ea typeface="楷体" panose="02010609060101010101" pitchFamily="49" charset="-122"/>
                <a:sym typeface="Lucida Grande" charset="0"/>
              </a:rPr>
              <a:t>－</a:t>
            </a:r>
            <a:r>
              <a:rPr lang="en-US" altLang="zh-CN" sz="1800" dirty="0">
                <a:latin typeface="楷体" panose="02010609060101010101" pitchFamily="49" charset="-122"/>
                <a:ea typeface="楷体" panose="02010609060101010101" pitchFamily="49" charset="-122"/>
                <a:sym typeface="Arial" panose="020B0604020202020204" pitchFamily="34" charset="0"/>
              </a:rPr>
              <a:t>40</a:t>
            </a:r>
            <a:r>
              <a:rPr lang="zh-CN" altLang="en-US" sz="1800" dirty="0">
                <a:latin typeface="楷体" panose="02010609060101010101" pitchFamily="49" charset="-122"/>
                <a:ea typeface="楷体" panose="02010609060101010101" pitchFamily="49" charset="-122"/>
                <a:sym typeface="Lucida Grande" charset="0"/>
              </a:rPr>
              <a:t>星期，取消货币和进口管制后</a:t>
            </a:r>
            <a:r>
              <a:rPr lang="en-US" altLang="zh-CN" sz="1800" dirty="0">
                <a:latin typeface="楷体" panose="02010609060101010101" pitchFamily="49" charset="-122"/>
                <a:ea typeface="楷体" panose="02010609060101010101" pitchFamily="49" charset="-122"/>
                <a:sym typeface="Arial" panose="020B0604020202020204" pitchFamily="34" charset="0"/>
              </a:rPr>
              <a:t>2</a:t>
            </a:r>
            <a:r>
              <a:rPr lang="zh-CN" altLang="en-US" sz="1800" dirty="0">
                <a:latin typeface="楷体" panose="02010609060101010101" pitchFamily="49" charset="-122"/>
                <a:ea typeface="楷体" panose="02010609060101010101" pitchFamily="49" charset="-122"/>
                <a:sym typeface="Lucida Grande" charset="0"/>
              </a:rPr>
              <a:t>周</a:t>
            </a:r>
            <a:endParaRPr lang="zh-CN" altLang="en-US" sz="1800" dirty="0">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spcBef>
                <a:spcPts val="0"/>
              </a:spcBef>
            </a:pPr>
            <a:r>
              <a:rPr lang="zh-CN" altLang="en-US" sz="1800" dirty="0">
                <a:latin typeface="楷体" panose="02010609060101010101" pitchFamily="49" charset="-122"/>
                <a:ea typeface="楷体" panose="02010609060101010101" pitchFamily="49" charset="-122"/>
                <a:sym typeface="Lucida Grande" charset="0"/>
              </a:rPr>
              <a:t>港口办理清关手续（</a:t>
            </a:r>
            <a:r>
              <a:rPr lang="en-US" altLang="zh-CN" sz="1800" dirty="0">
                <a:latin typeface="楷体" panose="02010609060101010101" pitchFamily="49" charset="-122"/>
                <a:ea typeface="楷体" panose="02010609060101010101" pitchFamily="49" charset="-122"/>
                <a:sym typeface="Arial" panose="020B0604020202020204" pitchFamily="34" charset="0"/>
              </a:rPr>
              <a:t>clear items)</a:t>
            </a:r>
            <a:r>
              <a:rPr lang="zh-CN" altLang="en-US" sz="1800" dirty="0">
                <a:latin typeface="楷体" panose="02010609060101010101" pitchFamily="49" charset="-122"/>
                <a:ea typeface="楷体" panose="02010609060101010101" pitchFamily="49" charset="-122"/>
                <a:sym typeface="Lucida Grande" charset="0"/>
              </a:rPr>
              <a:t>的时间：新加坡 </a:t>
            </a:r>
            <a:r>
              <a:rPr lang="en-US" altLang="zh-CN" sz="1800" dirty="0">
                <a:latin typeface="楷体" panose="02010609060101010101" pitchFamily="49" charset="-122"/>
                <a:ea typeface="楷体" panose="02010609060101010101" pitchFamily="49" charset="-122"/>
                <a:sym typeface="Arial" panose="020B0604020202020204" pitchFamily="34" charset="0"/>
              </a:rPr>
              <a:t>15</a:t>
            </a:r>
            <a:r>
              <a:rPr lang="zh-CN" altLang="en-US" sz="1800" dirty="0">
                <a:latin typeface="楷体" panose="02010609060101010101" pitchFamily="49" charset="-122"/>
                <a:ea typeface="楷体" panose="02010609060101010101" pitchFamily="49" charset="-122"/>
                <a:sym typeface="Lucida Grande" charset="0"/>
              </a:rPr>
              <a:t>分钟，坦桑尼亚</a:t>
            </a:r>
            <a:r>
              <a:rPr lang="en-US" altLang="zh-CN" sz="1800" dirty="0">
                <a:latin typeface="楷体" panose="02010609060101010101" pitchFamily="49" charset="-122"/>
                <a:ea typeface="楷体" panose="02010609060101010101" pitchFamily="49" charset="-122"/>
                <a:sym typeface="Arial" panose="020B0604020202020204" pitchFamily="34" charset="0"/>
              </a:rPr>
              <a:t>7</a:t>
            </a:r>
            <a:r>
              <a:rPr lang="zh-CN" altLang="en-US" sz="1800" dirty="0">
                <a:latin typeface="楷体" panose="02010609060101010101" pitchFamily="49" charset="-122"/>
                <a:ea typeface="楷体" panose="02010609060101010101" pitchFamily="49" charset="-122"/>
                <a:sym typeface="Lucida Grande" charset="0"/>
              </a:rPr>
              <a:t>－</a:t>
            </a:r>
            <a:r>
              <a:rPr lang="en-US" altLang="zh-CN" sz="1800" dirty="0">
                <a:latin typeface="楷体" panose="02010609060101010101" pitchFamily="49" charset="-122"/>
                <a:ea typeface="楷体" panose="02010609060101010101" pitchFamily="49" charset="-122"/>
                <a:sym typeface="Arial" panose="020B0604020202020204" pitchFamily="34" charset="0"/>
              </a:rPr>
              <a:t>14</a:t>
            </a:r>
            <a:r>
              <a:rPr lang="zh-CN" altLang="en-US" sz="1800" dirty="0">
                <a:latin typeface="楷体" panose="02010609060101010101" pitchFamily="49" charset="-122"/>
                <a:ea typeface="楷体" panose="02010609060101010101" pitchFamily="49" charset="-122"/>
                <a:sym typeface="Lucida Grande" charset="0"/>
              </a:rPr>
              <a:t>天，最长的有</a:t>
            </a:r>
            <a:r>
              <a:rPr lang="en-US" altLang="zh-CN" sz="1800" dirty="0">
                <a:latin typeface="楷体" panose="02010609060101010101" pitchFamily="49" charset="-122"/>
                <a:ea typeface="楷体" panose="02010609060101010101" pitchFamily="49" charset="-122"/>
                <a:sym typeface="Arial" panose="020B0604020202020204" pitchFamily="34" charset="0"/>
              </a:rPr>
              <a:t>91</a:t>
            </a:r>
            <a:r>
              <a:rPr lang="zh-CN" altLang="en-US" sz="1800" dirty="0">
                <a:latin typeface="楷体" panose="02010609060101010101" pitchFamily="49" charset="-122"/>
                <a:ea typeface="楷体" panose="02010609060101010101" pitchFamily="49" charset="-122"/>
                <a:sym typeface="Lucida Grande" charset="0"/>
              </a:rPr>
              <a:t>天的报道</a:t>
            </a:r>
            <a:endParaRPr lang="zh-CN" altLang="en-US" sz="1800" dirty="0">
              <a:latin typeface="楷体" panose="02010609060101010101" pitchFamily="49" charset="-122"/>
              <a:ea typeface="楷体" panose="02010609060101010101" pitchFamily="49" charset="-122"/>
              <a:sym typeface="Lucida Grande" charset="0"/>
            </a:endParaRPr>
          </a:p>
        </p:txBody>
      </p:sp>
      <p:sp>
        <p:nvSpPr>
          <p:cNvPr id="4098" name="Rectangle 2"/>
          <p:cNvSpPr>
            <a:spLocks noGrp="1"/>
          </p:cNvSpPr>
          <p:nvPr>
            <p:custDataLst>
              <p:tags r:id="rId3"/>
            </p:custDataLst>
          </p:nvPr>
        </p:nvSpPr>
        <p:spPr>
          <a:xfrm>
            <a:off x="2555558" y="44133"/>
            <a:ext cx="5162550"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zh-CN" altLang="en-US" sz="3600" b="1" dirty="0">
                <a:latin typeface="楷体" panose="02010609060101010101" pitchFamily="49" charset="-122"/>
                <a:ea typeface="楷体" panose="02010609060101010101" pitchFamily="49" charset="-122"/>
              </a:rPr>
              <a:t>   第八讲 合约</a:t>
            </a:r>
            <a:endParaRPr lang="zh-CN" altLang="en-US" sz="36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交易费用低一点好？高一点好？</a:t>
            </a:r>
            <a:endParaRPr lang="zh-CN" altLang="en-US" sz="3600" b="1" dirty="0">
              <a:latin typeface="楷体" panose="02010609060101010101" pitchFamily="49" charset="-122"/>
              <a:ea typeface="楷体" panose="02010609060101010101" pitchFamily="49" charset="-122"/>
            </a:endParaRPr>
          </a:p>
        </p:txBody>
      </p:sp>
      <p:sp>
        <p:nvSpPr>
          <p:cNvPr id="26627" name="Rectangle 3"/>
          <p:cNvSpPr>
            <a:spLocks noGrp="1"/>
          </p:cNvSpPr>
          <p:nvPr>
            <p:ph idx="1"/>
          </p:nvPr>
        </p:nvSpPr>
        <p:spPr>
          <a:xfrm>
            <a:off x="468630" y="1916430"/>
            <a:ext cx="7848600" cy="1980565"/>
          </a:xfrm>
        </p:spPr>
        <p:txBody>
          <a:bodyPr vert="horz" wrap="square" lIns="91440" tIns="45720" rIns="91440" bIns="45720" anchor="t" anchorCtr="0"/>
          <a:p>
            <a:pPr marL="933450" lvl="1" indent="-533400" eaLnBrk="1" latinLnBrk="0" hangingPunct="1">
              <a:lnSpc>
                <a:spcPct val="100000"/>
              </a:lnSpc>
              <a:spcBef>
                <a:spcPts val="0"/>
              </a:spcBef>
            </a:pPr>
            <a:r>
              <a:rPr lang="en-US" altLang="zh-CN" sz="1800" dirty="0">
                <a:latin typeface="楷体" panose="02010609060101010101" pitchFamily="49" charset="-122"/>
                <a:ea typeface="楷体" panose="02010609060101010101" pitchFamily="49" charset="-122"/>
              </a:rPr>
              <a:t>Wallis and North(1988)</a:t>
            </a:r>
            <a:r>
              <a:rPr lang="zh-CN" altLang="en-US" sz="1800" dirty="0">
                <a:latin typeface="楷体" panose="02010609060101010101" pitchFamily="49" charset="-122"/>
                <a:ea typeface="楷体" panose="02010609060101010101" pitchFamily="49" charset="-122"/>
              </a:rPr>
              <a:t>的研究发现，美国</a:t>
            </a:r>
            <a:r>
              <a:rPr lang="en-US" altLang="zh-CN" sz="1800" dirty="0">
                <a:latin typeface="楷体" panose="02010609060101010101" pitchFamily="49" charset="-122"/>
                <a:ea typeface="楷体" panose="02010609060101010101" pitchFamily="49" charset="-122"/>
              </a:rPr>
              <a:t>1870</a:t>
            </a:r>
            <a:r>
              <a:rPr lang="zh-CN" altLang="en-US" sz="1800" dirty="0">
                <a:latin typeface="楷体" panose="02010609060101010101" pitchFamily="49" charset="-122"/>
                <a:ea typeface="楷体" panose="02010609060101010101" pitchFamily="49" charset="-122"/>
              </a:rPr>
              <a:t>年的国内生产总值的</a:t>
            </a:r>
            <a:r>
              <a:rPr lang="en-US" altLang="zh-CN" sz="1800" dirty="0">
                <a:latin typeface="楷体" panose="02010609060101010101" pitchFamily="49" charset="-122"/>
                <a:ea typeface="楷体" panose="02010609060101010101" pitchFamily="49" charset="-122"/>
              </a:rPr>
              <a:t>26%</a:t>
            </a:r>
            <a:r>
              <a:rPr lang="zh-CN" altLang="en-US" sz="1800" dirty="0">
                <a:latin typeface="楷体" panose="02010609060101010101" pitchFamily="49" charset="-122"/>
                <a:ea typeface="楷体" panose="02010609060101010101" pitchFamily="49" charset="-122"/>
              </a:rPr>
              <a:t>为交易费用，而在</a:t>
            </a:r>
            <a:r>
              <a:rPr lang="en-US" altLang="zh-CN" sz="1800" dirty="0">
                <a:latin typeface="楷体" panose="02010609060101010101" pitchFamily="49" charset="-122"/>
                <a:ea typeface="楷体" panose="02010609060101010101" pitchFamily="49" charset="-122"/>
              </a:rPr>
              <a:t>1970</a:t>
            </a:r>
            <a:r>
              <a:rPr lang="zh-CN" altLang="en-US" sz="1800" dirty="0">
                <a:latin typeface="楷体" panose="02010609060101010101" pitchFamily="49" charset="-122"/>
                <a:ea typeface="楷体" panose="02010609060101010101" pitchFamily="49" charset="-122"/>
              </a:rPr>
              <a:t>年，美国国内生产总值的</a:t>
            </a:r>
            <a:r>
              <a:rPr lang="en-US" altLang="zh-CN" sz="1800" dirty="0">
                <a:latin typeface="楷体" panose="02010609060101010101" pitchFamily="49" charset="-122"/>
                <a:ea typeface="楷体" panose="02010609060101010101" pitchFamily="49" charset="-122"/>
              </a:rPr>
              <a:t>47-55%</a:t>
            </a:r>
            <a:r>
              <a:rPr lang="zh-CN" altLang="en-US" sz="1800" dirty="0">
                <a:latin typeface="楷体" panose="02010609060101010101" pitchFamily="49" charset="-122"/>
                <a:ea typeface="楷体" panose="02010609060101010101" pitchFamily="49" charset="-122"/>
              </a:rPr>
              <a:t>为交易费用。</a:t>
            </a:r>
            <a:endParaRPr lang="en-US" altLang="zh-CN" sz="1800" dirty="0">
              <a:latin typeface="楷体" panose="02010609060101010101" pitchFamily="49" charset="-122"/>
              <a:ea typeface="楷体" panose="02010609060101010101" pitchFamily="49" charset="-122"/>
            </a:endParaRPr>
          </a:p>
          <a:p>
            <a:pPr marL="933450" lvl="1" indent="-533400"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张五常说，交易费用降一点，一个国家会大富；交易费用升一点，一个国家会大贫。</a:t>
            </a:r>
            <a:endParaRPr lang="en-US" altLang="zh-CN" sz="1800" dirty="0">
              <a:latin typeface="楷体" panose="02010609060101010101" pitchFamily="49" charset="-122"/>
              <a:ea typeface="楷体" panose="02010609060101010101" pitchFamily="49" charset="-122"/>
            </a:endParaRPr>
          </a:p>
          <a:p>
            <a:pPr marL="933450" lvl="1" indent="-533400"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请问，</a:t>
            </a:r>
            <a:r>
              <a:rPr lang="zh-CN" altLang="zh-CN" sz="1800" dirty="0">
                <a:latin typeface="楷体" panose="02010609060101010101" pitchFamily="49" charset="-122"/>
                <a:ea typeface="楷体" panose="02010609060101010101" pitchFamily="49" charset="-122"/>
              </a:rPr>
              <a:t>如果交易费用越低</a:t>
            </a:r>
            <a:r>
              <a:rPr lang="zh-CN" altLang="en-US" sz="1800" dirty="0">
                <a:latin typeface="楷体" panose="02010609060101010101" pitchFamily="49" charset="-122"/>
                <a:ea typeface="楷体" panose="02010609060101010101" pitchFamily="49" charset="-122"/>
              </a:rPr>
              <a:t>国家</a:t>
            </a:r>
            <a:r>
              <a:rPr lang="zh-CN" altLang="zh-CN" sz="1800" dirty="0">
                <a:latin typeface="楷体" panose="02010609060101010101" pitchFamily="49" charset="-122"/>
                <a:ea typeface="楷体" panose="02010609060101010101" pitchFamily="49" charset="-122"/>
              </a:rPr>
              <a:t>越</a:t>
            </a:r>
            <a:r>
              <a:rPr lang="zh-CN" altLang="en-US" sz="1800" dirty="0">
                <a:latin typeface="楷体" panose="02010609060101010101" pitchFamily="49" charset="-122"/>
                <a:ea typeface="楷体" panose="02010609060101010101" pitchFamily="49" charset="-122"/>
              </a:rPr>
              <a:t>富裕</a:t>
            </a:r>
            <a:r>
              <a:rPr lang="zh-CN"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那么</a:t>
            </a:r>
            <a:r>
              <a:rPr lang="zh-CN" altLang="zh-CN" sz="1800" dirty="0">
                <a:latin typeface="楷体" panose="02010609060101010101" pitchFamily="49" charset="-122"/>
                <a:ea typeface="楷体" panose="02010609060101010101" pitchFamily="49" charset="-122"/>
              </a:rPr>
              <a:t>如何解释</a:t>
            </a:r>
            <a:r>
              <a:rPr lang="zh-CN" altLang="en-US" sz="1800" dirty="0">
                <a:latin typeface="楷体" panose="02010609060101010101" pitchFamily="49" charset="-122"/>
                <a:ea typeface="楷体" panose="02010609060101010101" pitchFamily="49" charset="-122"/>
              </a:rPr>
              <a:t>美国</a:t>
            </a:r>
            <a:r>
              <a:rPr lang="en-US" altLang="zh-CN" sz="1800" dirty="0">
                <a:latin typeface="楷体" panose="02010609060101010101" pitchFamily="49" charset="-122"/>
                <a:ea typeface="楷体" panose="02010609060101010101" pitchFamily="49" charset="-122"/>
              </a:rPr>
              <a:t>1970</a:t>
            </a:r>
            <a:r>
              <a:rPr lang="zh-CN" altLang="en-US" sz="1800" dirty="0">
                <a:latin typeface="楷体" panose="02010609060101010101" pitchFamily="49" charset="-122"/>
                <a:ea typeface="楷体" panose="02010609060101010101" pitchFamily="49" charset="-122"/>
              </a:rPr>
              <a:t>年</a:t>
            </a:r>
            <a:r>
              <a:rPr lang="zh-CN" altLang="zh-CN" sz="1800" dirty="0">
                <a:latin typeface="楷体" panose="02010609060101010101" pitchFamily="49" charset="-122"/>
                <a:ea typeface="楷体" panose="02010609060101010101" pitchFamily="49" charset="-122"/>
              </a:rPr>
              <a:t>交易费用</a:t>
            </a:r>
            <a:r>
              <a:rPr lang="zh-CN" altLang="en-US" sz="1800" dirty="0">
                <a:latin typeface="楷体" panose="02010609060101010101" pitchFamily="49" charset="-122"/>
                <a:ea typeface="楷体" panose="02010609060101010101" pitchFamily="49" charset="-122"/>
              </a:rPr>
              <a:t>绝对量以及</a:t>
            </a:r>
            <a:r>
              <a:rPr lang="zh-CN" altLang="zh-CN" sz="1800" dirty="0">
                <a:latin typeface="楷体" panose="02010609060101010101" pitchFamily="49" charset="-122"/>
                <a:ea typeface="楷体" panose="02010609060101010101" pitchFamily="49" charset="-122"/>
              </a:rPr>
              <a:t>占</a:t>
            </a:r>
            <a:r>
              <a:rPr lang="en-US" altLang="zh-CN" sz="1800" dirty="0">
                <a:latin typeface="楷体" panose="02010609060101010101" pitchFamily="49" charset="-122"/>
                <a:ea typeface="楷体" panose="02010609060101010101" pitchFamily="49" charset="-122"/>
              </a:rPr>
              <a:t>GNP</a:t>
            </a:r>
            <a:r>
              <a:rPr lang="zh-CN" altLang="zh-CN" sz="1800" dirty="0">
                <a:latin typeface="楷体" panose="02010609060101010101" pitchFamily="49" charset="-122"/>
                <a:ea typeface="楷体" panose="02010609060101010101" pitchFamily="49" charset="-122"/>
              </a:rPr>
              <a:t>之比</a:t>
            </a:r>
            <a:r>
              <a:rPr lang="zh-CN" altLang="en-US" sz="1800" dirty="0">
                <a:latin typeface="楷体" panose="02010609060101010101" pitchFamily="49" charset="-122"/>
                <a:ea typeface="楷体" panose="02010609060101010101" pitchFamily="49" charset="-122"/>
              </a:rPr>
              <a:t>都比</a:t>
            </a:r>
            <a:r>
              <a:rPr lang="en-US" altLang="zh-CN" sz="1800" dirty="0">
                <a:latin typeface="楷体" panose="02010609060101010101" pitchFamily="49" charset="-122"/>
                <a:ea typeface="楷体" panose="02010609060101010101" pitchFamily="49" charset="-122"/>
              </a:rPr>
              <a:t>1870</a:t>
            </a:r>
            <a:r>
              <a:rPr lang="zh-CN" altLang="en-US" sz="1800" dirty="0">
                <a:latin typeface="楷体" panose="02010609060101010101" pitchFamily="49" charset="-122"/>
                <a:ea typeface="楷体" panose="02010609060101010101" pitchFamily="49" charset="-122"/>
              </a:rPr>
              <a:t>年的美国</a:t>
            </a:r>
            <a:r>
              <a:rPr lang="zh-CN" altLang="zh-CN" sz="1800" dirty="0">
                <a:latin typeface="楷体" panose="02010609060101010101" pitchFamily="49" charset="-122"/>
                <a:ea typeface="楷体" panose="02010609060101010101" pitchFamily="49" charset="-122"/>
              </a:rPr>
              <a:t>上升？</a:t>
            </a:r>
            <a:endParaRPr lang="en-US" altLang="zh-CN" sz="1800" dirty="0">
              <a:latin typeface="楷体" panose="02010609060101010101" pitchFamily="49" charset="-122"/>
              <a:ea typeface="楷体" panose="02010609060101010101" pitchFamily="49" charset="-122"/>
            </a:endParaRPr>
          </a:p>
        </p:txBody>
      </p:sp>
      <p:sp>
        <p:nvSpPr>
          <p:cNvPr id="39938" name="Rectangle 1"/>
          <p:cNvSpPr/>
          <p:nvPr>
            <p:custDataLst>
              <p:tags r:id="rId1"/>
            </p:custDataLst>
          </p:nvPr>
        </p:nvSpPr>
        <p:spPr bwMode="auto">
          <a:xfrm>
            <a:off x="539750" y="4652645"/>
            <a:ext cx="2542540" cy="1630045"/>
          </a:xfrm>
          <a:prstGeom prst="rect">
            <a:avLst/>
          </a:prstGeom>
          <a:noFill/>
          <a:ln w="12700">
            <a:noFill/>
            <a:miter lim="800000"/>
          </a:ln>
        </p:spPr>
        <p:txBody>
          <a:bodyPr lIns="62506" tIns="35717" rIns="62506" bIns="35717" anchor="ctr"/>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生产成本、交易费用与市场规模</a:t>
            </a:r>
            <a:endPar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endParaRPr>
          </a:p>
        </p:txBody>
      </p:sp>
      <p:grpSp>
        <p:nvGrpSpPr>
          <p:cNvPr id="2" name="组合 1"/>
          <p:cNvGrpSpPr/>
          <p:nvPr/>
        </p:nvGrpSpPr>
        <p:grpSpPr>
          <a:xfrm>
            <a:off x="3275965" y="4205605"/>
            <a:ext cx="4696443" cy="2545702"/>
            <a:chOff x="622" y="3245"/>
            <a:chExt cx="12434" cy="7734"/>
          </a:xfrm>
        </p:grpSpPr>
        <p:sp>
          <p:nvSpPr>
            <p:cNvPr id="27651" name="Line 2"/>
            <p:cNvSpPr/>
            <p:nvPr>
              <p:custDataLst>
                <p:tags r:id="rId2"/>
              </p:custDataLst>
            </p:nvPr>
          </p:nvSpPr>
          <p:spPr>
            <a:xfrm>
              <a:off x="1530" y="3360"/>
              <a:ext cx="30" cy="5998"/>
            </a:xfrm>
            <a:prstGeom prst="line">
              <a:avLst/>
            </a:prstGeom>
            <a:ln w="9525" cap="flat" cmpd="sng">
              <a:solidFill>
                <a:schemeClr val="tx1"/>
              </a:solidFill>
              <a:prstDash val="solid"/>
              <a:headEnd type="none" w="med" len="med"/>
              <a:tailEnd type="none" w="med" len="med"/>
            </a:ln>
          </p:spPr>
        </p:sp>
        <p:sp>
          <p:nvSpPr>
            <p:cNvPr id="27652" name="Line 3"/>
            <p:cNvSpPr/>
            <p:nvPr>
              <p:custDataLst>
                <p:tags r:id="rId3"/>
              </p:custDataLst>
            </p:nvPr>
          </p:nvSpPr>
          <p:spPr>
            <a:xfrm>
              <a:off x="1530" y="9370"/>
              <a:ext cx="11398" cy="0"/>
            </a:xfrm>
            <a:prstGeom prst="line">
              <a:avLst/>
            </a:prstGeom>
            <a:ln w="38100" cap="flat" cmpd="sng">
              <a:solidFill>
                <a:schemeClr val="tx1"/>
              </a:solidFill>
              <a:prstDash val="solid"/>
              <a:headEnd type="none" w="med" len="med"/>
              <a:tailEnd type="none" w="med" len="med"/>
            </a:ln>
          </p:spPr>
        </p:sp>
        <p:sp>
          <p:nvSpPr>
            <p:cNvPr id="27654" name="Rectangle 5"/>
            <p:cNvSpPr/>
            <p:nvPr>
              <p:custDataLst>
                <p:tags r:id="rId4"/>
              </p:custDataLst>
            </p:nvPr>
          </p:nvSpPr>
          <p:spPr>
            <a:xfrm>
              <a:off x="9423" y="9435"/>
              <a:ext cx="3512" cy="535"/>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algn="r" eaLnBrk="1" hangingPunct="1">
                <a:spcBef>
                  <a:spcPct val="0"/>
                </a:spcBef>
                <a:buClrTx/>
                <a:buSzTx/>
                <a:buFontTx/>
                <a:buNone/>
              </a:pPr>
              <a:r>
                <a:rPr lang="zh-CN" altLang="en-US" sz="1500" b="1" dirty="0"/>
                <a:t>市场规模</a:t>
              </a:r>
              <a:endParaRPr lang="zh-CN" altLang="en-US" sz="1500" b="1" dirty="0"/>
            </a:p>
          </p:txBody>
        </p:sp>
        <p:sp>
          <p:nvSpPr>
            <p:cNvPr id="27655" name="Rectangle 6"/>
            <p:cNvSpPr/>
            <p:nvPr>
              <p:custDataLst>
                <p:tags r:id="rId5"/>
              </p:custDataLst>
            </p:nvPr>
          </p:nvSpPr>
          <p:spPr>
            <a:xfrm>
              <a:off x="9499" y="7842"/>
              <a:ext cx="2890" cy="1071"/>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600" b="1" dirty="0"/>
                <a:t>生产成本</a:t>
              </a:r>
              <a:endParaRPr lang="zh-CN" altLang="en-US" sz="1600" b="1" dirty="0"/>
            </a:p>
          </p:txBody>
        </p:sp>
        <p:sp>
          <p:nvSpPr>
            <p:cNvPr id="27656" name="Rectangle 7"/>
            <p:cNvSpPr/>
            <p:nvPr>
              <p:custDataLst>
                <p:tags r:id="rId6"/>
              </p:custDataLst>
            </p:nvPr>
          </p:nvSpPr>
          <p:spPr>
            <a:xfrm>
              <a:off x="8900" y="3245"/>
              <a:ext cx="2991" cy="1242"/>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400" b="1" dirty="0"/>
                <a:t>交易费用</a:t>
              </a:r>
              <a:r>
                <a:rPr lang="en-US" altLang="zh-CN" sz="1400" b="1" dirty="0">
                  <a:latin typeface="Times New Roman" panose="02020603050405020304" pitchFamily="18" charset="0"/>
                  <a:cs typeface="Times New Roman" panose="02020603050405020304" pitchFamily="18" charset="0"/>
                  <a:sym typeface="Times New Roman" panose="02020603050405020304" pitchFamily="18" charset="0"/>
                </a:rPr>
                <a:t>1</a:t>
              </a:r>
              <a:endParaRPr lang="en-US" altLang="zh-CN" sz="1400" b="1" dirty="0">
                <a:latin typeface="Times New Roman" panose="02020603050405020304" pitchFamily="18" charset="0"/>
                <a:ea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27657" name="Rectangle 8"/>
            <p:cNvSpPr/>
            <p:nvPr>
              <p:custDataLst>
                <p:tags r:id="rId7"/>
              </p:custDataLst>
            </p:nvPr>
          </p:nvSpPr>
          <p:spPr>
            <a:xfrm>
              <a:off x="10264" y="4833"/>
              <a:ext cx="2792" cy="1103"/>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400" b="1" dirty="0"/>
                <a:t>交易费用</a:t>
              </a:r>
              <a:r>
                <a:rPr lang="en-US" altLang="zh-CN" sz="1400" b="1" dirty="0">
                  <a:latin typeface="Times New Roman" panose="02020603050405020304" pitchFamily="18" charset="0"/>
                  <a:cs typeface="Times New Roman" panose="02020603050405020304" pitchFamily="18" charset="0"/>
                  <a:sym typeface="Times New Roman" panose="02020603050405020304" pitchFamily="18" charset="0"/>
                </a:rPr>
                <a:t>2</a:t>
              </a:r>
              <a:endParaRPr lang="en-US" altLang="zh-CN" sz="1400" b="1" dirty="0">
                <a:latin typeface="Times New Roman" panose="02020603050405020304" pitchFamily="18" charset="0"/>
                <a:ea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27658" name="AutoShape 9"/>
            <p:cNvSpPr/>
            <p:nvPr>
              <p:custDataLst>
                <p:tags r:id="rId8"/>
              </p:custDataLst>
            </p:nvPr>
          </p:nvSpPr>
          <p:spPr>
            <a:xfrm>
              <a:off x="7138" y="4603"/>
              <a:ext cx="1537" cy="765"/>
            </a:xfrm>
            <a:custGeom>
              <a:avLst/>
              <a:gdLst>
                <a:gd name="txL" fmla="*/ 0 w 21600"/>
                <a:gd name="txT" fmla="*/ 0 h 21600"/>
                <a:gd name="txR" fmla="*/ 21600 w 21600"/>
                <a:gd name="txB" fmla="*/ 21600 h 21600"/>
              </a:gdLst>
              <a:ahLst/>
              <a:cxnLst>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0" y="2147483646"/>
                </a:cxn>
                <a:cxn ang="0">
                  <a:pos x="0" y="2147483646"/>
                </a:cxn>
                <a:cxn ang="0">
                  <a:pos x="2147483646" y="2147483646"/>
                </a:cxn>
                <a:cxn ang="0">
                  <a:pos x="2147483646" y="2147483646"/>
                </a:cxn>
                <a:cxn ang="0">
                  <a:pos x="0" y="2147483646"/>
                </a:cxn>
                <a:cxn ang="0">
                  <a:pos x="0" y="2147483646"/>
                </a:cxn>
              </a:cxnLst>
              <a:rect l="txL" t="txT" r="txR" b="txB"/>
              <a:pathLst>
                <a:path w="21600" h="21600">
                  <a:moveTo>
                    <a:pt x="16200" y="0"/>
                  </a:moveTo>
                  <a:lnTo>
                    <a:pt x="16200" y="5400"/>
                  </a:lnTo>
                  <a:lnTo>
                    <a:pt x="3375" y="5400"/>
                  </a:lnTo>
                  <a:lnTo>
                    <a:pt x="3375" y="16200"/>
                  </a:lnTo>
                  <a:lnTo>
                    <a:pt x="16200" y="16200"/>
                  </a:lnTo>
                  <a:lnTo>
                    <a:pt x="16200" y="21600"/>
                  </a:lnTo>
                  <a:lnTo>
                    <a:pt x="21600" y="10800"/>
                  </a:lnTo>
                  <a:lnTo>
                    <a:pt x="16200" y="0"/>
                  </a:lnTo>
                  <a:close/>
                  <a:moveTo>
                    <a:pt x="1350" y="5400"/>
                  </a:moveTo>
                  <a:lnTo>
                    <a:pt x="1350" y="16200"/>
                  </a:lnTo>
                  <a:lnTo>
                    <a:pt x="2700" y="16200"/>
                  </a:lnTo>
                  <a:lnTo>
                    <a:pt x="2700" y="5400"/>
                  </a:lnTo>
                  <a:lnTo>
                    <a:pt x="1350" y="5400"/>
                  </a:lnTo>
                  <a:close/>
                  <a:moveTo>
                    <a:pt x="0" y="5400"/>
                  </a:moveTo>
                  <a:lnTo>
                    <a:pt x="0" y="16200"/>
                  </a:lnTo>
                  <a:lnTo>
                    <a:pt x="675" y="16200"/>
                  </a:lnTo>
                  <a:lnTo>
                    <a:pt x="675" y="5400"/>
                  </a:lnTo>
                  <a:lnTo>
                    <a:pt x="0" y="5400"/>
                  </a:lnTo>
                  <a:close/>
                  <a:moveTo>
                    <a:pt x="0" y="5400"/>
                  </a:moveTo>
                </a:path>
              </a:pathLst>
            </a:custGeom>
            <a:solidFill>
              <a:srgbClr val="009999">
                <a:alpha val="100000"/>
              </a:srgbClr>
            </a:solidFill>
            <a:ln w="9525" cap="flat" cmpd="sng">
              <a:solidFill>
                <a:schemeClr val="tx1">
                  <a:alpha val="100000"/>
                </a:schemeClr>
              </a:solidFill>
              <a:prstDash val="solid"/>
              <a:round/>
              <a:headEnd type="none" w="med" len="med"/>
              <a:tailEnd type="none" w="med" len="med"/>
            </a:ln>
          </p:spPr>
          <p:txBody>
            <a:bodyPr/>
            <a:p>
              <a:endParaRPr lang="zh-CN" altLang="en-US"/>
            </a:p>
          </p:txBody>
        </p:sp>
        <p:sp>
          <p:nvSpPr>
            <p:cNvPr id="27659" name="Rectangle 10"/>
            <p:cNvSpPr/>
            <p:nvPr>
              <p:custDataLst>
                <p:tags r:id="rId9"/>
              </p:custDataLst>
            </p:nvPr>
          </p:nvSpPr>
          <p:spPr>
            <a:xfrm>
              <a:off x="5373" y="5248"/>
              <a:ext cx="4635" cy="717"/>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400" b="1" dirty="0"/>
                <a:t>节约交易费用的努力</a:t>
              </a:r>
              <a:endParaRPr lang="zh-CN" altLang="en-US" sz="1400" b="1" dirty="0"/>
            </a:p>
          </p:txBody>
        </p:sp>
        <p:sp>
          <p:nvSpPr>
            <p:cNvPr id="27660" name="Rectangle 11"/>
            <p:cNvSpPr/>
            <p:nvPr>
              <p:custDataLst>
                <p:tags r:id="rId10"/>
              </p:custDataLst>
            </p:nvPr>
          </p:nvSpPr>
          <p:spPr>
            <a:xfrm rot="5400000">
              <a:off x="473" y="4188"/>
              <a:ext cx="1170" cy="872"/>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600" b="1" dirty="0"/>
                <a:t>成本</a:t>
              </a:r>
              <a:endParaRPr lang="zh-CN" altLang="en-US" sz="1600" b="1" dirty="0"/>
            </a:p>
          </p:txBody>
        </p:sp>
        <p:sp>
          <p:nvSpPr>
            <p:cNvPr id="27661" name="Line 12"/>
            <p:cNvSpPr/>
            <p:nvPr>
              <p:custDataLst>
                <p:tags r:id="rId11"/>
              </p:custDataLst>
            </p:nvPr>
          </p:nvSpPr>
          <p:spPr>
            <a:xfrm>
              <a:off x="6925" y="7185"/>
              <a:ext cx="0" cy="2155"/>
            </a:xfrm>
            <a:prstGeom prst="line">
              <a:avLst/>
            </a:prstGeom>
            <a:ln w="9525" cap="rnd" cmpd="sng">
              <a:solidFill>
                <a:schemeClr val="tx1"/>
              </a:solidFill>
              <a:prstDash val="sysDot"/>
              <a:headEnd type="none" w="med" len="med"/>
              <a:tailEnd type="none" w="med" len="med"/>
            </a:ln>
          </p:spPr>
        </p:sp>
        <p:sp>
          <p:nvSpPr>
            <p:cNvPr id="27662" name="Line 13"/>
            <p:cNvSpPr/>
            <p:nvPr>
              <p:custDataLst>
                <p:tags r:id="rId12"/>
              </p:custDataLst>
            </p:nvPr>
          </p:nvSpPr>
          <p:spPr>
            <a:xfrm>
              <a:off x="4135" y="6195"/>
              <a:ext cx="0" cy="3175"/>
            </a:xfrm>
            <a:prstGeom prst="line">
              <a:avLst/>
            </a:prstGeom>
            <a:ln w="9525" cap="rnd" cmpd="sng">
              <a:solidFill>
                <a:schemeClr val="tx1"/>
              </a:solidFill>
              <a:prstDash val="sysDot"/>
              <a:headEnd type="none" w="med" len="med"/>
              <a:tailEnd type="none" w="med" len="med"/>
            </a:ln>
          </p:spPr>
        </p:sp>
        <p:sp>
          <p:nvSpPr>
            <p:cNvPr id="27663" name="Rectangle 16"/>
            <p:cNvSpPr/>
            <p:nvPr>
              <p:custDataLst>
                <p:tags r:id="rId13"/>
              </p:custDataLst>
            </p:nvPr>
          </p:nvSpPr>
          <p:spPr>
            <a:xfrm>
              <a:off x="3102" y="9827"/>
              <a:ext cx="2305" cy="1152"/>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300" b="1" dirty="0"/>
                <a:t>村庄经济</a:t>
              </a:r>
              <a:endParaRPr lang="zh-CN" altLang="en-US" sz="1300" b="1" dirty="0"/>
            </a:p>
          </p:txBody>
        </p:sp>
        <p:sp>
          <p:nvSpPr>
            <p:cNvPr id="27664" name="AutoShape 17"/>
            <p:cNvSpPr/>
            <p:nvPr>
              <p:custDataLst>
                <p:tags r:id="rId14"/>
              </p:custDataLst>
            </p:nvPr>
          </p:nvSpPr>
          <p:spPr>
            <a:xfrm>
              <a:off x="2949" y="9827"/>
              <a:ext cx="2344" cy="851"/>
            </a:xfrm>
            <a:custGeom>
              <a:avLst/>
              <a:gdLst>
                <a:gd name="txL" fmla="*/ 0 w 21600"/>
                <a:gd name="txT" fmla="*/ 0 h 21600"/>
                <a:gd name="txR" fmla="*/ 21600 w 21600"/>
                <a:gd name="txB" fmla="*/ 21600 h 21600"/>
              </a:gdLst>
              <a:ahLst/>
              <a:cxnLst>
                <a:cxn ang="0">
                  <a:pos x="2147483646" y="0"/>
                </a:cxn>
                <a:cxn ang="0">
                  <a:pos x="2147483646" y="0"/>
                </a:cxn>
                <a:cxn ang="0">
                  <a:pos x="0" y="2147483646"/>
                </a:cxn>
                <a:cxn ang="0">
                  <a:pos x="2147483646" y="2147483646"/>
                </a:cxn>
                <a:cxn ang="0">
                  <a:pos x="2147483646" y="2147483646"/>
                </a:cxn>
                <a:cxn ang="0">
                  <a:pos x="2147483646" y="2147483646"/>
                </a:cxn>
                <a:cxn ang="0">
                  <a:pos x="2147483646" y="2147483646"/>
                </a:cxn>
                <a:cxn ang="0">
                  <a:pos x="2147483646" y="0"/>
                </a:cxn>
                <a:cxn ang="0">
                  <a:pos x="2147483646" y="0"/>
                </a:cxn>
                <a:cxn ang="0">
                  <a:pos x="2147483646" y="0"/>
                </a:cxn>
              </a:cxnLst>
              <a:rect l="txL" t="txT" r="txR" b="txB"/>
              <a:pathLst>
                <a:path w="21600" h="21600">
                  <a:moveTo>
                    <a:pt x="10800" y="0"/>
                  </a:moveTo>
                  <a:lnTo>
                    <a:pt x="10800" y="0"/>
                  </a:lnTo>
                  <a:cubicBezTo>
                    <a:pt x="4835" y="0"/>
                    <a:pt x="0" y="4835"/>
                    <a:pt x="0" y="10800"/>
                  </a:cubicBezTo>
                  <a:cubicBezTo>
                    <a:pt x="0" y="16765"/>
                    <a:pt x="4835" y="21600"/>
                    <a:pt x="10800" y="21600"/>
                  </a:cubicBezTo>
                  <a:cubicBezTo>
                    <a:pt x="10800" y="21600"/>
                    <a:pt x="10800" y="21600"/>
                    <a:pt x="10800" y="21600"/>
                  </a:cubicBezTo>
                  <a:cubicBezTo>
                    <a:pt x="16765" y="21600"/>
                    <a:pt x="21600" y="16765"/>
                    <a:pt x="21600" y="10800"/>
                  </a:cubicBezTo>
                  <a:cubicBezTo>
                    <a:pt x="21600" y="10800"/>
                    <a:pt x="21600" y="10800"/>
                    <a:pt x="21600" y="10800"/>
                  </a:cubicBezTo>
                  <a:cubicBezTo>
                    <a:pt x="21600" y="4835"/>
                    <a:pt x="16765" y="0"/>
                    <a:pt x="10800" y="0"/>
                  </a:cubicBezTo>
                  <a:cubicBezTo>
                    <a:pt x="10800" y="0"/>
                    <a:pt x="10800" y="0"/>
                    <a:pt x="10800" y="0"/>
                  </a:cubicBezTo>
                  <a:close/>
                  <a:moveTo>
                    <a:pt x="10800" y="0"/>
                  </a:moveTo>
                </a:path>
              </a:pathLst>
            </a:custGeom>
            <a:solidFill>
              <a:srgbClr val="000000">
                <a:alpha val="0"/>
              </a:srgbClr>
            </a:solidFill>
            <a:ln w="9525" cap="flat" cmpd="sng">
              <a:solidFill>
                <a:srgbClr val="99CC00">
                  <a:alpha val="100000"/>
                </a:srgbClr>
              </a:solidFill>
              <a:prstDash val="solid"/>
              <a:round/>
              <a:headEnd type="none" w="med" len="med"/>
              <a:tailEnd type="none" w="med" len="med"/>
            </a:ln>
          </p:spPr>
          <p:txBody>
            <a:bodyPr/>
            <a:p>
              <a:endParaRPr lang="zh-CN" altLang="en-US"/>
            </a:p>
          </p:txBody>
        </p:sp>
        <p:sp>
          <p:nvSpPr>
            <p:cNvPr id="27665" name="AutoShape 18"/>
            <p:cNvSpPr/>
            <p:nvPr>
              <p:custDataLst>
                <p:tags r:id="rId15"/>
              </p:custDataLst>
            </p:nvPr>
          </p:nvSpPr>
          <p:spPr>
            <a:xfrm rot="9744358">
              <a:off x="2620" y="5903"/>
              <a:ext cx="8108" cy="1832"/>
            </a:xfrm>
            <a:custGeom>
              <a:avLst/>
              <a:gdLst>
                <a:gd name="txL" fmla="*/ 0 w 20691"/>
                <a:gd name="txT" fmla="*/ 0 h 20963"/>
                <a:gd name="txR" fmla="*/ 20691 w 20691"/>
                <a:gd name="txB" fmla="*/ 20963 h 20963"/>
              </a:gdLst>
              <a:ahLst/>
              <a:cxnLst>
                <a:cxn ang="0">
                  <a:pos x="0" y="2147483646"/>
                </a:cxn>
                <a:cxn ang="0">
                  <a:pos x="2147483646" y="2147483646"/>
                </a:cxn>
                <a:cxn ang="0">
                  <a:pos x="2147483646" y="2147483646"/>
                </a:cxn>
                <a:cxn ang="0">
                  <a:pos x="2147483646" y="2147483646"/>
                </a:cxn>
              </a:cxnLst>
              <a:rect l="txL" t="txT" r="txR" b="txB"/>
              <a:pathLst>
                <a:path w="20691" h="20963">
                  <a:moveTo>
                    <a:pt x="0" y="20963"/>
                  </a:moveTo>
                  <a:cubicBezTo>
                    <a:pt x="2512" y="15700"/>
                    <a:pt x="5023" y="10436"/>
                    <a:pt x="8288" y="7019"/>
                  </a:cubicBezTo>
                  <a:cubicBezTo>
                    <a:pt x="11553" y="3601"/>
                    <a:pt x="17581" y="1550"/>
                    <a:pt x="19591" y="457"/>
                  </a:cubicBezTo>
                  <a:cubicBezTo>
                    <a:pt x="21600" y="-637"/>
                    <a:pt x="20219" y="593"/>
                    <a:pt x="20344" y="457"/>
                  </a:cubicBezTo>
                </a:path>
              </a:pathLst>
            </a:custGeom>
            <a:solidFill>
              <a:srgbClr val="000000">
                <a:alpha val="0"/>
              </a:srgbClr>
            </a:solidFill>
            <a:ln w="28575" cap="flat" cmpd="sng">
              <a:solidFill>
                <a:srgbClr val="FF9900">
                  <a:alpha val="100000"/>
                </a:srgbClr>
              </a:solidFill>
              <a:prstDash val="solid"/>
              <a:round/>
              <a:headEnd type="none" w="med" len="med"/>
              <a:tailEnd type="none" w="med" len="med"/>
            </a:ln>
          </p:spPr>
          <p:txBody>
            <a:bodyPr/>
            <a:p>
              <a:endParaRPr lang="zh-CN" altLang="en-US"/>
            </a:p>
          </p:txBody>
        </p:sp>
        <p:sp>
          <p:nvSpPr>
            <p:cNvPr id="27666" name="AutoShape 19"/>
            <p:cNvSpPr/>
            <p:nvPr>
              <p:custDataLst>
                <p:tags r:id="rId16"/>
              </p:custDataLst>
            </p:nvPr>
          </p:nvSpPr>
          <p:spPr>
            <a:xfrm rot="9887797">
              <a:off x="1950" y="4385"/>
              <a:ext cx="7175" cy="1618"/>
            </a:xfrm>
            <a:custGeom>
              <a:avLst/>
              <a:gdLst>
                <a:gd name="txL" fmla="*/ 0 w 20691"/>
                <a:gd name="txT" fmla="*/ 0 h 20963"/>
                <a:gd name="txR" fmla="*/ 20691 w 20691"/>
                <a:gd name="txB" fmla="*/ 20963 h 20963"/>
              </a:gdLst>
              <a:ahLst/>
              <a:cxnLst>
                <a:cxn ang="0">
                  <a:pos x="0" y="2147483646"/>
                </a:cxn>
                <a:cxn ang="0">
                  <a:pos x="2147483646" y="2147483646"/>
                </a:cxn>
                <a:cxn ang="0">
                  <a:pos x="2147483646" y="2147483646"/>
                </a:cxn>
                <a:cxn ang="0">
                  <a:pos x="2147483646" y="2147483646"/>
                </a:cxn>
              </a:cxnLst>
              <a:rect l="txL" t="txT" r="txR" b="txB"/>
              <a:pathLst>
                <a:path w="20691" h="20963">
                  <a:moveTo>
                    <a:pt x="0" y="20963"/>
                  </a:moveTo>
                  <a:cubicBezTo>
                    <a:pt x="2512" y="15700"/>
                    <a:pt x="5023" y="10436"/>
                    <a:pt x="8288" y="7019"/>
                  </a:cubicBezTo>
                  <a:cubicBezTo>
                    <a:pt x="11553" y="3601"/>
                    <a:pt x="17581" y="1550"/>
                    <a:pt x="19591" y="457"/>
                  </a:cubicBezTo>
                  <a:cubicBezTo>
                    <a:pt x="21600" y="-637"/>
                    <a:pt x="20219" y="593"/>
                    <a:pt x="20344" y="457"/>
                  </a:cubicBezTo>
                </a:path>
              </a:pathLst>
            </a:custGeom>
            <a:solidFill>
              <a:srgbClr val="000000">
                <a:alpha val="0"/>
              </a:srgbClr>
            </a:solidFill>
            <a:ln w="28575" cap="flat" cmpd="sng">
              <a:solidFill>
                <a:srgbClr val="FF9900">
                  <a:alpha val="100000"/>
                </a:srgbClr>
              </a:solidFill>
              <a:prstDash val="solid"/>
              <a:round/>
              <a:headEnd type="none" w="med" len="med"/>
              <a:tailEnd type="none" w="med" len="med"/>
            </a:ln>
          </p:spPr>
          <p:txBody>
            <a:bodyPr/>
            <a:p>
              <a:endParaRPr lang="zh-CN" altLang="en-US"/>
            </a:p>
          </p:txBody>
        </p:sp>
        <p:sp>
          <p:nvSpPr>
            <p:cNvPr id="27667" name="AutoShape 17"/>
            <p:cNvSpPr/>
            <p:nvPr>
              <p:custDataLst>
                <p:tags r:id="rId17"/>
              </p:custDataLst>
            </p:nvPr>
          </p:nvSpPr>
          <p:spPr>
            <a:xfrm>
              <a:off x="6084" y="9827"/>
              <a:ext cx="1928" cy="706"/>
            </a:xfrm>
            <a:custGeom>
              <a:avLst/>
              <a:gdLst>
                <a:gd name="txL" fmla="*/ 0 w 21600"/>
                <a:gd name="txT" fmla="*/ 0 h 21600"/>
                <a:gd name="txR" fmla="*/ 21600 w 21600"/>
                <a:gd name="txB" fmla="*/ 21600 h 21600"/>
              </a:gdLst>
              <a:ahLst/>
              <a:cxnLst>
                <a:cxn ang="0">
                  <a:pos x="2147483646" y="0"/>
                </a:cxn>
                <a:cxn ang="0">
                  <a:pos x="2147483646" y="0"/>
                </a:cxn>
                <a:cxn ang="0">
                  <a:pos x="0" y="2147483646"/>
                </a:cxn>
                <a:cxn ang="0">
                  <a:pos x="2147483646" y="2147483646"/>
                </a:cxn>
                <a:cxn ang="0">
                  <a:pos x="2147483646" y="2147483646"/>
                </a:cxn>
                <a:cxn ang="0">
                  <a:pos x="2147483646" y="2147483646"/>
                </a:cxn>
                <a:cxn ang="0">
                  <a:pos x="2147483646" y="2147483646"/>
                </a:cxn>
                <a:cxn ang="0">
                  <a:pos x="2147483646" y="0"/>
                </a:cxn>
                <a:cxn ang="0">
                  <a:pos x="2147483646" y="0"/>
                </a:cxn>
                <a:cxn ang="0">
                  <a:pos x="2147483646" y="0"/>
                </a:cxn>
              </a:cxnLst>
              <a:rect l="txL" t="txT" r="txR" b="txB"/>
              <a:pathLst>
                <a:path w="21600" h="21600">
                  <a:moveTo>
                    <a:pt x="10800" y="0"/>
                  </a:moveTo>
                  <a:lnTo>
                    <a:pt x="10800" y="0"/>
                  </a:lnTo>
                  <a:cubicBezTo>
                    <a:pt x="4835" y="0"/>
                    <a:pt x="0" y="4835"/>
                    <a:pt x="0" y="10800"/>
                  </a:cubicBezTo>
                  <a:cubicBezTo>
                    <a:pt x="0" y="16765"/>
                    <a:pt x="4835" y="21600"/>
                    <a:pt x="10800" y="21600"/>
                  </a:cubicBezTo>
                  <a:cubicBezTo>
                    <a:pt x="10800" y="21600"/>
                    <a:pt x="10800" y="21600"/>
                    <a:pt x="10800" y="21600"/>
                  </a:cubicBezTo>
                  <a:cubicBezTo>
                    <a:pt x="16765" y="21600"/>
                    <a:pt x="21600" y="16765"/>
                    <a:pt x="21600" y="10800"/>
                  </a:cubicBezTo>
                  <a:cubicBezTo>
                    <a:pt x="21600" y="10800"/>
                    <a:pt x="21600" y="10800"/>
                    <a:pt x="21600" y="10800"/>
                  </a:cubicBezTo>
                  <a:cubicBezTo>
                    <a:pt x="21600" y="4835"/>
                    <a:pt x="16765" y="0"/>
                    <a:pt x="10800" y="0"/>
                  </a:cubicBezTo>
                  <a:cubicBezTo>
                    <a:pt x="10800" y="0"/>
                    <a:pt x="10800" y="0"/>
                    <a:pt x="10800" y="0"/>
                  </a:cubicBezTo>
                  <a:close/>
                  <a:moveTo>
                    <a:pt x="10800" y="0"/>
                  </a:moveTo>
                </a:path>
              </a:pathLst>
            </a:custGeom>
            <a:solidFill>
              <a:srgbClr val="000000">
                <a:alpha val="0"/>
              </a:srgbClr>
            </a:solidFill>
            <a:ln w="9525" cap="flat" cmpd="sng">
              <a:solidFill>
                <a:srgbClr val="99CC00"/>
              </a:solidFill>
              <a:prstDash val="solid"/>
              <a:round/>
              <a:headEnd type="none" w="med" len="med"/>
              <a:tailEnd type="none" w="med" len="med"/>
            </a:ln>
          </p:spPr>
          <p:txBody>
            <a:bodyPr lIns="0" tIns="0" rIns="0" bIns="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eaLnBrk="1" hangingPunct="1">
                <a:spcBef>
                  <a:spcPct val="0"/>
                </a:spcBef>
                <a:buClrTx/>
                <a:buSzTx/>
                <a:buFontTx/>
                <a:buNone/>
              </a:pPr>
              <a:r>
                <a:rPr lang="zh-CN" altLang="en-US" sz="1400" b="1" dirty="0">
                  <a:latin typeface="华文楷体" panose="02010600040101010101" pitchFamily="2" charset="-122"/>
                  <a:ea typeface="华文楷体" panose="02010600040101010101" pitchFamily="2" charset="-122"/>
                </a:rPr>
                <a:t>  大市场</a:t>
              </a:r>
              <a:endParaRPr lang="zh-CN" altLang="en-US" sz="1400" b="1" dirty="0">
                <a:latin typeface="华文楷体" panose="02010600040101010101" pitchFamily="2" charset="-122"/>
                <a:ea typeface="华文楷体" panose="02010600040101010101" pitchFamily="2" charset="-122"/>
              </a:endParaRPr>
            </a:p>
          </p:txBody>
        </p:sp>
      </p:grpSp>
      <p:sp>
        <p:nvSpPr>
          <p:cNvPr id="27653" name="AutoShape 4"/>
          <p:cNvSpPr/>
          <p:nvPr>
            <p:custDataLst>
              <p:tags r:id="rId18"/>
            </p:custDataLst>
          </p:nvPr>
        </p:nvSpPr>
        <p:spPr>
          <a:xfrm rot="-498424">
            <a:off x="4023360" y="4140200"/>
            <a:ext cx="3077845" cy="1837690"/>
          </a:xfrm>
          <a:custGeom>
            <a:avLst/>
            <a:gdLst>
              <a:gd name="txL" fmla="*/ 0 w 21600"/>
              <a:gd name="txT" fmla="*/ 0 h 21600"/>
              <a:gd name="txR" fmla="*/ 21600 w 21600"/>
              <a:gd name="txB" fmla="*/ 21600 h 21600"/>
            </a:gdLst>
            <a:ahLst/>
            <a:cxnLst>
              <a:cxn ang="0">
                <a:pos x="0" y="0"/>
              </a:cxn>
              <a:cxn ang="0">
                <a:pos x="2147483646" y="2147483646"/>
              </a:cxn>
              <a:cxn ang="0">
                <a:pos x="2147483646" y="2147483646"/>
              </a:cxn>
            </a:cxnLst>
            <a:rect l="txL" t="txT" r="txR" b="txB"/>
            <a:pathLst>
              <a:path w="21600" h="21600">
                <a:moveTo>
                  <a:pt x="0" y="0"/>
                </a:moveTo>
                <a:cubicBezTo>
                  <a:pt x="1088" y="4846"/>
                  <a:pt x="2177" y="9692"/>
                  <a:pt x="5777" y="13292"/>
                </a:cubicBezTo>
                <a:cubicBezTo>
                  <a:pt x="9377" y="16892"/>
                  <a:pt x="15488" y="19246"/>
                  <a:pt x="21600" y="21600"/>
                </a:cubicBezTo>
              </a:path>
            </a:pathLst>
          </a:custGeom>
          <a:solidFill>
            <a:srgbClr val="000000">
              <a:alpha val="0"/>
            </a:srgbClr>
          </a:solidFill>
          <a:ln w="28575" cap="flat" cmpd="sng">
            <a:solidFill>
              <a:schemeClr val="tx1">
                <a:alpha val="100000"/>
              </a:schemeClr>
            </a:solidFill>
            <a:prstDash val="solid"/>
            <a:round/>
            <a:headEnd type="none" w="med" len="med"/>
            <a:tailEnd type="none" w="med" len="med"/>
          </a:ln>
        </p:spPr>
        <p:txBody>
          <a:bodyPr/>
          <a:p>
            <a:endParaRPr lang="zh-CN" altLang="en-US"/>
          </a:p>
        </p:txBody>
      </p:sp>
      <p:sp>
        <p:nvSpPr>
          <p:cNvPr id="3" name="文本框 2"/>
          <p:cNvSpPr txBox="1"/>
          <p:nvPr/>
        </p:nvSpPr>
        <p:spPr>
          <a:xfrm>
            <a:off x="3837305" y="6652895"/>
            <a:ext cx="3048000" cy="398780"/>
          </a:xfrm>
          <a:prstGeom prst="rect">
            <a:avLst/>
          </a:prstGeom>
          <a:noFill/>
        </p:spPr>
        <p:txBody>
          <a:bodyPr wrap="square" rtlCol="0">
            <a:spAutoFit/>
          </a:bodyPr>
          <a:p>
            <a:endParaRPr lang="zh-CN" altLang="en-US"/>
          </a:p>
        </p:txBody>
      </p:sp>
    </p:spTree>
  </p:cSld>
  <p:clrMapOvr>
    <a:masterClrMapping/>
  </p:clrMapOvr>
  <p:transition>
    <p:zoom dir="in"/>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第七次讨论课议题</a:t>
            </a:r>
            <a:endParaRPr lang="zh-CN" altLang="en-US" sz="4000" b="1" dirty="0">
              <a:latin typeface="楷体" panose="02010609060101010101" pitchFamily="49" charset="-122"/>
              <a:ea typeface="楷体" panose="02010609060101010101" pitchFamily="49" charset="-122"/>
            </a:endParaRPr>
          </a:p>
        </p:txBody>
      </p:sp>
      <p:sp>
        <p:nvSpPr>
          <p:cNvPr id="16387" name="Rectangle 3"/>
          <p:cNvSpPr>
            <a:spLocks noGrp="1"/>
          </p:cNvSpPr>
          <p:nvPr>
            <p:ph idx="1"/>
          </p:nvPr>
        </p:nvSpPr>
        <p:spPr>
          <a:xfrm>
            <a:off x="827405" y="2205355"/>
            <a:ext cx="7848600" cy="1216660"/>
          </a:xfrm>
        </p:spPr>
        <p:txBody>
          <a:bodyPr vert="horz" wrap="square" lIns="91440" tIns="45720" rIns="91440" bIns="45720" anchor="t" anchorCtr="0"/>
          <a:p>
            <a:pPr>
              <a:spcBef>
                <a:spcPts val="1800"/>
              </a:spcBef>
            </a:pPr>
            <a:r>
              <a:rPr lang="zh-CN" altLang="en-US" sz="1800" dirty="0">
                <a:latin typeface="楷体" panose="02010609060101010101" pitchFamily="49" charset="-122"/>
                <a:ea typeface="楷体" panose="02010609060101010101" pitchFamily="49" charset="-122"/>
              </a:rPr>
              <a:t>滴滴公司自己没有车，却可以为广大乘客提供服务；淘宝网没有自己的商店、店员和仓库，却可以促进天量的商品成交；</a:t>
            </a:r>
            <a:r>
              <a:rPr lang="en-US" altLang="zh-CN" sz="1800" dirty="0">
                <a:latin typeface="楷体" panose="02010609060101010101" pitchFamily="49" charset="-122"/>
                <a:ea typeface="楷体" panose="02010609060101010101" pitchFamily="49" charset="-122"/>
              </a:rPr>
              <a:t>Airbnb</a:t>
            </a:r>
            <a:r>
              <a:rPr lang="zh-CN" altLang="en-US" sz="1800" dirty="0">
                <a:latin typeface="楷体" panose="02010609060101010101" pitchFamily="49" charset="-122"/>
                <a:ea typeface="楷体" panose="02010609060101010101" pitchFamily="49" charset="-122"/>
              </a:rPr>
              <a:t>没有自己的旅店，却可以为广大旅客提供客房服务</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请从这些新经济现象分析企业的边界及性质。为什么装修公司没有按月付工资的工人？</a:t>
            </a:r>
            <a:endParaRPr lang="zh-CN" altLang="en-US" sz="1800" dirty="0">
              <a:latin typeface="楷体" panose="02010609060101010101" pitchFamily="49" charset="-122"/>
              <a:ea typeface="楷体" panose="02010609060101010101" pitchFamily="49" charset="-122"/>
            </a:endParaRPr>
          </a:p>
        </p:txBody>
      </p:sp>
      <p:sp>
        <p:nvSpPr>
          <p:cNvPr id="18434" name="Rectangle 2"/>
          <p:cNvSpPr>
            <a:spLocks noGrp="1"/>
          </p:cNvSpPr>
          <p:nvPr>
            <p:custDataLst>
              <p:tags r:id="rId1"/>
            </p:custDataLst>
          </p:nvPr>
        </p:nvSpPr>
        <p:spPr>
          <a:xfrm>
            <a:off x="1151255" y="3429000"/>
            <a:ext cx="7381875" cy="68262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真实世界中的交易费用</a:t>
            </a:r>
            <a:endParaRPr lang="zh-CN" altLang="en-US" sz="3600" b="1" dirty="0">
              <a:latin typeface="楷体" panose="02010609060101010101" pitchFamily="49" charset="-122"/>
              <a:ea typeface="楷体" panose="02010609060101010101" pitchFamily="49" charset="-122"/>
            </a:endParaRPr>
          </a:p>
        </p:txBody>
      </p:sp>
      <p:sp>
        <p:nvSpPr>
          <p:cNvPr id="7171" name="Rectangle 3"/>
          <p:cNvSpPr>
            <a:spLocks noGrp="1" noChangeArrowheads="1"/>
          </p:cNvSpPr>
          <p:nvPr>
            <p:custDataLst>
              <p:tags r:id="rId2"/>
            </p:custDataLst>
          </p:nvPr>
        </p:nvSpPr>
        <p:spPr>
          <a:xfrm>
            <a:off x="899160" y="4076700"/>
            <a:ext cx="7205980" cy="2486025"/>
          </a:xfrm>
          <a:prstGeom prst="rect">
            <a:avLst/>
          </a:prstGeom>
          <a:noFill/>
          <a:ln w="9525">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两个方向上的误解</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交易费用为零（或从零从正逐渐增加）</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交易费用无穷大</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反思“信息不对称理论” </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值得坚持研究的方向：在交易费用为零和无穷大之间的人的行为</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一般地问：人们究竟怎么对待（交易）代价？</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稀缺的含义是说人们总要努力节约一切代价。</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None/>
              <a:defRPr/>
            </a:pP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科学有什么用？</a:t>
            </a:r>
            <a:endParaRPr lang="zh-CN" altLang="en-US" sz="3400" b="1" dirty="0">
              <a:ea typeface="楷体" panose="02010609060101010101" pitchFamily="49" charset="-122"/>
            </a:endParaRPr>
          </a:p>
        </p:txBody>
      </p:sp>
      <p:sp>
        <p:nvSpPr>
          <p:cNvPr id="16387" name="Rectangle 3"/>
          <p:cNvSpPr>
            <a:spLocks noGrp="1"/>
          </p:cNvSpPr>
          <p:nvPr>
            <p:ph idx="1"/>
          </p:nvPr>
        </p:nvSpPr>
        <p:spPr>
          <a:xfrm>
            <a:off x="1182688" y="2017713"/>
            <a:ext cx="7061200" cy="4506912"/>
          </a:xfrm>
        </p:spPr>
        <p:txBody>
          <a:bodyPr vert="horz" wrap="square" lIns="91440" tIns="45720" rIns="91440" bIns="45720" anchor="t" anchorCtr="0"/>
          <a:p>
            <a:pPr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古希腊人的科学观</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泰勒斯</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古希腊哲学家</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：万物源于水；</a:t>
            </a:r>
            <a:endParaRPr lang="zh-CN" altLang="en-US" sz="2000" dirty="0">
              <a:latin typeface="楷体" panose="02010609060101010101" pitchFamily="49" charset="-122"/>
              <a:ea typeface="楷体" panose="02010609060101010101" pitchFamily="49" charset="-122"/>
            </a:endParaRPr>
          </a:p>
          <a:p>
            <a:pPr lvl="2"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观天掉井与观天发财</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欧几里得：“他居然想从几何学中捞到好处！”</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基尔霍夫（德国物理学家，</a:t>
            </a:r>
            <a:r>
              <a:rPr lang="en-US" altLang="zh-CN" sz="2000" dirty="0">
                <a:latin typeface="楷体" panose="02010609060101010101" pitchFamily="49" charset="-122"/>
                <a:ea typeface="楷体" panose="02010609060101010101" pitchFamily="49" charset="-122"/>
              </a:rPr>
              <a:t>Gustav Robert Kirchhoff</a:t>
            </a:r>
            <a:r>
              <a:rPr lang="zh-CN" altLang="en-US"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太阳上有金子吗？</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实用主义科学观</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中国发达的技术史</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火药、指南针、造纸术、印刷术、陶瓷、丝绸</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eaLnBrk="1" hangingPunct="1">
              <a:lnSpc>
                <a:spcPct val="80000"/>
              </a:lnSpc>
              <a:spcBef>
                <a:spcPts val="1200"/>
              </a:spcBef>
            </a:pPr>
            <a:r>
              <a:rPr lang="en-US" altLang="zh-CN" sz="2000" dirty="0">
                <a:latin typeface="楷体" panose="02010609060101010101" pitchFamily="49" charset="-122"/>
                <a:ea typeface="楷体" panose="02010609060101010101" pitchFamily="49" charset="-122"/>
              </a:rPr>
              <a:t>E=MC</a:t>
            </a:r>
            <a:r>
              <a:rPr lang="en-US" altLang="zh-CN" sz="2000" baseline="30000" dirty="0">
                <a:latin typeface="楷体" panose="02010609060101010101" pitchFamily="49" charset="-122"/>
                <a:ea typeface="楷体" panose="02010609060101010101" pitchFamily="49" charset="-122"/>
              </a:rPr>
              <a:t>2</a:t>
            </a:r>
            <a:r>
              <a:rPr lang="zh-CN" altLang="en-US" sz="2000" dirty="0">
                <a:latin typeface="楷体" panose="02010609060101010101" pitchFamily="49" charset="-122"/>
                <a:ea typeface="楷体" panose="02010609060101010101" pitchFamily="49" charset="-122"/>
              </a:rPr>
              <a:t>有什么用？</a:t>
            </a:r>
            <a:endParaRPr lang="zh-CN" altLang="en-US" sz="2000" dirty="0">
              <a:latin typeface="楷体" panose="02010609060101010101" pitchFamily="49" charset="-122"/>
              <a:ea typeface="楷体" panose="02010609060101010101" pitchFamily="49" charset="-122"/>
            </a:endParaRPr>
          </a:p>
          <a:p>
            <a:pPr eaLnBrk="1" hangingPunct="1">
              <a:lnSpc>
                <a:spcPct val="80000"/>
              </a:lnSpc>
              <a:spcBef>
                <a:spcPts val="1200"/>
              </a:spcBef>
            </a:pPr>
            <a:r>
              <a:rPr lang="zh-CN" altLang="en-US" sz="2000" dirty="0">
                <a:latin typeface="楷体" panose="02010609060101010101" pitchFamily="49" charset="-122"/>
                <a:ea typeface="楷体" panose="02010609060101010101" pitchFamily="49" charset="-122"/>
              </a:rPr>
              <a:t>为科学而科学？</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现代企业的兴起</a:t>
            </a:r>
            <a:endParaRPr lang="zh-CN" altLang="en-US" sz="3600" b="1" dirty="0">
              <a:latin typeface="楷体" panose="02010609060101010101" pitchFamily="49" charset="-122"/>
              <a:ea typeface="楷体" panose="02010609060101010101" pitchFamily="49" charset="-122"/>
            </a:endParaRPr>
          </a:p>
        </p:txBody>
      </p:sp>
      <p:sp>
        <p:nvSpPr>
          <p:cNvPr id="19459" name="Rectangle 3"/>
          <p:cNvSpPr>
            <a:spLocks noGrp="1"/>
          </p:cNvSpPr>
          <p:nvPr>
            <p:ph idx="1"/>
          </p:nvPr>
        </p:nvSpPr>
        <p:spPr>
          <a:xfrm>
            <a:off x="1182688" y="2017713"/>
            <a:ext cx="7421562" cy="4364037"/>
          </a:xfrm>
        </p:spPr>
        <p:txBody>
          <a:bodyPr vert="horz" wrap="square" lIns="91440" tIns="45720" rIns="91440" bIns="45720" anchor="t" anchorCtr="0"/>
          <a:p>
            <a:pPr eaLnBrk="1" hangingPunct="1">
              <a:lnSpc>
                <a:spcPct val="90000"/>
              </a:lnSpc>
            </a:pPr>
            <a:r>
              <a:rPr lang="zh-CN" altLang="en-US" sz="1800" dirty="0">
                <a:latin typeface="楷体" panose="02010609060101010101" pitchFamily="49" charset="-122"/>
                <a:ea typeface="楷体" panose="02010609060101010101" pitchFamily="49" charset="-122"/>
              </a:rPr>
              <a:t>斯密（</a:t>
            </a:r>
            <a:r>
              <a:rPr lang="en-US" altLang="zh-CN" sz="1800" dirty="0">
                <a:latin typeface="楷体" panose="02010609060101010101" pitchFamily="49" charset="-122"/>
                <a:ea typeface="楷体" panose="02010609060101010101" pitchFamily="49" charset="-122"/>
              </a:rPr>
              <a:t>1776</a:t>
            </a:r>
            <a:r>
              <a:rPr lang="zh-CN" altLang="en-US" sz="1800" dirty="0">
                <a:latin typeface="楷体" panose="02010609060101010101" pitchFamily="49" charset="-122"/>
                <a:ea typeface="楷体" panose="02010609060101010101" pitchFamily="49" charset="-122"/>
              </a:rPr>
              <a:t>）：怀疑大公司</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贝恩和米恩斯（</a:t>
            </a:r>
            <a:r>
              <a:rPr lang="en-US" altLang="zh-CN" sz="1800" dirty="0">
                <a:latin typeface="楷体" panose="02010609060101010101" pitchFamily="49" charset="-122"/>
                <a:ea typeface="楷体" panose="02010609060101010101" pitchFamily="49" charset="-122"/>
              </a:rPr>
              <a:t>1932</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现代公司与私有产权</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经理革命</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en-US" altLang="zh-CN" sz="1800" dirty="0">
                <a:latin typeface="楷体" panose="02010609060101010101" pitchFamily="49" charset="-122"/>
                <a:ea typeface="楷体" panose="02010609060101010101" pitchFamily="49" charset="-122"/>
              </a:rPr>
              <a:t>《The Visible Hand》</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Alfred D.Chandler,1977</a:t>
            </a:r>
            <a:r>
              <a:rPr lang="zh-CN" altLang="en-US" sz="1800" dirty="0">
                <a:latin typeface="楷体" panose="02010609060101010101" pitchFamily="49" charset="-122"/>
                <a:ea typeface="楷体" panose="02010609060101010101" pitchFamily="49" charset="-122"/>
              </a:rPr>
              <a:t>）</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传统的生产和分配，以及传统的企业组织</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转型：大规模生产和大规模分配（</a:t>
            </a:r>
            <a:r>
              <a:rPr lang="en-US" altLang="zh-CN" sz="1800" dirty="0">
                <a:latin typeface="楷体" panose="02010609060101010101" pitchFamily="49" charset="-122"/>
                <a:ea typeface="楷体" panose="02010609060101010101" pitchFamily="49" charset="-122"/>
              </a:rPr>
              <a:t>mass production and mass distribution)</a:t>
            </a:r>
            <a:r>
              <a:rPr lang="zh-CN" altLang="en-US" sz="1800" dirty="0">
                <a:latin typeface="楷体" panose="02010609060101010101" pitchFamily="49" charset="-122"/>
                <a:ea typeface="楷体" panose="02010609060101010101" pitchFamily="49" charset="-122"/>
              </a:rPr>
              <a:t>体制的兴起</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转型：现代企业组织的兴起</a:t>
            </a:r>
            <a:endParaRPr lang="zh-CN" altLang="en-US" sz="1800" dirty="0">
              <a:latin typeface="楷体" panose="02010609060101010101" pitchFamily="49" charset="-122"/>
              <a:ea typeface="楷体" panose="02010609060101010101" pitchFamily="49" charset="-122"/>
            </a:endParaRPr>
          </a:p>
        </p:txBody>
      </p:sp>
      <p:sp>
        <p:nvSpPr>
          <p:cNvPr id="20482" name="Rectangle 2"/>
          <p:cNvSpPr>
            <a:spLocks noGrp="1"/>
          </p:cNvSpPr>
          <p:nvPr>
            <p:custDataLst>
              <p:tags r:id="rId1"/>
            </p:custDataLst>
          </p:nvPr>
        </p:nvSpPr>
        <p:spPr>
          <a:xfrm>
            <a:off x="1187133" y="3628073"/>
            <a:ext cx="7165975"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企业理论的发展</a:t>
            </a:r>
            <a:endParaRPr lang="zh-CN" altLang="en-US" sz="3600" b="1" dirty="0">
              <a:latin typeface="楷体" panose="02010609060101010101" pitchFamily="49" charset="-122"/>
              <a:ea typeface="楷体" panose="02010609060101010101" pitchFamily="49" charset="-122"/>
            </a:endParaRPr>
          </a:p>
        </p:txBody>
      </p:sp>
      <p:sp>
        <p:nvSpPr>
          <p:cNvPr id="20483" name="Rectangle 3"/>
          <p:cNvSpPr>
            <a:spLocks noGrp="1"/>
          </p:cNvSpPr>
          <p:nvPr>
            <p:custDataLst>
              <p:tags r:id="rId2"/>
            </p:custDataLst>
          </p:nvPr>
        </p:nvSpPr>
        <p:spPr>
          <a:xfrm>
            <a:off x="1219200" y="4725035"/>
            <a:ext cx="7134225" cy="126936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100000"/>
              </a:lnSpc>
              <a:spcBef>
                <a:spcPts val="0"/>
              </a:spcBef>
            </a:pPr>
            <a:r>
              <a:rPr lang="en-US" altLang="zh-CN" sz="2000" dirty="0">
                <a:latin typeface="楷体" panose="02010609060101010101" pitchFamily="49" charset="-122"/>
                <a:ea typeface="楷体" panose="02010609060101010101" pitchFamily="49" charset="-122"/>
              </a:rPr>
              <a:t>Williamson: </a:t>
            </a:r>
            <a:r>
              <a:rPr lang="zh-CN" altLang="en-US" sz="2000" dirty="0">
                <a:latin typeface="楷体" panose="02010609060101010101" pitchFamily="49" charset="-122"/>
                <a:ea typeface="楷体" panose="02010609060101010101" pitchFamily="49" charset="-122"/>
              </a:rPr>
              <a:t>科层制组织的逻辑</a:t>
            </a:r>
            <a:endParaRPr lang="zh-CN" altLang="en-US" sz="2000" dirty="0">
              <a:latin typeface="楷体" panose="02010609060101010101" pitchFamily="49" charset="-122"/>
              <a:ea typeface="楷体" panose="02010609060101010101" pitchFamily="49" charset="-122"/>
            </a:endParaRPr>
          </a:p>
          <a:p>
            <a:pPr eaLnBrk="1" hangingPunct="1">
              <a:lnSpc>
                <a:spcPct val="100000"/>
              </a:lnSpc>
              <a:spcBef>
                <a:spcPts val="0"/>
              </a:spcBef>
            </a:pPr>
            <a:r>
              <a:rPr lang="en-US" altLang="zh-CN" sz="2000" dirty="0">
                <a:latin typeface="楷体" panose="02010609060101010101" pitchFamily="49" charset="-122"/>
                <a:ea typeface="楷体" panose="02010609060101010101" pitchFamily="49" charset="-122"/>
              </a:rPr>
              <a:t>Alchian &amp; Demsetz : </a:t>
            </a:r>
            <a:r>
              <a:rPr lang="zh-CN" altLang="en-US" sz="2000" dirty="0">
                <a:latin typeface="楷体" panose="02010609060101010101" pitchFamily="49" charset="-122"/>
                <a:ea typeface="楷体" panose="02010609060101010101" pitchFamily="49" charset="-122"/>
              </a:rPr>
              <a:t>团队生产与管理</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监督的必要性</a:t>
            </a:r>
            <a:endParaRPr lang="zh-CN" altLang="en-US" sz="2000" dirty="0">
              <a:latin typeface="楷体" panose="02010609060101010101" pitchFamily="49" charset="-122"/>
              <a:ea typeface="楷体" panose="02010609060101010101" pitchFamily="49" charset="-122"/>
            </a:endParaRPr>
          </a:p>
          <a:p>
            <a:pPr eaLnBrk="1" hangingPunct="1">
              <a:lnSpc>
                <a:spcPct val="100000"/>
              </a:lnSpc>
              <a:spcBef>
                <a:spcPts val="0"/>
              </a:spcBef>
            </a:pPr>
            <a:r>
              <a:rPr lang="zh-CN" altLang="en-US" sz="2000" dirty="0">
                <a:latin typeface="楷体" panose="02010609060101010101" pitchFamily="49" charset="-122"/>
                <a:ea typeface="楷体" panose="02010609060101010101" pitchFamily="49" charset="-122"/>
              </a:rPr>
              <a:t>巴泽尔：品质考核与纵向一体化</a:t>
            </a:r>
            <a:endParaRPr lang="zh-CN" altLang="en-US" sz="2000" dirty="0">
              <a:latin typeface="楷体" panose="02010609060101010101" pitchFamily="49" charset="-122"/>
              <a:ea typeface="楷体" panose="02010609060101010101" pitchFamily="49" charset="-122"/>
            </a:endParaRPr>
          </a:p>
          <a:p>
            <a:pPr eaLnBrk="1" hangingPunct="1">
              <a:lnSpc>
                <a:spcPct val="100000"/>
              </a:lnSpc>
              <a:spcBef>
                <a:spcPts val="0"/>
              </a:spcBef>
            </a:pPr>
            <a:r>
              <a:rPr lang="zh-CN" altLang="en-US" sz="2000" dirty="0">
                <a:latin typeface="楷体" panose="02010609060101010101" pitchFamily="49" charset="-122"/>
                <a:ea typeface="楷体" panose="02010609060101010101" pitchFamily="49" charset="-122"/>
              </a:rPr>
              <a:t>张五常：企业的合约性质；件工合同</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a:xfrm>
            <a:off x="1150938" y="617538"/>
            <a:ext cx="70929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为什么“合约”？</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1183005" y="1844675"/>
            <a:ext cx="7350125" cy="2716530"/>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转让权</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关于资源自用与出让的选择权利</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“合约”的要素：</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两方或多方实施转让权的权限与能力、双方或多方的合意</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各方关于“放弃”的承诺、</a:t>
            </a:r>
            <a:r>
              <a:rPr lang="zh-CN" altLang="en-US" sz="1800" noProof="0" dirty="0" smtClean="0">
                <a:ln>
                  <a:noFill/>
                </a:ln>
                <a:effectLst/>
                <a:uLnTx/>
                <a:uFillTx/>
                <a:latin typeface="楷体" panose="02010609060101010101" pitchFamily="49" charset="-122"/>
                <a:ea typeface="楷体" panose="02010609060101010101" pitchFamily="49" charset="-122"/>
                <a:cs typeface="+mn-cs"/>
                <a:sym typeface="+mn-ea"/>
              </a:rPr>
              <a:t>具有法律强制力的协议</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“邀约（</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offer)”</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与“对价（</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consideration)”</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履行承诺的保障：第一方、第二方、第三方</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None/>
              <a:defRPr/>
            </a:pP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
        <p:nvSpPr>
          <p:cNvPr id="22530" name="Rectangle 2"/>
          <p:cNvSpPr>
            <a:spLocks noGrp="1"/>
          </p:cNvSpPr>
          <p:nvPr>
            <p:custDataLst>
              <p:tags r:id="rId1"/>
            </p:custDataLst>
          </p:nvPr>
        </p:nvSpPr>
        <p:spPr>
          <a:xfrm>
            <a:off x="899160" y="3717290"/>
            <a:ext cx="7165975" cy="61150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合约研究的经济学传统</a:t>
            </a:r>
            <a:endParaRPr lang="zh-CN" altLang="en-US" sz="3600" b="1" dirty="0">
              <a:latin typeface="楷体" panose="02010609060101010101" pitchFamily="49" charset="-122"/>
              <a:ea typeface="楷体" panose="02010609060101010101" pitchFamily="49" charset="-122"/>
            </a:endParaRPr>
          </a:p>
        </p:txBody>
      </p:sp>
      <p:sp>
        <p:nvSpPr>
          <p:cNvPr id="9219" name="Rectangle 3"/>
          <p:cNvSpPr>
            <a:spLocks noGrp="1" noChangeArrowheads="1"/>
          </p:cNvSpPr>
          <p:nvPr>
            <p:custDataLst>
              <p:tags r:id="rId2"/>
            </p:custDataLst>
          </p:nvPr>
        </p:nvSpPr>
        <p:spPr>
          <a:xfrm>
            <a:off x="395605" y="4221480"/>
            <a:ext cx="8677275" cy="2490470"/>
          </a:xfrm>
          <a:prstGeom prst="rect">
            <a:avLst/>
          </a:prstGeom>
          <a:noFill/>
          <a:ln w="9525">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罗马法的契约原则：契约是由双方意愿一致而产生相互间法律关系的一种约定。</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斯密：诺言与单纯的意图宣告大不相同。诺言产生履行的义务，违反诺言构成损害的行为。</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埃奇沃斯的契约线：缔约与再缔约；</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合约是一个结构</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IBM</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捆绑打卡纸案例：资源配置</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收入分配</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合约结构</a:t>
            </a:r>
            <a:endPar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张五常分享地租合约的研究（风险、还是费用）</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不完全合约</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研究策略分歧</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重点是对缔约限制条件的调查，还是在一组假想的限制条件下模式化人们的行为？</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Rectangle 1"/>
          <p:cNvSpPr/>
          <p:nvPr/>
        </p:nvSpPr>
        <p:spPr bwMode="auto">
          <a:xfrm>
            <a:off x="1042988" y="981075"/>
            <a:ext cx="7416800" cy="760413"/>
          </a:xfrm>
          <a:prstGeom prst="rect">
            <a:avLst/>
          </a:prstGeom>
          <a:noFill/>
          <a:ln w="12700">
            <a:noFill/>
            <a:miter lim="800000"/>
          </a:ln>
        </p:spPr>
        <p:txBody>
          <a:bodyPr lIns="62506" tIns="35717" rIns="62506" bIns="35717"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合约选择（</a:t>
            </a:r>
            <a:r>
              <a:rPr kumimoji="1" lang="en-US" altLang="zh-CN"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1</a:t>
            </a: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a:t>
            </a:r>
            <a:endPar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endParaRPr>
          </a:p>
        </p:txBody>
      </p:sp>
      <p:sp>
        <p:nvSpPr>
          <p:cNvPr id="21506" name="Rectangle 2"/>
          <p:cNvSpPr/>
          <p:nvPr/>
        </p:nvSpPr>
        <p:spPr bwMode="auto">
          <a:xfrm>
            <a:off x="622300" y="2060575"/>
            <a:ext cx="8053705" cy="3385820"/>
          </a:xfrm>
          <a:prstGeom prst="rect">
            <a:avLst/>
          </a:prstGeom>
          <a:noFill/>
          <a:ln>
            <a:noFill/>
          </a:ln>
        </p:spPr>
        <p:txBody>
          <a:bodyPr lIns="62506" tIns="35717" rIns="62506" bIns="35717"/>
          <a:lstStyle/>
          <a:p>
            <a:pPr marL="342900" marR="0" lvl="0"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en-US" sz="1800" b="1"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薪资政策</a:t>
            </a:r>
            <a:endParaRPr kumimoji="1" lang="en-US" altLang="zh-CN" sz="1800" b="1" i="0" u="sng"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800100" marR="0" lvl="1"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夫妻店就是不用店员、学徒，而由家里的男女老少照顾的</a:t>
            </a:r>
            <a:r>
              <a:rPr kumimoji="1" lang="zh-CN" altLang="en-US" sz="1800" b="0" i="0" u="none" strike="noStrike" kern="120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商店</a:t>
            </a:r>
            <a:r>
              <a:rPr kumimoji="1" lang="en-US" altLang="zh-CN" sz="1800" b="0" i="0" u="none" strike="noStrike" kern="120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120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对</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这些店铺，不能搞定息和发工资</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也不能合并。”“夫妻店不能发固定工资。如果按月发工资，那么，半夜敲门买东西，他就不会开门了，一定会说：‘睡觉了，明天来吧’。对老百姓就不方便了。不仅夫妻店不能发固定工资，摊贩也不能发固定工资。</a:t>
            </a:r>
            <a:r>
              <a:rPr kumimoji="1" lang="zh-CN" altLang="en-US" sz="1800" b="0" i="0" u="none" strike="noStrike" kern="120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en-US" altLang="zh-CN" sz="1800" b="0" i="0" u="none" strike="noStrike" kern="120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陈云文选</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第</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卷，第</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306</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307</a:t>
            </a: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页）</a:t>
            </a: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供销员（计时工资？“提成”？）</a:t>
            </a: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流水线工人（计件工资）</a:t>
            </a: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办公室文员（计件工资？）</a:t>
            </a: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hangingPunct="0">
              <a:lnSpc>
                <a:spcPts val="1860"/>
              </a:lnSpc>
              <a:spcBef>
                <a:spcPct val="20000"/>
              </a:spcBef>
              <a:spcAft>
                <a:spcPct val="0"/>
              </a:spcAft>
              <a:buClr>
                <a:schemeClr val="folHlink"/>
              </a:buClr>
              <a:buSzPct val="60000"/>
              <a:buFont typeface="Wingdings" panose="05000000000000000000" pitchFamily="2" charset="2"/>
              <a:buChar char="n"/>
              <a:defRPr/>
            </a:pPr>
            <a:r>
              <a:rPr kumimoji="1" lang="zh-CN" altLang="en-US"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医生，大学教师，科研人员</a:t>
            </a:r>
            <a:r>
              <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sym typeface="Arial" panose="020B0604020202020204" pitchFamily="34" charset="0"/>
            </a:endParaRPr>
          </a:p>
          <a:p>
            <a:pPr marL="280035" marR="0" lvl="0" indent="-280035" algn="l" defTabSz="914400" rtl="0" eaLnBrk="1" hangingPunct="1">
              <a:lnSpc>
                <a:spcPts val="1860"/>
              </a:lnSpc>
              <a:spcBef>
                <a:spcPts val="535"/>
              </a:spcBef>
              <a:spcAft>
                <a:spcPct val="0"/>
              </a:spcAft>
              <a:buClrTx/>
              <a:buSzTx/>
              <a:buFontTx/>
              <a:buNone/>
              <a:defRPr/>
            </a:pPr>
            <a:endParaRPr kumimoji="1" lang="en-US" altLang="zh-CN" sz="1800" b="0" i="0" u="none" strike="noStrike" kern="120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sym typeface="Arial" panose="020B0604020202020204" pitchFamily="34" charset="0"/>
            </a:endParaRPr>
          </a:p>
        </p:txBody>
      </p:sp>
      <p:sp>
        <p:nvSpPr>
          <p:cNvPr id="24579" name="Rectangle 2"/>
          <p:cNvSpPr/>
          <p:nvPr>
            <p:custDataLst>
              <p:tags r:id="rId1"/>
            </p:custDataLst>
          </p:nvPr>
        </p:nvSpPr>
        <p:spPr>
          <a:xfrm>
            <a:off x="610870" y="5012690"/>
            <a:ext cx="7773670" cy="1749425"/>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342900" lvl="0" indent="-342900">
              <a:lnSpc>
                <a:spcPts val="2060"/>
              </a:lnSpc>
              <a:spcBef>
                <a:spcPts val="0"/>
              </a:spcBef>
            </a:pPr>
            <a:r>
              <a:rPr lang="zh-CN" altLang="en-US" sz="1800" b="1" u="sng" dirty="0">
                <a:latin typeface="楷体" panose="02010609060101010101" pitchFamily="49" charset="-122"/>
                <a:ea typeface="楷体" panose="02010609060101010101" pitchFamily="49" charset="-122"/>
              </a:rPr>
              <a:t>选</a:t>
            </a:r>
            <a:r>
              <a:rPr lang="zh-CN" altLang="en-US" sz="1800" b="1" u="sng" dirty="0">
                <a:latin typeface="楷体" panose="02010609060101010101" pitchFamily="49" charset="-122"/>
                <a:ea typeface="楷体" panose="02010609060101010101" pitchFamily="49" charset="-122"/>
                <a:sym typeface="Arial" panose="020B0604020202020204" pitchFamily="34" charset="0"/>
              </a:rPr>
              <a:t>“</a:t>
            </a:r>
            <a:r>
              <a:rPr lang="zh-CN" altLang="en-US" sz="1800" b="1" u="sng" dirty="0">
                <a:latin typeface="楷体" panose="02010609060101010101" pitchFamily="49" charset="-122"/>
                <a:ea typeface="楷体" panose="02010609060101010101" pitchFamily="49" charset="-122"/>
              </a:rPr>
              <a:t>量</a:t>
            </a:r>
            <a:r>
              <a:rPr lang="zh-CN" altLang="en-US" sz="1800" b="1" u="sng" dirty="0">
                <a:latin typeface="楷体" panose="02010609060101010101" pitchFamily="49" charset="-122"/>
                <a:ea typeface="楷体" panose="02010609060101010101" pitchFamily="49" charset="-122"/>
                <a:sym typeface="Arial" panose="020B0604020202020204" pitchFamily="34" charset="0"/>
              </a:rPr>
              <a:t>”</a:t>
            </a:r>
            <a:endParaRPr lang="en-US" altLang="zh-CN" sz="1800" b="1" u="sng"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ts val="2060"/>
              </a:lnSpc>
              <a:spcBef>
                <a:spcPts val="0"/>
              </a:spcBef>
              <a:buClr>
                <a:schemeClr val="folHlink"/>
              </a:buClr>
              <a:buSzPct val="60000"/>
            </a:pPr>
            <a:r>
              <a:rPr lang="zh-CN" altLang="en-US" sz="1800" dirty="0">
                <a:latin typeface="楷体" panose="02010609060101010101" pitchFamily="49" charset="-122"/>
                <a:ea typeface="楷体" panose="02010609060101010101" pitchFamily="49" charset="-122"/>
              </a:rPr>
              <a:t>西瓜论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斤</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个</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、还是论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堆</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作价？为什么？</a:t>
            </a:r>
            <a:endParaRPr lang="en-US" altLang="zh-CN" sz="1800" dirty="0">
              <a:latin typeface="楷体" panose="02010609060101010101" pitchFamily="49" charset="-122"/>
              <a:ea typeface="楷体" panose="02010609060101010101" pitchFamily="49" charset="-122"/>
            </a:endParaRPr>
          </a:p>
          <a:p>
            <a:pPr marL="800100" lvl="1" indent="-342900">
              <a:lnSpc>
                <a:spcPts val="2060"/>
              </a:lnSpc>
              <a:spcBef>
                <a:spcPts val="0"/>
              </a:spcBef>
              <a:buClr>
                <a:schemeClr val="folHlink"/>
              </a:buClr>
              <a:buSzPct val="60000"/>
            </a:pPr>
            <a:r>
              <a:rPr lang="zh-CN" altLang="en-US" sz="1800" dirty="0">
                <a:latin typeface="楷体" panose="02010609060101010101" pitchFamily="49" charset="-122"/>
                <a:ea typeface="楷体" panose="02010609060101010101" pitchFamily="49" charset="-122"/>
              </a:rPr>
              <a:t>油画论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幅</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还是论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平方尺</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？区别何在？</a:t>
            </a:r>
            <a:endParaRPr lang="en-US" altLang="zh-CN" sz="1800" dirty="0">
              <a:latin typeface="楷体" panose="02010609060101010101" pitchFamily="49" charset="-122"/>
              <a:ea typeface="楷体" panose="02010609060101010101" pitchFamily="49" charset="-122"/>
            </a:endParaRPr>
          </a:p>
          <a:p>
            <a:pPr marL="800100" lvl="1" indent="-342900">
              <a:lnSpc>
                <a:spcPts val="2060"/>
              </a:lnSpc>
              <a:spcBef>
                <a:spcPts val="0"/>
              </a:spcBef>
              <a:buClr>
                <a:schemeClr val="folHlink"/>
              </a:buClr>
              <a:buSzPct val="60000"/>
            </a:pPr>
            <a:r>
              <a:rPr lang="zh-CN" altLang="en-US" sz="1800" dirty="0">
                <a:latin typeface="楷体" panose="02010609060101010101" pitchFamily="49" charset="-122"/>
                <a:ea typeface="楷体" panose="02010609060101010101" pitchFamily="49" charset="-122"/>
              </a:rPr>
              <a:t>快餐店的饮料有大杯、中杯、小杯之别，是怎样决定的？</a:t>
            </a:r>
            <a:endParaRPr lang="en-US" altLang="zh-CN" sz="1800" dirty="0">
              <a:latin typeface="楷体" panose="02010609060101010101" pitchFamily="49" charset="-122"/>
              <a:ea typeface="楷体" panose="02010609060101010101" pitchFamily="49" charset="-122"/>
            </a:endParaRPr>
          </a:p>
          <a:p>
            <a:pPr marL="800100" lvl="1" indent="-342900">
              <a:lnSpc>
                <a:spcPts val="2060"/>
              </a:lnSpc>
              <a:spcBef>
                <a:spcPts val="0"/>
              </a:spcBef>
              <a:buClr>
                <a:schemeClr val="folHlink"/>
              </a:buClr>
              <a:buSzPct val="60000"/>
            </a:pPr>
            <a:r>
              <a:rPr lang="zh-CN" altLang="en-US" sz="1800" dirty="0">
                <a:latin typeface="楷体" panose="02010609060101010101" pitchFamily="49" charset="-122"/>
                <a:ea typeface="楷体" panose="02010609060101010101" pitchFamily="49" charset="-122"/>
              </a:rPr>
              <a:t>麻辣烫店很多种不同食物，一律按重量论价，又是为什么？</a:t>
            </a:r>
            <a:endParaRPr lang="en-US" altLang="zh-CN" sz="1800" dirty="0">
              <a:latin typeface="楷体" panose="02010609060101010101" pitchFamily="49" charset="-122"/>
              <a:ea typeface="楷体" panose="02010609060101010101" pitchFamily="49" charset="-122"/>
            </a:endParaRPr>
          </a:p>
          <a:p>
            <a:pPr marL="800100" lvl="1" indent="-342900">
              <a:lnSpc>
                <a:spcPts val="2060"/>
              </a:lnSpc>
              <a:spcBef>
                <a:spcPts val="0"/>
              </a:spcBef>
              <a:buClr>
                <a:schemeClr val="folHlink"/>
              </a:buClr>
              <a:buSzPct val="60000"/>
            </a:pPr>
            <a:r>
              <a:rPr lang="zh-CN" altLang="en-US" sz="1800" dirty="0">
                <a:latin typeface="楷体" panose="02010609060101010101" pitchFamily="49" charset="-122"/>
                <a:ea typeface="楷体" panose="02010609060101010101" pitchFamily="49" charset="-122"/>
              </a:rPr>
              <a:t>高铁定价，按里程或时间？</a:t>
            </a:r>
            <a:endParaRPr lang="en-US" altLang="zh-CN"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Rectangle 1"/>
          <p:cNvSpPr/>
          <p:nvPr/>
        </p:nvSpPr>
        <p:spPr bwMode="auto">
          <a:xfrm>
            <a:off x="900113" y="1052513"/>
            <a:ext cx="7772400" cy="696913"/>
          </a:xfrm>
          <a:prstGeom prst="rect">
            <a:avLst/>
          </a:prstGeom>
          <a:noFill/>
          <a:ln w="12700">
            <a:noFill/>
            <a:miter lim="800000"/>
          </a:ln>
        </p:spPr>
        <p:txBody>
          <a:bodyPr lIns="62506" tIns="35717" rIns="62506" bIns="35717"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合约选择（</a:t>
            </a:r>
            <a:r>
              <a:rPr kumimoji="1" lang="en-US" altLang="zh-CN"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2</a:t>
            </a: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a:t>
            </a:r>
            <a:endPar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endParaRPr>
          </a:p>
        </p:txBody>
      </p:sp>
      <p:sp>
        <p:nvSpPr>
          <p:cNvPr id="25603" name="Rectangle 2"/>
          <p:cNvSpPr/>
          <p:nvPr/>
        </p:nvSpPr>
        <p:spPr>
          <a:xfrm>
            <a:off x="769938" y="2060575"/>
            <a:ext cx="7773987" cy="4176713"/>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342900" lvl="0" indent="-342900">
              <a:lnSpc>
                <a:spcPct val="90000"/>
              </a:lnSpc>
            </a:pPr>
            <a:r>
              <a:rPr lang="zh-CN" altLang="en-US" sz="1800" b="1" u="sng" dirty="0">
                <a:latin typeface="楷体" panose="02010609060101010101" pitchFamily="49" charset="-122"/>
                <a:ea typeface="楷体" panose="02010609060101010101" pitchFamily="49" charset="-122"/>
              </a:rPr>
              <a:t>选交易方式</a:t>
            </a:r>
            <a:endParaRPr lang="en-US" altLang="zh-CN" sz="1800" b="1" u="sng"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断卖</a:t>
            </a: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银货两讫</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引入第三方鉴证、公证、支付</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买入手、再卖</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卖方代理</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租，或先租后买</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典当：约定时间内可赎回，过期不赎即可出卖</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en-US" altLang="zh-CN" sz="1800" dirty="0">
                <a:latin typeface="楷体" panose="02010609060101010101" pitchFamily="49" charset="-122"/>
                <a:ea typeface="楷体" panose="02010609060101010101" pitchFamily="49" charset="-122"/>
              </a:rPr>
              <a:t>BOT</a:t>
            </a:r>
            <a:endParaRPr lang="en-US" altLang="zh-CN" sz="1800" dirty="0">
              <a:latin typeface="楷体" panose="02010609060101010101" pitchFamily="49" charset="-122"/>
              <a:ea typeface="楷体" panose="02010609060101010101" pitchFamily="49" charset="-122"/>
            </a:endParaRPr>
          </a:p>
          <a:p>
            <a:pPr marL="342900" lvl="0" indent="-342900">
              <a:lnSpc>
                <a:spcPct val="90000"/>
              </a:lnSpc>
            </a:pPr>
            <a:r>
              <a:rPr lang="zh-CN" altLang="en-US" sz="1800" b="1" u="sng" dirty="0">
                <a:latin typeface="楷体" panose="02010609060101010101" pitchFamily="49" charset="-122"/>
                <a:ea typeface="楷体" panose="02010609060101010101" pitchFamily="49" charset="-122"/>
              </a:rPr>
              <a:t>选服务期限</a:t>
            </a:r>
            <a:endParaRPr lang="en-US" altLang="zh-CN" sz="1800" b="1" u="sng"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租房期；贷款期</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试用期，聘用期；晋升期；</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“无固定期限聘用合同”</a:t>
            </a:r>
            <a:endParaRPr lang="en-US" altLang="zh-CN" sz="1800" dirty="0">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rPr>
              <a:t>为什么有</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终身教授”与“终身法官</a:t>
            </a:r>
            <a:r>
              <a:rPr lang="zh-CN" altLang="en-US" sz="1800" dirty="0">
                <a:latin typeface="楷体" panose="02010609060101010101" pitchFamily="49" charset="-122"/>
                <a:ea typeface="楷体" panose="02010609060101010101" pitchFamily="49" charset="-122"/>
                <a:sym typeface="Arial" panose="020B0604020202020204" pitchFamily="34" charset="0"/>
              </a:rPr>
              <a:t>”？</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342900" lvl="0" indent="-342900">
              <a:lnSpc>
                <a:spcPct val="90000"/>
              </a:lnSpc>
            </a:pPr>
            <a:endParaRPr lang="en-US" altLang="zh-CN" sz="1800" b="1"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Rectangle 1"/>
          <p:cNvSpPr/>
          <p:nvPr/>
        </p:nvSpPr>
        <p:spPr bwMode="auto">
          <a:xfrm>
            <a:off x="900113" y="1052513"/>
            <a:ext cx="7772400" cy="696913"/>
          </a:xfrm>
          <a:prstGeom prst="rect">
            <a:avLst/>
          </a:prstGeom>
          <a:noFill/>
          <a:ln w="12700">
            <a:noFill/>
            <a:miter lim="800000"/>
          </a:ln>
        </p:spPr>
        <p:txBody>
          <a:bodyPr lIns="62506" tIns="35717" rIns="62506" bIns="35717"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合约选择（</a:t>
            </a:r>
            <a:r>
              <a:rPr kumimoji="1" lang="en-US" altLang="zh-CN"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3</a:t>
            </a: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a:t>
            </a:r>
            <a:endPar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endParaRPr>
          </a:p>
        </p:txBody>
      </p:sp>
      <p:sp>
        <p:nvSpPr>
          <p:cNvPr id="26627" name="Rectangle 2"/>
          <p:cNvSpPr/>
          <p:nvPr/>
        </p:nvSpPr>
        <p:spPr>
          <a:xfrm>
            <a:off x="770255" y="2060575"/>
            <a:ext cx="8164830" cy="3305810"/>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342900" lvl="0" indent="-342900">
              <a:lnSpc>
                <a:spcPct val="90000"/>
              </a:lnSpc>
            </a:pPr>
            <a:r>
              <a:rPr lang="zh-CN" altLang="en-US" sz="2000" b="1" u="sng" dirty="0">
                <a:latin typeface="楷体" panose="02010609060101010101" pitchFamily="49" charset="-122"/>
                <a:ea typeface="楷体" panose="02010609060101010101" pitchFamily="49" charset="-122"/>
                <a:sym typeface="Arial" panose="020B0604020202020204" pitchFamily="34" charset="0"/>
              </a:rPr>
              <a:t>选“交易条款的合并”：“搭卖”与“捆绑”</a:t>
            </a:r>
            <a:r>
              <a:rPr lang="en-US" altLang="zh-CN" sz="2000" b="1" u="sng" dirty="0">
                <a:latin typeface="楷体" panose="02010609060101010101" pitchFamily="49" charset="-122"/>
                <a:ea typeface="楷体" panose="02010609060101010101" pitchFamily="49" charset="-122"/>
                <a:sym typeface="Arial" panose="020B0604020202020204" pitchFamily="34" charset="0"/>
              </a:rPr>
              <a:t>——</a:t>
            </a:r>
            <a:r>
              <a:rPr lang="zh-CN" altLang="en-US" sz="2000" b="1" u="sng" dirty="0">
                <a:latin typeface="楷体" panose="02010609060101010101" pitchFamily="49" charset="-122"/>
                <a:ea typeface="楷体" panose="02010609060101010101" pitchFamily="49" charset="-122"/>
                <a:sym typeface="Arial" panose="020B0604020202020204" pitchFamily="34" charset="0"/>
              </a:rPr>
              <a:t>价格管制的结果</a:t>
            </a:r>
            <a:endParaRPr lang="en-US" altLang="zh-CN" sz="2000" b="1"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新鲜白菜搭烂萝卜</a:t>
            </a:r>
            <a:r>
              <a:rPr lang="en-US" altLang="zh-CN" sz="2000" dirty="0">
                <a:latin typeface="楷体" panose="02010609060101010101" pitchFamily="49" charset="-122"/>
                <a:ea typeface="楷体" panose="02010609060101010101" pitchFamily="49" charset="-122"/>
                <a:sym typeface="Arial" panose="020B0604020202020204" pitchFamily="34" charset="0"/>
              </a:rPr>
              <a:t>——</a:t>
            </a:r>
            <a:r>
              <a:rPr lang="zh-CN" altLang="en-US" sz="2000" dirty="0">
                <a:latin typeface="楷体" panose="02010609060101010101" pitchFamily="49" charset="-122"/>
                <a:ea typeface="楷体" panose="02010609060101010101" pitchFamily="49" charset="-122"/>
                <a:sym typeface="Arial" panose="020B0604020202020204" pitchFamily="34" charset="0"/>
              </a:rPr>
              <a:t>最多到心理底价</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软件组合：</a:t>
            </a:r>
            <a:r>
              <a:rPr lang="en-US" altLang="zh-CN" sz="2000" dirty="0">
                <a:latin typeface="楷体" panose="02010609060101010101" pitchFamily="49" charset="-122"/>
                <a:ea typeface="楷体" panose="02010609060101010101" pitchFamily="49" charset="-122"/>
                <a:sym typeface="Arial" panose="020B0604020202020204" pitchFamily="34" charset="0"/>
              </a:rPr>
              <a:t>Excel</a:t>
            </a:r>
            <a:r>
              <a:rPr lang="zh-CN" altLang="en-US" sz="2000" dirty="0">
                <a:latin typeface="楷体" panose="02010609060101010101" pitchFamily="49" charset="-122"/>
                <a:ea typeface="楷体" panose="02010609060101010101" pitchFamily="49" charset="-122"/>
                <a:sym typeface="Arial" panose="020B0604020202020204" pitchFamily="34" charset="0"/>
              </a:rPr>
              <a:t>＋</a:t>
            </a:r>
            <a:r>
              <a:rPr lang="en-US" altLang="zh-CN" sz="2000" dirty="0">
                <a:latin typeface="楷体" panose="02010609060101010101" pitchFamily="49" charset="-122"/>
                <a:ea typeface="楷体" panose="02010609060101010101" pitchFamily="49" charset="-122"/>
                <a:sym typeface="Arial" panose="020B0604020202020204" pitchFamily="34" charset="0"/>
              </a:rPr>
              <a:t>Word</a:t>
            </a:r>
            <a:r>
              <a:rPr lang="zh-CN" altLang="en-US" sz="2000" dirty="0">
                <a:latin typeface="楷体" panose="02010609060101010101" pitchFamily="49" charset="-122"/>
                <a:ea typeface="楷体" panose="02010609060101010101" pitchFamily="49" charset="-122"/>
                <a:sym typeface="Arial" panose="020B0604020202020204" pitchFamily="34" charset="0"/>
              </a:rPr>
              <a:t>＋</a:t>
            </a:r>
            <a:r>
              <a:rPr lang="en-US" altLang="zh-CN" sz="2000" dirty="0">
                <a:latin typeface="楷体" panose="02010609060101010101" pitchFamily="49" charset="-122"/>
                <a:ea typeface="楷体" panose="02010609060101010101" pitchFamily="49" charset="-122"/>
                <a:sym typeface="Arial" panose="020B0604020202020204" pitchFamily="34" charset="0"/>
              </a:rPr>
              <a:t>PowerPoint</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麦当劳的“套餐”</a:t>
            </a:r>
            <a:r>
              <a:rPr lang="en-US" altLang="zh-CN" sz="2000" dirty="0">
                <a:latin typeface="楷体" panose="02010609060101010101" pitchFamily="49" charset="-122"/>
                <a:ea typeface="楷体" panose="02010609060101010101" pitchFamily="49" charset="-122"/>
                <a:sym typeface="Arial" panose="020B0604020202020204" pitchFamily="34" charset="0"/>
              </a:rPr>
              <a:t>——</a:t>
            </a:r>
            <a:r>
              <a:rPr lang="zh-CN" altLang="en-US" sz="2000" dirty="0">
                <a:latin typeface="楷体" panose="02010609060101010101" pitchFamily="49" charset="-122"/>
                <a:ea typeface="楷体" panose="02010609060101010101" pitchFamily="49" charset="-122"/>
                <a:sym typeface="Arial" panose="020B0604020202020204" pitchFamily="34" charset="0"/>
              </a:rPr>
              <a:t>快</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雁荡山“景点照相＋导游”</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迪士尼不准自带食品</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租房的钥匙金</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买房搭车位；毛坯房到精装房</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手机套餐</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en-US" altLang="zh-CN" sz="2000" dirty="0">
                <a:latin typeface="楷体" panose="02010609060101010101" pitchFamily="49" charset="-122"/>
                <a:ea typeface="楷体" panose="02010609060101010101" pitchFamily="49" charset="-122"/>
                <a:sym typeface="Arial" panose="020B0604020202020204" pitchFamily="34" charset="0"/>
              </a:rPr>
              <a:t>……</a:t>
            </a:r>
            <a:endParaRPr lang="en-US" altLang="zh-CN" sz="20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2000" dirty="0">
                <a:latin typeface="楷体" panose="02010609060101010101" pitchFamily="49" charset="-122"/>
                <a:ea typeface="楷体" panose="02010609060101010101" pitchFamily="49" charset="-122"/>
                <a:sym typeface="Arial" panose="020B0604020202020204" pitchFamily="34" charset="0"/>
              </a:rPr>
              <a:t>举一反三：捆绑销售几乎无处不在，选择的根据究竟何在？</a:t>
            </a:r>
            <a:endParaRPr lang="zh-CN" altLang="en-US" sz="2000" dirty="0">
              <a:latin typeface="楷体" panose="02010609060101010101" pitchFamily="49" charset="-122"/>
              <a:ea typeface="楷体" panose="02010609060101010101" pitchFamily="49" charset="-122"/>
              <a:sym typeface="Arial" panose="020B0604020202020204" pitchFamily="34" charset="0"/>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lang="zh-CN" altLang="en-US" sz="2000" kern="0" noProof="0" dirty="0" smtClean="0">
                <a:ln>
                  <a:noFill/>
                </a:ln>
                <a:effectLst/>
                <a:uLnTx/>
                <a:uFillTx/>
                <a:latin typeface="楷体" panose="02010609060101010101" pitchFamily="49" charset="-122"/>
                <a:ea typeface="楷体" panose="02010609060101010101" pitchFamily="49" charset="-122"/>
                <a:sym typeface="Arial" panose="020B0604020202020204" pitchFamily="34" charset="0"/>
              </a:rPr>
              <a:t>你还能例举哪些捆绑销售的例子？</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sym typeface="Arial" panose="020B0604020202020204" pitchFamily="34" charset="0"/>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lang="zh-CN" altLang="en-US" sz="2000" kern="0" noProof="0" dirty="0" smtClean="0">
                <a:ln>
                  <a:noFill/>
                </a:ln>
                <a:effectLst/>
                <a:uLnTx/>
                <a:uFillTx/>
                <a:latin typeface="楷体" panose="02010609060101010101" pitchFamily="49" charset="-122"/>
                <a:ea typeface="楷体" panose="02010609060101010101" pitchFamily="49" charset="-122"/>
                <a:sym typeface="+mn-ea"/>
              </a:rPr>
              <a:t>捆绑</a:t>
            </a:r>
            <a:r>
              <a:rPr lang="zh-CN" altLang="en-US" sz="2000" kern="0" noProof="0" dirty="0">
                <a:ln>
                  <a:noFill/>
                </a:ln>
                <a:effectLst/>
                <a:uLnTx/>
                <a:uFillTx/>
                <a:latin typeface="楷体" panose="02010609060101010101" pitchFamily="49" charset="-122"/>
                <a:ea typeface="楷体" panose="02010609060101010101" pitchFamily="49" charset="-122"/>
                <a:sym typeface="+mn-ea"/>
              </a:rPr>
              <a:t>销售</a:t>
            </a:r>
            <a:r>
              <a:rPr lang="zh-CN" altLang="en-US" sz="2000" kern="0" noProof="0" dirty="0" smtClean="0">
                <a:ln>
                  <a:noFill/>
                </a:ln>
                <a:effectLst/>
                <a:uLnTx/>
                <a:uFillTx/>
                <a:latin typeface="楷体" panose="02010609060101010101" pitchFamily="49" charset="-122"/>
                <a:ea typeface="楷体" panose="02010609060101010101" pitchFamily="49" charset="-122"/>
                <a:sym typeface="+mn-ea"/>
              </a:rPr>
              <a:t>会不会损害消费者</a:t>
            </a:r>
            <a:r>
              <a:rPr lang="zh-CN" altLang="en-US" sz="2000" kern="0" noProof="0" dirty="0">
                <a:ln>
                  <a:noFill/>
                </a:ln>
                <a:effectLst/>
                <a:uLnTx/>
                <a:uFillTx/>
                <a:latin typeface="楷体" panose="02010609060101010101" pitchFamily="49" charset="-122"/>
                <a:ea typeface="楷体" panose="02010609060101010101" pitchFamily="49" charset="-122"/>
                <a:sym typeface="+mn-ea"/>
              </a:rPr>
              <a:t>的利益</a:t>
            </a:r>
            <a:r>
              <a:rPr lang="zh-CN" altLang="en-US" sz="2000" kern="0" noProof="0" dirty="0" smtClean="0">
                <a:ln>
                  <a:noFill/>
                </a:ln>
                <a:effectLst/>
                <a:uLnTx/>
                <a:uFillTx/>
                <a:latin typeface="楷体" panose="02010609060101010101" pitchFamily="49" charset="-122"/>
                <a:ea typeface="楷体" panose="02010609060101010101" pitchFamily="49" charset="-122"/>
                <a:sym typeface="+mn-ea"/>
              </a:rPr>
              <a:t>？</a:t>
            </a:r>
            <a:endPar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endParaRPr>
          </a:p>
          <a:p>
            <a:pPr marL="800100" lvl="1" indent="-342900">
              <a:lnSpc>
                <a:spcPct val="90000"/>
              </a:lnSpc>
              <a:buClr>
                <a:schemeClr val="folHlink"/>
              </a:buClr>
              <a:buSzPct val="60000"/>
            </a:pPr>
            <a:endParaRPr lang="zh-CN" altLang="en-US" sz="2000"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5" name="Rectangle 1"/>
          <p:cNvSpPr/>
          <p:nvPr/>
        </p:nvSpPr>
        <p:spPr bwMode="auto">
          <a:xfrm>
            <a:off x="900113" y="1052513"/>
            <a:ext cx="7772400" cy="696913"/>
          </a:xfrm>
          <a:prstGeom prst="rect">
            <a:avLst/>
          </a:prstGeom>
          <a:noFill/>
          <a:ln w="12700">
            <a:noFill/>
            <a:miter lim="800000"/>
          </a:ln>
        </p:spPr>
        <p:txBody>
          <a:bodyPr lIns="62506" tIns="35717" rIns="62506" bIns="35717" anchor="ctr"/>
          <a:lstStyle/>
          <a:p>
            <a:pPr marL="0" marR="0" lvl="0" indent="0" algn="ctr" defTabSz="914400" rtl="0" eaLnBrk="1" fontAlgn="base" latinLnBrk="0" hangingPunct="1">
              <a:lnSpc>
                <a:spcPct val="100000"/>
              </a:lnSpc>
              <a:spcBef>
                <a:spcPct val="0"/>
              </a:spcBef>
              <a:spcAft>
                <a:spcPct val="0"/>
              </a:spcAft>
              <a:buClrTx/>
              <a:buSzTx/>
              <a:buFontTx/>
              <a:buNone/>
              <a:defRPr/>
            </a:pP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合约选择（</a:t>
            </a:r>
            <a:r>
              <a:rPr kumimoji="1" lang="en-US" altLang="zh-CN"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4</a:t>
            </a:r>
            <a:r>
              <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rPr>
              <a:t>）</a:t>
            </a:r>
            <a:endParaRPr kumimoji="1" lang="zh-CN" altLang="en-US" sz="3600" b="1" i="0" u="none" strike="noStrike" kern="1200" cap="none" spc="0" normalizeH="0" baseline="0" noProof="0" dirty="0">
              <a:ln>
                <a:noFill/>
              </a:ln>
              <a:solidFill>
                <a:schemeClr val="tx2"/>
              </a:solidFill>
              <a:effectLst/>
              <a:uLnTx/>
              <a:uFillTx/>
              <a:latin typeface="楷体" panose="02010609060101010101" pitchFamily="49" charset="-122"/>
              <a:ea typeface="楷体" panose="02010609060101010101" pitchFamily="49" charset="-122"/>
              <a:cs typeface="+mj-cs"/>
            </a:endParaRPr>
          </a:p>
        </p:txBody>
      </p:sp>
      <p:sp>
        <p:nvSpPr>
          <p:cNvPr id="27651" name="Rectangle 2"/>
          <p:cNvSpPr/>
          <p:nvPr/>
        </p:nvSpPr>
        <p:spPr>
          <a:xfrm>
            <a:off x="769938" y="2060575"/>
            <a:ext cx="7773987" cy="3502025"/>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342900" lvl="0" indent="-342900">
              <a:lnSpc>
                <a:spcPct val="90000"/>
              </a:lnSpc>
            </a:pPr>
            <a:r>
              <a:rPr lang="zh-CN" altLang="en-US" sz="1800" b="1" u="sng" dirty="0">
                <a:latin typeface="楷体" panose="02010609060101010101" pitchFamily="49" charset="-122"/>
                <a:ea typeface="楷体" panose="02010609060101010101" pitchFamily="49" charset="-122"/>
                <a:sym typeface="Arial" panose="020B0604020202020204" pitchFamily="34" charset="0"/>
              </a:rPr>
              <a:t>选“出售产品还是出售要素”？</a:t>
            </a:r>
            <a:endParaRPr lang="en-US" altLang="zh-CN" sz="1800" b="1" u="sng"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秦镇凉米皮：</a:t>
            </a:r>
            <a:r>
              <a:rPr lang="en-US" altLang="zh-CN" sz="1800" dirty="0">
                <a:latin typeface="楷体" panose="02010609060101010101" pitchFamily="49" charset="-122"/>
                <a:ea typeface="楷体" panose="02010609060101010101" pitchFamily="49" charset="-122"/>
                <a:sym typeface="Arial" panose="020B0604020202020204" pitchFamily="34" charset="0"/>
              </a:rPr>
              <a:t>500</a:t>
            </a:r>
            <a:r>
              <a:rPr lang="zh-CN" altLang="en-US" sz="1800" dirty="0">
                <a:latin typeface="楷体" panose="02010609060101010101" pitchFamily="49" charset="-122"/>
                <a:ea typeface="楷体" panose="02010609060101010101" pitchFamily="49" charset="-122"/>
                <a:sym typeface="Arial" panose="020B0604020202020204" pitchFamily="34" charset="0"/>
              </a:rPr>
              <a:t>元包吃、包住、包教会</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1257300" lvl="2" indent="-342900" algn="r">
              <a:lnSpc>
                <a:spcPct val="90000"/>
              </a:lnSpc>
              <a:buSzPct val="60000"/>
              <a:buFontTx/>
              <a:buNone/>
            </a:pP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Arial" panose="020B0604020202020204" pitchFamily="34" charset="0"/>
              </a:rPr>
              <a:t>“秘笈何以不自珍”（周其仁）？</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香港花千树出版社总编叶海旋，为什么要教人家如何提供出版服务</a:t>
            </a: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Arial" panose="020B0604020202020204" pitchFamily="34" charset="0"/>
              </a:rPr>
              <a:t>出版及印刷實務入門手冊</a:t>
            </a: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en-US" altLang="zh-CN" sz="1800" dirty="0">
                <a:latin typeface="楷体" panose="02010609060101010101" pitchFamily="49" charset="-122"/>
                <a:ea typeface="楷体" panose="02010609060101010101" pitchFamily="49" charset="-122"/>
                <a:sym typeface="Arial" panose="020B0604020202020204" pitchFamily="34" charset="0"/>
              </a:rPr>
              <a:t>2000</a:t>
            </a:r>
            <a:r>
              <a:rPr lang="zh-CN" altLang="en-US" sz="1800" dirty="0">
                <a:latin typeface="楷体" panose="02010609060101010101" pitchFamily="49" charset="-122"/>
                <a:ea typeface="楷体" panose="02010609060101010101" pitchFamily="49" charset="-122"/>
                <a:sym typeface="Arial" panose="020B0604020202020204" pitchFamily="34" charset="0"/>
              </a:rPr>
              <a:t>）？</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星巴克卖咖啡，为什么还卖咖啡豆、糖浆、配方、甚至咖啡杯、咖啡机和店堂背景音乐？</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农家乐</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采摘乐园</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a:p>
            <a:pPr marL="800100" lvl="1" indent="-342900">
              <a:lnSpc>
                <a:spcPct val="90000"/>
              </a:lnSpc>
              <a:buClr>
                <a:schemeClr val="folHlink"/>
              </a:buClr>
              <a:buSzPct val="60000"/>
            </a:pPr>
            <a:r>
              <a:rPr lang="zh-CN" altLang="en-US" sz="1800" dirty="0">
                <a:latin typeface="楷体" panose="02010609060101010101" pitchFamily="49" charset="-122"/>
                <a:ea typeface="楷体" panose="02010609060101010101" pitchFamily="49" charset="-122"/>
                <a:sym typeface="Arial" panose="020B0604020202020204" pitchFamily="34" charset="0"/>
              </a:rPr>
              <a:t>自助汽车零件园</a:t>
            </a:r>
            <a:endParaRPr lang="en-US" altLang="zh-CN" sz="1800" dirty="0">
              <a:latin typeface="楷体" panose="02010609060101010101" pitchFamily="49" charset="-122"/>
              <a:ea typeface="楷体" panose="02010609060101010101" pitchFamily="49" charset="-122"/>
              <a:sym typeface="Arial" panose="020B0604020202020204" pitchFamily="34" charset="0"/>
            </a:endParaRPr>
          </a:p>
        </p:txBody>
      </p:sp>
      <p:sp>
        <p:nvSpPr>
          <p:cNvPr id="28675" name="Rectangle 2"/>
          <p:cNvSpPr/>
          <p:nvPr>
            <p:custDataLst>
              <p:tags r:id="rId1"/>
            </p:custDataLst>
          </p:nvPr>
        </p:nvSpPr>
        <p:spPr>
          <a:xfrm>
            <a:off x="770255" y="5012690"/>
            <a:ext cx="8131810" cy="1416685"/>
          </a:xfrm>
          <a:prstGeom prst="rect">
            <a:avLst/>
          </a:prstGeom>
          <a:noFill/>
          <a:ln w="12700">
            <a:noFill/>
          </a:ln>
        </p:spPr>
        <p:txBody>
          <a:bodyPr lIns="62506" tIns="35717" rIns="62506" bIns="35717"/>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0" lvl="0" indent="0">
              <a:lnSpc>
                <a:spcPct val="100000"/>
              </a:lnSpc>
              <a:spcBef>
                <a:spcPts val="0"/>
              </a:spcBef>
              <a:buNone/>
            </a:pPr>
            <a:r>
              <a:rPr lang="zh-CN" altLang="en-US" sz="1800" u="sng" dirty="0">
                <a:latin typeface="楷体" panose="02010609060101010101" pitchFamily="49" charset="-122"/>
                <a:ea typeface="楷体" panose="02010609060101010101" pitchFamily="49" charset="-122"/>
              </a:rPr>
              <a:t>小结：</a:t>
            </a:r>
            <a:endParaRPr lang="zh-CN" altLang="en-US" sz="1800" u="sng" dirty="0">
              <a:latin typeface="楷体" panose="02010609060101010101" pitchFamily="49" charset="-122"/>
              <a:ea typeface="楷体" panose="02010609060101010101" pitchFamily="49" charset="-122"/>
            </a:endParaRPr>
          </a:p>
          <a:p>
            <a:pPr marL="342900" lvl="0" indent="-342900">
              <a:lnSpc>
                <a:spcPct val="100000"/>
              </a:lnSpc>
              <a:spcBef>
                <a:spcPts val="0"/>
              </a:spcBef>
            </a:pPr>
            <a:r>
              <a:rPr lang="zh-CN" altLang="en-US" sz="1800" dirty="0">
                <a:latin typeface="楷体" panose="02010609060101010101" pitchFamily="49" charset="-122"/>
                <a:ea typeface="楷体" panose="02010609060101010101" pitchFamily="49" charset="-122"/>
              </a:rPr>
              <a:t>任何合约，总是一个结构，包括价格条款与非价格条款。</a:t>
            </a:r>
            <a:endParaRPr lang="en-US" altLang="zh-CN" sz="1800" dirty="0">
              <a:latin typeface="楷体" panose="02010609060101010101" pitchFamily="49" charset="-122"/>
              <a:ea typeface="楷体" panose="02010609060101010101" pitchFamily="49" charset="-122"/>
            </a:endParaRPr>
          </a:p>
          <a:p>
            <a:pPr marL="342900" lvl="0" indent="-342900">
              <a:lnSpc>
                <a:spcPct val="100000"/>
              </a:lnSpc>
              <a:spcBef>
                <a:spcPts val="0"/>
              </a:spcBef>
            </a:pPr>
            <a:r>
              <a:rPr lang="zh-CN" altLang="en-US" sz="1800" dirty="0">
                <a:latin typeface="楷体" panose="02010609060101010101" pitchFamily="49" charset="-122"/>
                <a:ea typeface="楷体" panose="02010609060101010101" pitchFamily="49" charset="-122"/>
              </a:rPr>
              <a:t>研究市场里的价格行为，不可脱离合约的结构而仅仅只研究价格条款。</a:t>
            </a:r>
            <a:endParaRPr lang="en-US" altLang="zh-CN" sz="1800" dirty="0">
              <a:latin typeface="楷体" panose="02010609060101010101" pitchFamily="49" charset="-122"/>
              <a:ea typeface="楷体" panose="02010609060101010101" pitchFamily="49" charset="-122"/>
            </a:endParaRPr>
          </a:p>
          <a:p>
            <a:pPr marL="342900" lvl="0" indent="-342900">
              <a:lnSpc>
                <a:spcPct val="100000"/>
              </a:lnSpc>
              <a:spcBef>
                <a:spcPts val="0"/>
              </a:spcBef>
            </a:pPr>
            <a:r>
              <a:rPr lang="zh-CN" altLang="en-US" sz="1800" dirty="0">
                <a:latin typeface="楷体" panose="02010609060101010101" pitchFamily="49" charset="-122"/>
                <a:ea typeface="楷体" panose="02010609060101010101" pitchFamily="49" charset="-122"/>
              </a:rPr>
              <a:t>合约的经济性质是界定并执行转让权。</a:t>
            </a:r>
            <a:endParaRPr lang="en-US" altLang="zh-CN" sz="1800" dirty="0">
              <a:latin typeface="楷体" panose="02010609060101010101" pitchFamily="49" charset="-122"/>
              <a:ea typeface="楷体" panose="02010609060101010101" pitchFamily="49" charset="-122"/>
            </a:endParaRPr>
          </a:p>
          <a:p>
            <a:pPr marL="342900" lvl="0" indent="-342900">
              <a:lnSpc>
                <a:spcPct val="100000"/>
              </a:lnSpc>
              <a:spcBef>
                <a:spcPts val="0"/>
              </a:spcBef>
            </a:pPr>
            <a:r>
              <a:rPr lang="zh-CN" altLang="en-US" sz="1800" dirty="0">
                <a:latin typeface="楷体" panose="02010609060101010101" pitchFamily="49" charset="-122"/>
                <a:ea typeface="楷体" panose="02010609060101010101" pitchFamily="49" charset="-122"/>
              </a:rPr>
              <a:t>关键是通过承诺和履约来约束交易行为，界定转让权实施中的</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公共域</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rPr>
              <a:t>，从而降低交易费用，增加成交机会，扩大交易范围。</a:t>
            </a: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rPr>
              <a:t>科斯定理”：背景</a:t>
            </a:r>
            <a:endParaRPr lang="zh-CN" altLang="en-US" sz="3600" b="1" dirty="0">
              <a:latin typeface="楷体" panose="02010609060101010101" pitchFamily="49" charset="-122"/>
              <a:ea typeface="楷体" panose="02010609060101010101" pitchFamily="49" charset="-122"/>
            </a:endParaRPr>
          </a:p>
        </p:txBody>
      </p:sp>
      <p:sp>
        <p:nvSpPr>
          <p:cNvPr id="7171" name="Rectangle 3"/>
          <p:cNvSpPr>
            <a:spLocks noGrp="1"/>
          </p:cNvSpPr>
          <p:nvPr>
            <p:ph idx="1"/>
          </p:nvPr>
        </p:nvSpPr>
        <p:spPr>
          <a:xfrm>
            <a:off x="1041400" y="1844675"/>
            <a:ext cx="7061200" cy="2769235"/>
          </a:xfrm>
        </p:spPr>
        <p:txBody>
          <a:bodyPr vert="horz" wrap="square" lIns="91440" tIns="45720" rIns="91440" bIns="45720" anchor="t" anchorCtr="0"/>
          <a:p>
            <a:pPr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庇古</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政府解决</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福利经济学、外部性理论（正</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负外部性</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庇古税）</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社会成本与私人成本的差异</a:t>
            </a:r>
            <a:endParaRPr lang="zh-CN" altLang="en-US"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工厂排污：惩罚侵权者</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蜜蜂采蜜：补贴果农和养蜂人（正外部性）</a:t>
            </a:r>
            <a:endParaRPr lang="zh-CN" altLang="en-US" sz="1800" dirty="0">
              <a:latin typeface="楷体" panose="02010609060101010101" pitchFamily="49" charset="-122"/>
              <a:ea typeface="楷体" panose="02010609060101010101" pitchFamily="49" charset="-122"/>
            </a:endParaRPr>
          </a:p>
          <a:p>
            <a:pPr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公路问题</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en-US" altLang="zh-CN" sz="1800" dirty="0">
                <a:latin typeface="楷体" panose="02010609060101010101" pitchFamily="49" charset="-122"/>
                <a:ea typeface="楷体" panose="02010609060101010101" pitchFamily="49" charset="-122"/>
              </a:rPr>
              <a:t>night </a:t>
            </a:r>
            <a:r>
              <a:rPr lang="zh-CN" altLang="en-US" sz="1800" dirty="0">
                <a:latin typeface="楷体" panose="02010609060101010101" pitchFamily="49" charset="-122"/>
                <a:ea typeface="楷体" panose="02010609060101010101" pitchFamily="49" charset="-122"/>
              </a:rPr>
              <a:t>挑战 </a:t>
            </a:r>
            <a:r>
              <a:rPr lang="en-US" altLang="zh-CN" sz="1800" dirty="0">
                <a:latin typeface="楷体" panose="02010609060101010101" pitchFamily="49" charset="-122"/>
                <a:ea typeface="楷体" panose="02010609060101010101" pitchFamily="49" charset="-122"/>
              </a:rPr>
              <a:t>Pigou</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en-US" altLang="zh-CN" sz="1800" dirty="0">
                <a:latin typeface="楷体" panose="02010609060101010101" pitchFamily="49" charset="-122"/>
                <a:ea typeface="楷体" panose="02010609060101010101" pitchFamily="49" charset="-122"/>
              </a:rPr>
              <a:t>A</a:t>
            </a:r>
            <a:r>
              <a:rPr lang="zh-CN" altLang="en-US" sz="1800" dirty="0">
                <a:latin typeface="楷体" panose="02010609060101010101" pitchFamily="49" charset="-122"/>
                <a:ea typeface="楷体" panose="02010609060101010101" pitchFamily="49" charset="-122"/>
              </a:rPr>
              <a:t>市到</a:t>
            </a:r>
            <a:r>
              <a:rPr lang="en-US" altLang="zh-CN" sz="1800" dirty="0">
                <a:latin typeface="楷体" panose="02010609060101010101" pitchFamily="49" charset="-122"/>
                <a:ea typeface="楷体" panose="02010609060101010101" pitchFamily="49" charset="-122"/>
              </a:rPr>
              <a:t>B</a:t>
            </a:r>
            <a:r>
              <a:rPr lang="zh-CN" altLang="en-US" sz="1800" dirty="0">
                <a:latin typeface="楷体" panose="02010609060101010101" pitchFamily="49" charset="-122"/>
                <a:ea typeface="楷体" panose="02010609060101010101" pitchFamily="49" charset="-122"/>
              </a:rPr>
              <a:t>市去有甲、乙两条公路，甲路平坦但堵塞厉害，乙路崎岖不平但不堵车。</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强制限流？收税？收费？</a:t>
            </a:r>
            <a:endParaRPr lang="en-US" altLang="zh-CN" sz="1800" dirty="0">
              <a:latin typeface="楷体" panose="02010609060101010101" pitchFamily="49" charset="-122"/>
              <a:ea typeface="楷体" panose="02010609060101010101" pitchFamily="49" charset="-122"/>
            </a:endParaRPr>
          </a:p>
          <a:p>
            <a:pPr lvl="1" eaLnBrk="1" latinLnBrk="0" hangingPunct="1">
              <a:lnSpc>
                <a:spcPts val="2060"/>
              </a:lnSpc>
              <a:spcBef>
                <a:spcPts val="0"/>
              </a:spcBef>
            </a:pPr>
            <a:r>
              <a:rPr lang="zh-CN" altLang="en-US" sz="1800" dirty="0">
                <a:latin typeface="楷体" panose="02010609060101010101" pitchFamily="49" charset="-122"/>
                <a:ea typeface="楷体" panose="02010609060101010101" pitchFamily="49" charset="-122"/>
              </a:rPr>
              <a:t>市场的失败？没有私产的失败？</a:t>
            </a:r>
            <a:endParaRPr lang="zh-CN" altLang="en-US" sz="1800" dirty="0">
              <a:latin typeface="楷体" panose="02010609060101010101" pitchFamily="49" charset="-122"/>
              <a:ea typeface="楷体" panose="02010609060101010101" pitchFamily="49" charset="-122"/>
            </a:endParaRPr>
          </a:p>
        </p:txBody>
      </p:sp>
      <p:sp>
        <p:nvSpPr>
          <p:cNvPr id="8195" name="Rectangle 3"/>
          <p:cNvSpPr>
            <a:spLocks noGrp="1"/>
          </p:cNvSpPr>
          <p:nvPr>
            <p:custDataLst>
              <p:tags r:id="rId1"/>
            </p:custDataLst>
          </p:nvPr>
        </p:nvSpPr>
        <p:spPr>
          <a:xfrm>
            <a:off x="1041400" y="4940935"/>
            <a:ext cx="8093710" cy="177355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1800" dirty="0">
                <a:latin typeface="楷体" panose="02010609060101010101" pitchFamily="49" charset="-122"/>
                <a:ea typeface="楷体" panose="02010609060101010101" pitchFamily="49" charset="-122"/>
              </a:rPr>
              <a:t>从</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联邦通信委员会</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1959</a:t>
            </a:r>
            <a:r>
              <a:rPr lang="zh-CN" altLang="en-US" sz="1800" dirty="0">
                <a:latin typeface="楷体" panose="02010609060101010101" pitchFamily="49" charset="-122"/>
                <a:ea typeface="楷体" panose="02010609060101010101" pitchFamily="49" charset="-122"/>
              </a:rPr>
              <a:t>）到</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社会成本的问题</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1960</a:t>
            </a:r>
            <a:r>
              <a:rPr lang="zh-CN" altLang="en-US" sz="1800" dirty="0">
                <a:latin typeface="楷体" panose="02010609060101010101" pitchFamily="49" charset="-122"/>
                <a:ea typeface="楷体" panose="02010609060101010101" pitchFamily="49" charset="-122"/>
              </a:rPr>
              <a:t>）</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因为集中而顽固、发表背景、芝大的辩论</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800" dirty="0">
                <a:latin typeface="楷体" panose="02010609060101010101" pitchFamily="49" charset="-122"/>
                <a:ea typeface="楷体" panose="02010609060101010101" pitchFamily="49" charset="-122"/>
              </a:rPr>
              <a:t>问题与传统</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互相干扰的无线电频道、传统之见</a:t>
            </a:r>
            <a:endParaRPr lang="zh-CN" altLang="en-US" sz="1800" dirty="0">
              <a:latin typeface="楷体" panose="02010609060101010101" pitchFamily="49" charset="-122"/>
              <a:ea typeface="楷体" panose="02010609060101010101" pitchFamily="49" charset="-122"/>
            </a:endParaRPr>
          </a:p>
          <a:p>
            <a:pPr lvl="2" eaLnBrk="1" hangingPunct="1">
              <a:lnSpc>
                <a:spcPct val="90000"/>
              </a:lnSpc>
            </a:pPr>
            <a:r>
              <a:rPr lang="en-US" altLang="zh-CN" sz="1600" dirty="0">
                <a:latin typeface="楷体" panose="02010609060101010101" pitchFamily="49" charset="-122"/>
                <a:ea typeface="楷体" panose="02010609060101010101" pitchFamily="49" charset="-122"/>
              </a:rPr>
              <a:t>Pigou</a:t>
            </a:r>
            <a:r>
              <a:rPr lang="zh-CN" altLang="en-US" sz="1600" dirty="0">
                <a:latin typeface="楷体" panose="02010609060101010101" pitchFamily="49" charset="-122"/>
                <a:ea typeface="楷体" panose="02010609060101010101" pitchFamily="49" charset="-122"/>
              </a:rPr>
              <a:t>教授以福利经济学捍卫普通法：惩罚侵权者；社会成本与私人成本的差异；远离热门争论的科斯</a:t>
            </a:r>
            <a:endParaRPr lang="zh-CN" altLang="en-US" sz="1600" dirty="0">
              <a:latin typeface="楷体" panose="02010609060101010101" pitchFamily="49" charset="-122"/>
              <a:ea typeface="楷体" panose="02010609060101010101" pitchFamily="49" charset="-122"/>
            </a:endParaRPr>
          </a:p>
        </p:txBody>
      </p:sp>
      <p:sp>
        <p:nvSpPr>
          <p:cNvPr id="4098" name="Rectangle 2"/>
          <p:cNvSpPr>
            <a:spLocks noGrp="1"/>
          </p:cNvSpPr>
          <p:nvPr>
            <p:custDataLst>
              <p:tags r:id="rId2"/>
            </p:custDataLst>
          </p:nvPr>
        </p:nvSpPr>
        <p:spPr>
          <a:xfrm>
            <a:off x="1619250" y="404495"/>
            <a:ext cx="6409055" cy="66738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800" b="1" dirty="0">
                <a:latin typeface="楷体" panose="02010609060101010101" pitchFamily="49" charset="-122"/>
                <a:ea typeface="楷体" panose="02010609060101010101" pitchFamily="49" charset="-122"/>
              </a:rPr>
              <a:t>第九讲 科斯定理</a:t>
            </a:r>
            <a:endParaRPr lang="zh-CN" altLang="en-US" sz="38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Rectangle 2"/>
          <p:cNvSpPr>
            <a:spLocks noGrp="1"/>
          </p:cNvSpPr>
          <p:nvPr>
            <p:ph type="title"/>
          </p:nvPr>
        </p:nvSpPr>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联邦通讯委员会（</a:t>
            </a:r>
            <a:r>
              <a:rPr lang="en-US" altLang="zh-CN" sz="3600" b="1" dirty="0">
                <a:latin typeface="楷体" panose="02010609060101010101" pitchFamily="49" charset="-122"/>
                <a:ea typeface="楷体" panose="02010609060101010101" pitchFamily="49" charset="-122"/>
              </a:rPr>
              <a:t>1959</a:t>
            </a:r>
            <a:r>
              <a:rPr lang="zh-CN" altLang="en-US" sz="3600" b="1" dirty="0">
                <a:latin typeface="楷体" panose="02010609060101010101" pitchFamily="49" charset="-122"/>
                <a:ea typeface="楷体" panose="02010609060101010101" pitchFamily="49" charset="-122"/>
              </a:rPr>
              <a:t>）</a:t>
            </a:r>
            <a:endParaRPr lang="zh-CN" altLang="en-US" sz="3600" b="1" dirty="0">
              <a:latin typeface="楷体" panose="02010609060101010101" pitchFamily="49" charset="-122"/>
              <a:ea typeface="楷体" panose="02010609060101010101" pitchFamily="49" charset="-122"/>
            </a:endParaRPr>
          </a:p>
        </p:txBody>
      </p:sp>
      <p:sp>
        <p:nvSpPr>
          <p:cNvPr id="12291" name="Rectangle 3"/>
          <p:cNvSpPr>
            <a:spLocks noGrp="1"/>
          </p:cNvSpPr>
          <p:nvPr>
            <p:ph idx="1"/>
          </p:nvPr>
        </p:nvSpPr>
        <p:spPr>
          <a:xfrm>
            <a:off x="1043940" y="1844675"/>
            <a:ext cx="7492365" cy="2011045"/>
          </a:xfrm>
        </p:spPr>
        <p:txBody>
          <a:bodyPr vert="horz" wrap="square" lIns="91440" tIns="45720" rIns="91440" bIns="45720" anchor="t" anchorCtr="0"/>
          <a:p>
            <a:pPr eaLnBrk="1" hangingPunct="1">
              <a:lnSpc>
                <a:spcPct val="80000"/>
              </a:lnSpc>
              <a:spcBef>
                <a:spcPts val="765"/>
              </a:spcBef>
              <a:buClrTx/>
              <a:buSzPct val="100000"/>
              <a:buFont typeface="Arial" panose="020B0604020202020204" pitchFamily="34" charset="0"/>
              <a:buChar char="•"/>
            </a:pP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Lucida Grande" charset="0"/>
              </a:rPr>
              <a:t>科斯定理</a:t>
            </a:r>
            <a:r>
              <a:rPr lang="zh-CN" altLang="en-US"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Lucida Grande" charset="0"/>
              </a:rPr>
              <a:t>这一术语并非我的首创，我也未曾对这一定理做过精确表述。该定理</a:t>
            </a: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Lucida Grande" charset="0"/>
              </a:rPr>
              <a:t>应归功于斯蒂格勒</a:t>
            </a:r>
            <a:r>
              <a:rPr lang="en-US" altLang="zh-CN" sz="1800" dirty="0">
                <a:latin typeface="楷体" panose="02010609060101010101" pitchFamily="49" charset="-122"/>
                <a:ea typeface="楷体" panose="02010609060101010101" pitchFamily="49" charset="-122"/>
                <a:sym typeface="Arial" panose="020B0604020202020204" pitchFamily="34" charset="0"/>
              </a:rPr>
              <a:t>….</a:t>
            </a:r>
            <a:r>
              <a:rPr lang="zh-CN" altLang="en-US" sz="1800" dirty="0">
                <a:latin typeface="楷体" panose="02010609060101010101" pitchFamily="49" charset="-122"/>
                <a:ea typeface="楷体" panose="02010609060101010101" pitchFamily="49" charset="-122"/>
                <a:sym typeface="Lucida Grande" charset="0"/>
              </a:rPr>
              <a:t>我最初是在</a:t>
            </a:r>
            <a:r>
              <a:rPr lang="en-US" altLang="zh-CN" sz="1800" dirty="0">
                <a:latin typeface="楷体" panose="02010609060101010101" pitchFamily="49" charset="-122"/>
                <a:ea typeface="楷体" panose="02010609060101010101" pitchFamily="49" charset="-122"/>
                <a:sym typeface="Lucida Grande" charset="0"/>
              </a:rPr>
              <a:t>《</a:t>
            </a:r>
            <a:r>
              <a:rPr lang="zh-CN" altLang="en-US" sz="1800" dirty="0">
                <a:latin typeface="楷体" panose="02010609060101010101" pitchFamily="49" charset="-122"/>
                <a:ea typeface="楷体" panose="02010609060101010101" pitchFamily="49" charset="-122"/>
                <a:sym typeface="Lucida Grande" charset="0"/>
              </a:rPr>
              <a:t>联邦通讯委员会</a:t>
            </a:r>
            <a:r>
              <a:rPr lang="en-US" altLang="zh-CN" sz="1800" dirty="0">
                <a:latin typeface="楷体" panose="02010609060101010101" pitchFamily="49" charset="-122"/>
                <a:ea typeface="楷体" panose="02010609060101010101" pitchFamily="49" charset="-122"/>
                <a:sym typeface="Lucida Grande" charset="0"/>
              </a:rPr>
              <a:t>》</a:t>
            </a:r>
            <a:r>
              <a:rPr lang="zh-CN" altLang="en-US" sz="1800" dirty="0">
                <a:latin typeface="楷体" panose="02010609060101010101" pitchFamily="49" charset="-122"/>
                <a:ea typeface="楷体" panose="02010609060101010101" pitchFamily="49" charset="-122"/>
                <a:sym typeface="Lucida Grande" charset="0"/>
              </a:rPr>
              <a:t>一文中提出了业已被归纳为科斯定理的观点。</a:t>
            </a:r>
            <a:endParaRPr lang="zh-CN" altLang="en-US" sz="1800" dirty="0">
              <a:latin typeface="楷体" panose="02010609060101010101" pitchFamily="49" charset="-122"/>
              <a:ea typeface="楷体" panose="02010609060101010101" pitchFamily="49" charset="-122"/>
              <a:sym typeface="Lucida Grande" charset="0"/>
            </a:endParaRPr>
          </a:p>
          <a:p>
            <a:pPr eaLnBrk="1" hangingPunct="1">
              <a:lnSpc>
                <a:spcPct val="80000"/>
              </a:lnSpc>
              <a:spcBef>
                <a:spcPts val="765"/>
              </a:spcBef>
              <a:buClrTx/>
              <a:buSzPct val="100000"/>
              <a:buFont typeface="Arial" panose="020B0604020202020204" pitchFamily="34" charset="0"/>
              <a:buChar char="•"/>
            </a:pPr>
            <a:r>
              <a:rPr lang="zh-CN" altLang="en-US" sz="1600" dirty="0">
                <a:latin typeface="楷体" panose="02010609060101010101" pitchFamily="49" charset="-122"/>
                <a:ea typeface="楷体" panose="02010609060101010101" pitchFamily="49" charset="-122"/>
                <a:sym typeface="Lucida Grande" charset="0"/>
              </a:rPr>
              <a:t>我说：</a:t>
            </a:r>
            <a:r>
              <a:rPr lang="zh-CN" altLang="en-US" sz="1600" dirty="0">
                <a:latin typeface="楷体" panose="02010609060101010101" pitchFamily="49" charset="-122"/>
                <a:ea typeface="楷体" panose="02010609060101010101" pitchFamily="49" charset="-122"/>
                <a:sym typeface="Arial" panose="020B0604020202020204" pitchFamily="34" charset="0"/>
              </a:rPr>
              <a:t>“</a:t>
            </a:r>
            <a:r>
              <a:rPr lang="zh-CN" altLang="en-US" sz="1600" dirty="0">
                <a:solidFill>
                  <a:srgbClr val="333399"/>
                </a:solidFill>
                <a:latin typeface="楷体" panose="02010609060101010101" pitchFamily="49" charset="-122"/>
                <a:ea typeface="楷体" panose="02010609060101010101" pitchFamily="49" charset="-122"/>
                <a:sym typeface="Lucida Grande" charset="0"/>
              </a:rPr>
              <a:t>一个新发现的山洞是属于发现山洞的人，还是属于山洞入口处的土地所有者，还是属于山洞顶上的土地所有者，无疑取决于财产法。但是，法律只确定谁是必须与之签约才能获得山洞使用权的人。至于山洞是用于储藏银行帐册，还是作为天然气储存库，或种植蘑菇，并不取决于财产法，而取决于银行、天然气公司和蘑菇公司哪一个能够付出最高费用以获得山洞使用权</a:t>
            </a:r>
            <a:r>
              <a:rPr lang="zh-CN" altLang="en-US" sz="1600" dirty="0">
                <a:solidFill>
                  <a:srgbClr val="333399"/>
                </a:solidFill>
                <a:latin typeface="楷体" panose="02010609060101010101" pitchFamily="49" charset="-122"/>
                <a:ea typeface="楷体" panose="02010609060101010101" pitchFamily="49" charset="-122"/>
                <a:sym typeface="Arial" panose="020B0604020202020204" pitchFamily="34" charset="0"/>
              </a:rPr>
              <a:t>”</a:t>
            </a:r>
            <a:r>
              <a:rPr lang="zh-CN" altLang="en-US" sz="1600" dirty="0">
                <a:solidFill>
                  <a:srgbClr val="333399"/>
                </a:solidFill>
                <a:latin typeface="楷体" panose="02010609060101010101" pitchFamily="49" charset="-122"/>
                <a:ea typeface="楷体" panose="02010609060101010101" pitchFamily="49" charset="-122"/>
                <a:sym typeface="Lucida Grande" charset="0"/>
              </a:rPr>
              <a:t>。我当时就指出，这一观点也可使用于发射无线电波（或排放烟雾）</a:t>
            </a:r>
            <a:r>
              <a:rPr lang="en-US" altLang="zh-CN" sz="1600" dirty="0">
                <a:solidFill>
                  <a:srgbClr val="333399"/>
                </a:solidFill>
                <a:latin typeface="楷体" panose="02010609060101010101" pitchFamily="49" charset="-122"/>
                <a:ea typeface="楷体" panose="02010609060101010101" pitchFamily="49" charset="-122"/>
                <a:sym typeface="Arial" panose="020B0604020202020204" pitchFamily="34" charset="0"/>
              </a:rPr>
              <a:t>…”</a:t>
            </a:r>
            <a:endParaRPr lang="en-US" altLang="zh-CN" sz="1600" dirty="0">
              <a:solidFill>
                <a:srgbClr val="333399"/>
              </a:solidFill>
              <a:latin typeface="楷体" panose="02010609060101010101" pitchFamily="49" charset="-122"/>
              <a:ea typeface="楷体" panose="02010609060101010101" pitchFamily="49" charset="-122"/>
              <a:sym typeface="Arial" panose="020B0604020202020204" pitchFamily="34" charset="0"/>
            </a:endParaRPr>
          </a:p>
        </p:txBody>
      </p:sp>
      <p:sp>
        <p:nvSpPr>
          <p:cNvPr id="13314" name="Rectangle 2"/>
          <p:cNvSpPr>
            <a:spLocks noGrp="1"/>
          </p:cNvSpPr>
          <p:nvPr>
            <p:custDataLst>
              <p:tags r:id="rId1"/>
            </p:custDataLst>
          </p:nvPr>
        </p:nvSpPr>
        <p:spPr>
          <a:xfrm>
            <a:off x="1151255" y="3716655"/>
            <a:ext cx="7165975" cy="64579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理解科斯定理：问题的相互性</a:t>
            </a:r>
            <a:endParaRPr lang="zh-CN" altLang="en-US" sz="3200" b="1" dirty="0">
              <a:latin typeface="楷体" panose="02010609060101010101" pitchFamily="49" charset="-122"/>
              <a:ea typeface="楷体" panose="02010609060101010101" pitchFamily="49" charset="-122"/>
            </a:endParaRPr>
          </a:p>
        </p:txBody>
      </p:sp>
      <p:sp>
        <p:nvSpPr>
          <p:cNvPr id="13315" name="Rectangle 3"/>
          <p:cNvSpPr>
            <a:spLocks noGrp="1"/>
          </p:cNvSpPr>
          <p:nvPr>
            <p:custDataLst>
              <p:tags r:id="rId2"/>
            </p:custDataLst>
          </p:nvPr>
        </p:nvSpPr>
        <p:spPr>
          <a:xfrm>
            <a:off x="539750" y="4292600"/>
            <a:ext cx="8279130" cy="251079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1800" dirty="0">
                <a:ea typeface="楷体" panose="02010609060101010101" pitchFamily="49" charset="-122"/>
              </a:rPr>
              <a:t>人们通常将以下两个问题混为一谈：其一是</a:t>
            </a:r>
            <a:r>
              <a:rPr lang="en-US" altLang="zh-CN" sz="1800" dirty="0">
                <a:ea typeface="楷体" panose="02010609060101010101" pitchFamily="49" charset="-122"/>
              </a:rPr>
              <a:t>A</a:t>
            </a:r>
            <a:r>
              <a:rPr lang="zh-CN" altLang="en-US" sz="1800" dirty="0">
                <a:ea typeface="楷体" panose="02010609060101010101" pitchFamily="49" charset="-122"/>
              </a:rPr>
              <a:t>给</a:t>
            </a:r>
            <a:r>
              <a:rPr lang="en-US" altLang="zh-CN" sz="1800" dirty="0">
                <a:ea typeface="楷体" panose="02010609060101010101" pitchFamily="49" charset="-122"/>
              </a:rPr>
              <a:t>B</a:t>
            </a:r>
            <a:r>
              <a:rPr lang="zh-CN" altLang="en-US" sz="1800" dirty="0">
                <a:ea typeface="楷体" panose="02010609060101010101" pitchFamily="49" charset="-122"/>
              </a:rPr>
              <a:t>造成损失，其二需要决策的是应如何限制</a:t>
            </a:r>
            <a:r>
              <a:rPr lang="en-US" altLang="zh-CN" sz="1800" dirty="0">
                <a:ea typeface="楷体" panose="02010609060101010101" pitchFamily="49" charset="-122"/>
              </a:rPr>
              <a:t>A</a:t>
            </a:r>
            <a:r>
              <a:rPr lang="zh-CN" altLang="en-US" sz="1800" dirty="0">
                <a:ea typeface="楷体" panose="02010609060101010101" pitchFamily="49" charset="-122"/>
              </a:rPr>
              <a:t>。但这种做法显然有误。我们</a:t>
            </a:r>
            <a:r>
              <a:rPr lang="zh-CN" altLang="en-US" sz="1800" u="sng" dirty="0">
                <a:ea typeface="楷体" panose="02010609060101010101" pitchFamily="49" charset="-122"/>
              </a:rPr>
              <a:t>分析的问题本质上具有相互性</a:t>
            </a:r>
            <a:r>
              <a:rPr lang="zh-CN" altLang="en-US" sz="1800" dirty="0">
                <a:ea typeface="楷体" panose="02010609060101010101" pitchFamily="49" charset="-122"/>
              </a:rPr>
              <a:t>。避免对</a:t>
            </a:r>
            <a:r>
              <a:rPr lang="en-US" altLang="zh-CN" sz="1800" dirty="0">
                <a:ea typeface="楷体" panose="02010609060101010101" pitchFamily="49" charset="-122"/>
              </a:rPr>
              <a:t>B</a:t>
            </a:r>
            <a:r>
              <a:rPr lang="zh-CN" altLang="en-US" sz="1800" dirty="0">
                <a:ea typeface="楷体" panose="02010609060101010101" pitchFamily="49" charset="-122"/>
              </a:rPr>
              <a:t>的损害必将会使</a:t>
            </a:r>
            <a:r>
              <a:rPr lang="en-US" altLang="zh-CN" sz="1800" dirty="0">
                <a:ea typeface="楷体" panose="02010609060101010101" pitchFamily="49" charset="-122"/>
              </a:rPr>
              <a:t>A</a:t>
            </a:r>
            <a:r>
              <a:rPr lang="zh-CN" altLang="en-US" sz="1800" dirty="0">
                <a:ea typeface="楷体" panose="02010609060101010101" pitchFamily="49" charset="-122"/>
              </a:rPr>
              <a:t>遭受损失。所以真正必须决策的问题是：应该允许</a:t>
            </a:r>
            <a:r>
              <a:rPr lang="en-US" altLang="zh-CN" sz="1800" dirty="0">
                <a:ea typeface="楷体" panose="02010609060101010101" pitchFamily="49" charset="-122"/>
              </a:rPr>
              <a:t>A</a:t>
            </a:r>
            <a:r>
              <a:rPr lang="zh-CN" altLang="en-US" sz="1800" dirty="0">
                <a:ea typeface="楷体" panose="02010609060101010101" pitchFamily="49" charset="-122"/>
              </a:rPr>
              <a:t>损害</a:t>
            </a:r>
            <a:r>
              <a:rPr lang="en-US" altLang="zh-CN" sz="1800" dirty="0">
                <a:ea typeface="楷体" panose="02010609060101010101" pitchFamily="49" charset="-122"/>
              </a:rPr>
              <a:t>B</a:t>
            </a:r>
            <a:r>
              <a:rPr lang="zh-CN" altLang="en-US" sz="1800" dirty="0">
                <a:ea typeface="楷体" panose="02010609060101010101" pitchFamily="49" charset="-122"/>
              </a:rPr>
              <a:t>，还是应该允许</a:t>
            </a:r>
            <a:r>
              <a:rPr lang="en-US" altLang="zh-CN" sz="1800" dirty="0">
                <a:ea typeface="楷体" panose="02010609060101010101" pitchFamily="49" charset="-122"/>
              </a:rPr>
              <a:t>B</a:t>
            </a:r>
            <a:r>
              <a:rPr lang="zh-CN" altLang="en-US" sz="1800" dirty="0">
                <a:ea typeface="楷体" panose="02010609060101010101" pitchFamily="49" charset="-122"/>
              </a:rPr>
              <a:t>损害</a:t>
            </a:r>
            <a:r>
              <a:rPr lang="en-US" altLang="zh-CN" sz="1800" dirty="0">
                <a:ea typeface="楷体" panose="02010609060101010101" pitchFamily="49" charset="-122"/>
              </a:rPr>
              <a:t>A?</a:t>
            </a:r>
            <a:r>
              <a:rPr lang="zh-CN" altLang="en-US" sz="1800" dirty="0">
                <a:ea typeface="楷体" panose="02010609060101010101" pitchFamily="49" charset="-122"/>
              </a:rPr>
              <a:t>问题的关键在于两害相权取其轻。</a:t>
            </a:r>
            <a:endParaRPr lang="en-US" altLang="zh-CN" sz="1800" dirty="0">
              <a:ea typeface="楷体" panose="02010609060101010101" pitchFamily="49" charset="-122"/>
            </a:endParaRPr>
          </a:p>
          <a:p>
            <a:pPr eaLnBrk="1" hangingPunct="1">
              <a:lnSpc>
                <a:spcPct val="90000"/>
              </a:lnSpc>
            </a:pPr>
            <a:r>
              <a:rPr lang="zh-CN" altLang="en-US" sz="1800" dirty="0">
                <a:ea typeface="楷体" panose="02010609060101010101" pitchFamily="49" charset="-122"/>
              </a:rPr>
              <a:t>只要清楚界定权利，无论权利谁属，交易费用零的条件下资源利用效率不变</a:t>
            </a:r>
            <a:endParaRPr lang="zh-CN" altLang="en-US" sz="1800" dirty="0">
              <a:ea typeface="楷体" panose="02010609060101010101" pitchFamily="49" charset="-122"/>
            </a:endParaRPr>
          </a:p>
          <a:p>
            <a:pPr eaLnBrk="1" hangingPunct="1">
              <a:lnSpc>
                <a:spcPct val="90000"/>
              </a:lnSpc>
            </a:pPr>
            <a:r>
              <a:rPr lang="zh-CN" altLang="en-US" sz="1800" dirty="0">
                <a:ea typeface="楷体" panose="02010609060101010101" pitchFamily="49" charset="-122"/>
              </a:rPr>
              <a:t>产权界定是市场交易的前提</a:t>
            </a:r>
            <a:r>
              <a:rPr lang="en-US" altLang="zh-CN"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从权利约束的角度看物品或资产。</a:t>
            </a:r>
            <a:endParaRPr lang="zh-CN" altLang="en-US" sz="1800" dirty="0">
              <a:ea typeface="楷体" panose="02010609060101010101" pitchFamily="49" charset="-122"/>
            </a:endParaRPr>
          </a:p>
          <a:p>
            <a:pPr eaLnBrk="1" hangingPunct="1">
              <a:lnSpc>
                <a:spcPct val="90000"/>
              </a:lnSpc>
            </a:pPr>
            <a:r>
              <a:rPr lang="zh-CN" altLang="en-US" sz="1800" dirty="0">
                <a:ea typeface="楷体" panose="02010609060101010101" pitchFamily="49" charset="-122"/>
              </a:rPr>
              <a:t>有了清楚的权利划分，市场交易导致最高的资产价值。</a:t>
            </a:r>
            <a:endParaRPr lang="zh-CN" altLang="en-US" sz="1800" dirty="0">
              <a:ea typeface="楷体" panose="02010609060101010101" pitchFamily="49" charset="-122"/>
            </a:endParaRPr>
          </a:p>
          <a:p>
            <a:pPr eaLnBrk="1" hangingPunct="1">
              <a:lnSpc>
                <a:spcPct val="90000"/>
              </a:lnSpc>
            </a:pPr>
            <a:r>
              <a:rPr lang="zh-CN" altLang="en-US" sz="1800" dirty="0">
                <a:ea typeface="楷体" panose="02010609060101010101" pitchFamily="49" charset="-122"/>
              </a:rPr>
              <a:t>根据科斯，私产经谈判达成自由交易、法庭裁决或由政府直接管制都可能是有效率的。全部问题的关键，是真实交易费用的限制。</a:t>
            </a:r>
            <a:endParaRPr lang="zh-CN" altLang="en-US" sz="1800" dirty="0">
              <a:ea typeface="楷体" panose="02010609060101010101" pitchFamily="49" charset="-122"/>
            </a:endParaRPr>
          </a:p>
          <a:p>
            <a:pPr eaLnBrk="1" hangingPunct="1">
              <a:lnSpc>
                <a:spcPct val="90000"/>
              </a:lnSpc>
            </a:pPr>
            <a:endParaRPr lang="zh-CN" altLang="en-US" sz="2400" dirty="0"/>
          </a:p>
          <a:p>
            <a:pPr eaLnBrk="1" hangingPunct="1">
              <a:lnSpc>
                <a:spcPct val="90000"/>
              </a:lnSpc>
            </a:pPr>
            <a:endParaRPr lang="en-US" altLang="zh-CN" sz="2400" dirty="0"/>
          </a:p>
        </p:txBody>
      </p:sp>
    </p:spTree>
  </p:cSld>
  <p:clrMapOvr>
    <a:masterClrMapping/>
  </p:clrMapOvr>
  <p:transition>
    <p:zoom dir="in"/>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150938" y="617538"/>
            <a:ext cx="7524750"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关于科斯定理</a:t>
            </a:r>
            <a:endParaRPr lang="zh-CN" altLang="en-US" sz="4000" b="1" dirty="0">
              <a:latin typeface="楷体" panose="02010609060101010101" pitchFamily="49" charset="-122"/>
              <a:ea typeface="楷体" panose="02010609060101010101" pitchFamily="49" charset="-122"/>
            </a:endParaRPr>
          </a:p>
        </p:txBody>
      </p:sp>
      <p:sp>
        <p:nvSpPr>
          <p:cNvPr id="14339" name="Rectangle 3"/>
          <p:cNvSpPr>
            <a:spLocks noGrp="1"/>
          </p:cNvSpPr>
          <p:nvPr>
            <p:ph idx="1"/>
          </p:nvPr>
        </p:nvSpPr>
        <p:spPr>
          <a:xfrm>
            <a:off x="1151255" y="1772920"/>
            <a:ext cx="7350125" cy="2310765"/>
          </a:xfrm>
        </p:spPr>
        <p:txBody>
          <a:bodyPr vert="horz" wrap="square" lIns="91440" tIns="45720" rIns="91440" bIns="45720" anchor="t" anchorCtr="0"/>
          <a:p>
            <a:pPr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工厂污染案例</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想象你是原先就在此地的居民，工厂是后来的</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想象工厂是原先在此地的，你是后搬入的居民</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想象工厂是名牌大厂</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想象你是马云</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想象工厂是居民办的</a:t>
            </a:r>
            <a:endParaRPr lang="en-US" altLang="zh-CN" sz="1800" dirty="0">
              <a:latin typeface="楷体" panose="02010609060101010101" pitchFamily="49" charset="-122"/>
              <a:ea typeface="楷体" panose="02010609060101010101" pitchFamily="49" charset="-122"/>
            </a:endParaRPr>
          </a:p>
          <a:p>
            <a:pPr lvl="1" eaLnBrk="1" latinLnBrk="0" hangingPunct="1">
              <a:lnSpc>
                <a:spcPct val="100000"/>
              </a:lnSpc>
              <a:spcBef>
                <a:spcPts val="0"/>
              </a:spcBef>
            </a:pPr>
            <a:r>
              <a:rPr lang="en-US" altLang="zh-CN" sz="1800" dirty="0">
                <a:latin typeface="楷体" panose="02010609060101010101" pitchFamily="49" charset="-122"/>
                <a:ea typeface="楷体" panose="02010609060101010101" pitchFamily="49" charset="-122"/>
              </a:rPr>
              <a:t>……</a:t>
            </a:r>
            <a:endParaRPr lang="en-US" altLang="zh-CN" sz="1800" dirty="0">
              <a:latin typeface="楷体" panose="02010609060101010101" pitchFamily="49" charset="-122"/>
              <a:ea typeface="楷体" panose="02010609060101010101" pitchFamily="49" charset="-122"/>
            </a:endParaRPr>
          </a:p>
          <a:p>
            <a:pPr eaLnBrk="1" latinLnBrk="0" hangingPunct="1">
              <a:lnSpc>
                <a:spcPct val="100000"/>
              </a:lnSpc>
              <a:spcBef>
                <a:spcPts val="0"/>
              </a:spcBef>
            </a:pPr>
            <a:r>
              <a:rPr lang="zh-CN" altLang="en-US" sz="1800" dirty="0">
                <a:latin typeface="楷体" panose="02010609060101010101" pitchFamily="49" charset="-122"/>
                <a:ea typeface="楷体" panose="02010609060101010101" pitchFamily="49" charset="-122"/>
              </a:rPr>
              <a:t>为什么科斯想出了科斯定理？</a:t>
            </a:r>
            <a:endParaRPr lang="zh-CN" altLang="en-US" sz="1800" dirty="0">
              <a:latin typeface="楷体" panose="02010609060101010101" pitchFamily="49" charset="-122"/>
              <a:ea typeface="楷体" panose="02010609060101010101" pitchFamily="49" charset="-122"/>
            </a:endParaRPr>
          </a:p>
        </p:txBody>
      </p:sp>
      <p:sp>
        <p:nvSpPr>
          <p:cNvPr id="15363" name="Rectangle 3"/>
          <p:cNvSpPr>
            <a:spLocks noGrp="1"/>
          </p:cNvSpPr>
          <p:nvPr>
            <p:custDataLst>
              <p:tags r:id="rId1"/>
            </p:custDataLst>
          </p:nvPr>
        </p:nvSpPr>
        <p:spPr>
          <a:xfrm>
            <a:off x="971550" y="4076700"/>
            <a:ext cx="7277100" cy="27025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en-US" altLang="zh-CN"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产权无所谓</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吗？（理解的谬误）</a:t>
            </a:r>
            <a:endParaRPr lang="zh-CN" altLang="en-US" sz="1800" dirty="0">
              <a:ea typeface="楷体" panose="02010609060101010101" pitchFamily="49" charset="-122"/>
            </a:endParaRPr>
          </a:p>
          <a:p>
            <a:pPr eaLnBrk="1" hangingPunct="1">
              <a:lnSpc>
                <a:spcPct val="80000"/>
              </a:lnSpc>
            </a:pP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交易费用为零</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？（表达的谬误）</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能不能</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先假设为零，再放宽假定、逼近真实世界</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吗？</a:t>
            </a:r>
            <a:endParaRPr lang="zh-CN" altLang="en-US" sz="1800" dirty="0">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加费用</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背离稀缺条件下人的行为逻辑</a:t>
            </a:r>
            <a:r>
              <a:rPr lang="en-US" altLang="zh-CN"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尽可能减少费用。</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是</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定理</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吗？（概述的谬误）</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科斯不同意</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科斯定理</a:t>
            </a:r>
            <a:r>
              <a:rPr lang="zh-CN" altLang="en-US" sz="1800" dirty="0">
                <a:latin typeface="楷体" panose="02010609060101010101" pitchFamily="49" charset="-122"/>
                <a:ea typeface="楷体" panose="02010609060101010101" pitchFamily="49" charset="-122"/>
              </a:rPr>
              <a:t>”</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科斯对</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一般化</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的保留</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除去这些谬误，</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科斯定理</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启发我们关注</a:t>
            </a:r>
            <a:r>
              <a:rPr lang="zh-CN" altLang="en-US" sz="1800" u="sng" dirty="0">
                <a:ea typeface="楷体" panose="02010609060101010101" pitchFamily="49" charset="-122"/>
              </a:rPr>
              <a:t>真实的交易费用</a:t>
            </a:r>
            <a:r>
              <a:rPr lang="zh-CN" altLang="en-US" sz="1800" dirty="0">
                <a:ea typeface="楷体" panose="02010609060101010101" pitchFamily="49" charset="-122"/>
              </a:rPr>
              <a:t>，特别是关注不同的权利界定可能引起不同的交易费用。</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好的理论是经济调查的向导。</a:t>
            </a:r>
            <a:endParaRPr lang="zh-CN" altLang="en-US" sz="1800" dirty="0">
              <a:ea typeface="楷体" panose="02010609060101010101" pitchFamily="49" charset="-122"/>
            </a:endParaRPr>
          </a:p>
        </p:txBody>
      </p:sp>
    </p:spTree>
  </p:cSld>
  <p:clrMapOvr>
    <a:masterClrMapping/>
  </p:clrMapOvr>
  <p:transition>
    <p:zoom dir="in"/>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2"/>
          <p:cNvSpPr>
            <a:spLocks noGrp="1"/>
          </p:cNvSpPr>
          <p:nvPr>
            <p:ph type="title"/>
          </p:nvPr>
        </p:nvSpPr>
        <p:spPr>
          <a:xfrm>
            <a:off x="1150938" y="617538"/>
            <a:ext cx="72374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第九次讨论课</a:t>
            </a:r>
            <a:endParaRPr lang="zh-CN" altLang="en-US" sz="4000" b="1" dirty="0">
              <a:latin typeface="楷体" panose="02010609060101010101" pitchFamily="49" charset="-122"/>
              <a:ea typeface="楷体" panose="02010609060101010101" pitchFamily="49" charset="-122"/>
            </a:endParaRPr>
          </a:p>
        </p:txBody>
      </p:sp>
      <p:sp>
        <p:nvSpPr>
          <p:cNvPr id="6147" name="Rectangle 3"/>
          <p:cNvSpPr>
            <a:spLocks noGrp="1" noChangeArrowheads="1"/>
          </p:cNvSpPr>
          <p:nvPr>
            <p:ph idx="1"/>
          </p:nvPr>
        </p:nvSpPr>
        <p:spPr>
          <a:xfrm>
            <a:off x="107950" y="1844675"/>
            <a:ext cx="8615045" cy="4392930"/>
          </a:xfrm>
        </p:spPr>
        <p:txBody>
          <a:bodyPr vert="horz" wrap="square" lIns="91440" tIns="45720" rIns="91440" bIns="45720" numCol="1" anchor="t" anchorCtr="0" compatLnSpc="1"/>
          <a:lstStyle/>
          <a:p>
            <a:pPr marL="933450" marR="0" lvl="1" indent="-53340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有人说庇古就是主张政府处罚排污企业，科斯就是主张有排污企业和周边受损居民市场谈判解决争端。这种看法正确吗？请问选择不同的解决方案背后的约束条件是什么？</a:t>
            </a:r>
            <a:r>
              <a:rPr kumimoji="1" lang="zh-CN" altLang="en-US" sz="2000" b="0" i="0" u="sng"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不对；是科斯认为可能不只有政府解决一条路，只要交易费用够低，谈判可以得出好的结果</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933450" marR="0" lvl="1" indent="-53340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除了政府介入和市场谈判之外，还有其他的解决外部性问题的办法吗？界定产权</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价高者得</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933450" marR="0" lvl="1" indent="-53340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根据科斯定理，在交易费用为零情况下，产权的初始配置不影响资源的配置效率。你觉得产权的初始配置重要不重要？</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400050" marR="0" lvl="1" indent="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None/>
              <a:defRPr/>
            </a:pP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933450" marR="0" lvl="1" indent="-53340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Char char="n"/>
              <a:defRPr/>
            </a:pP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933450" marR="0" lvl="1" indent="-533400" algn="l" defTabSz="914400" rtl="0" eaLnBrk="1" fontAlgn="base" latinLnBrk="0" hangingPunct="1">
              <a:lnSpc>
                <a:spcPct val="150000"/>
              </a:lnSpc>
              <a:spcBef>
                <a:spcPct val="20000"/>
              </a:spcBef>
              <a:spcAft>
                <a:spcPct val="0"/>
              </a:spcAft>
              <a:buClr>
                <a:schemeClr val="hlink"/>
              </a:buClr>
              <a:buSzPct val="55000"/>
              <a:buFont typeface="Wingdings" panose="05000000000000000000" pitchFamily="2" charset="2"/>
              <a:buChar char="n"/>
              <a:defRPr/>
            </a:pP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403350" y="701675"/>
            <a:ext cx="7467600" cy="1143000"/>
          </a:xfrm>
        </p:spPr>
        <p:txBody>
          <a:bodyPr vert="horz" wrap="square" lIns="91440" tIns="45720" rIns="91440" bIns="45720" anchor="b" anchorCtr="0"/>
          <a:p>
            <a:pPr eaLnBrk="1" hangingPunct="1"/>
            <a:r>
              <a:rPr lang="zh-CN" altLang="en-US" sz="3400" b="1" dirty="0">
                <a:ea typeface="楷体" panose="02010609060101010101" pitchFamily="49" charset="-122"/>
              </a:rPr>
              <a:t>集中关注</a:t>
            </a:r>
            <a:r>
              <a:rPr lang="zh-CN" altLang="en-US" sz="3400" b="1" dirty="0">
                <a:latin typeface="楷体" panose="02010609060101010101" pitchFamily="49" charset="-122"/>
                <a:ea typeface="楷体" panose="02010609060101010101" pitchFamily="49" charset="-122"/>
              </a:rPr>
              <a:t>“</a:t>
            </a:r>
            <a:r>
              <a:rPr lang="zh-CN" altLang="en-US" sz="3400" b="1" dirty="0">
                <a:ea typeface="楷体" panose="02010609060101010101" pitchFamily="49" charset="-122"/>
              </a:rPr>
              <a:t>是什么</a:t>
            </a:r>
            <a:r>
              <a:rPr lang="zh-CN" altLang="en-US" sz="3400" b="1" dirty="0">
                <a:latin typeface="楷体" panose="02010609060101010101" pitchFamily="49" charset="-122"/>
                <a:ea typeface="楷体" panose="02010609060101010101" pitchFamily="49" charset="-122"/>
              </a:rPr>
              <a:t>”</a:t>
            </a:r>
            <a:r>
              <a:rPr lang="zh-CN" altLang="en-US" sz="3400" b="1" dirty="0">
                <a:ea typeface="楷体" panose="02010609060101010101" pitchFamily="49" charset="-122"/>
              </a:rPr>
              <a:t>和</a:t>
            </a:r>
            <a:r>
              <a:rPr lang="zh-CN" altLang="en-US" sz="3400" b="1" dirty="0">
                <a:latin typeface="楷体" panose="02010609060101010101" pitchFamily="49" charset="-122"/>
                <a:ea typeface="楷体" panose="02010609060101010101" pitchFamily="49" charset="-122"/>
              </a:rPr>
              <a:t>“</a:t>
            </a:r>
            <a:r>
              <a:rPr lang="zh-CN" altLang="en-US" sz="3400" b="1" dirty="0">
                <a:ea typeface="楷体" panose="02010609060101010101" pitchFamily="49" charset="-122"/>
              </a:rPr>
              <a:t>为什么</a:t>
            </a:r>
            <a:r>
              <a:rPr lang="zh-CN" altLang="en-US" sz="3400" b="1" dirty="0">
                <a:latin typeface="楷体" panose="02010609060101010101" pitchFamily="49" charset="-122"/>
                <a:ea typeface="楷体" panose="02010609060101010101" pitchFamily="49" charset="-122"/>
              </a:rPr>
              <a:t>”</a:t>
            </a:r>
            <a:endParaRPr lang="zh-CN" altLang="en-US" sz="3400" b="1" dirty="0">
              <a:ea typeface="楷体" panose="02010609060101010101" pitchFamily="49" charset="-122"/>
            </a:endParaRPr>
          </a:p>
        </p:txBody>
      </p:sp>
      <p:sp>
        <p:nvSpPr>
          <p:cNvPr id="14339" name="Rectangle 3"/>
          <p:cNvSpPr>
            <a:spLocks noGrp="1"/>
          </p:cNvSpPr>
          <p:nvPr>
            <p:ph idx="1"/>
          </p:nvPr>
        </p:nvSpPr>
        <p:spPr>
          <a:xfrm>
            <a:off x="827405" y="1916430"/>
            <a:ext cx="8275955" cy="2392045"/>
          </a:xfrm>
        </p:spPr>
        <p:txBody>
          <a:bodyPr vert="horz" wrap="square" lIns="91440" tIns="45720" rIns="91440" bIns="45720" anchor="t" anchorCtr="0"/>
          <a:p>
            <a:pPr eaLnBrk="1" hangingPunct="1">
              <a:lnSpc>
                <a:spcPct val="90000"/>
              </a:lnSpc>
              <a:spcBef>
                <a:spcPct val="50000"/>
              </a:spcBef>
            </a:pPr>
            <a:r>
              <a:rPr lang="zh-CN" altLang="en-US" sz="2000" dirty="0">
                <a:latin typeface="楷体" panose="02010609060101010101" pitchFamily="49" charset="-122"/>
                <a:ea typeface="楷体" panose="02010609060101010101" pitchFamily="49" charset="-122"/>
              </a:rPr>
              <a:t>四类问题：是什么、为什么、好不好、怎么办</a:t>
            </a:r>
            <a:endParaRPr lang="zh-CN" altLang="en-US" sz="2000" dirty="0">
              <a:latin typeface="楷体" panose="02010609060101010101" pitchFamily="49" charset="-122"/>
              <a:ea typeface="楷体" panose="02010609060101010101" pitchFamily="49" charset="-122"/>
            </a:endParaRPr>
          </a:p>
          <a:p>
            <a:pPr eaLnBrk="1" hangingPunct="1">
              <a:lnSpc>
                <a:spcPct val="90000"/>
              </a:lnSpc>
              <a:spcBef>
                <a:spcPct val="50000"/>
              </a:spcBef>
            </a:pPr>
            <a:r>
              <a:rPr lang="zh-CN" altLang="en-US" sz="2000" dirty="0">
                <a:latin typeface="楷体" panose="02010609060101010101" pitchFamily="49" charset="-122"/>
                <a:ea typeface="楷体" panose="02010609060101010101" pitchFamily="49" charset="-122"/>
              </a:rPr>
              <a:t>科学问题涉及：是什么（知其然）和 为什么（知其所以然）</a:t>
            </a:r>
            <a:endParaRPr lang="zh-CN" altLang="en-US" sz="2000" dirty="0">
              <a:latin typeface="楷体" panose="02010609060101010101" pitchFamily="49" charset="-122"/>
              <a:ea typeface="楷体" panose="02010609060101010101" pitchFamily="49" charset="-122"/>
            </a:endParaRPr>
          </a:p>
          <a:p>
            <a:pPr eaLnBrk="1" hangingPunct="1">
              <a:lnSpc>
                <a:spcPct val="90000"/>
              </a:lnSpc>
              <a:spcBef>
                <a:spcPct val="50000"/>
              </a:spcBef>
            </a:pPr>
            <a:r>
              <a:rPr lang="zh-CN" altLang="en-US" sz="2000" dirty="0">
                <a:latin typeface="楷体" panose="02010609060101010101" pitchFamily="49" charset="-122"/>
                <a:ea typeface="楷体" panose="02010609060101010101" pitchFamily="49" charset="-122"/>
              </a:rPr>
              <a:t>好不好</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属于</a:t>
            </a:r>
            <a:r>
              <a:rPr lang="zh-CN" altLang="en-US" sz="2000" u="sng" dirty="0">
                <a:latin typeface="楷体" panose="02010609060101010101" pitchFamily="49" charset="-122"/>
                <a:ea typeface="楷体" panose="02010609060101010101" pitchFamily="49" charset="-122"/>
              </a:rPr>
              <a:t>价值判断</a:t>
            </a:r>
            <a:r>
              <a:rPr lang="zh-CN" altLang="en-US" sz="2000" dirty="0">
                <a:latin typeface="楷体" panose="02010609060101010101" pitchFamily="49" charset="-122"/>
                <a:ea typeface="楷体" panose="02010609060101010101" pitchFamily="49" charset="-122"/>
              </a:rPr>
              <a:t>问题，仁者见仁，智者见智。</a:t>
            </a:r>
            <a:endParaRPr lang="zh-CN" altLang="en-US" sz="2000" dirty="0">
              <a:latin typeface="楷体" panose="02010609060101010101" pitchFamily="49" charset="-122"/>
              <a:ea typeface="楷体" panose="02010609060101010101" pitchFamily="49" charset="-122"/>
            </a:endParaRPr>
          </a:p>
          <a:p>
            <a:pPr eaLnBrk="1" hangingPunct="1">
              <a:lnSpc>
                <a:spcPct val="90000"/>
              </a:lnSpc>
              <a:spcBef>
                <a:spcPct val="50000"/>
              </a:spcBef>
            </a:pPr>
            <a:r>
              <a:rPr lang="zh-CN" altLang="en-US" sz="2000" dirty="0">
                <a:latin typeface="楷体" panose="02010609060101010101" pitchFamily="49" charset="-122"/>
                <a:ea typeface="楷体" panose="02010609060101010101" pitchFamily="49" charset="-122"/>
              </a:rPr>
              <a:t>怎么办</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属于</a:t>
            </a:r>
            <a:r>
              <a:rPr lang="zh-CN" altLang="en-US" sz="2000" u="sng" dirty="0">
                <a:latin typeface="楷体" panose="02010609060101010101" pitchFamily="49" charset="-122"/>
                <a:ea typeface="楷体" panose="02010609060101010101" pitchFamily="49" charset="-122"/>
              </a:rPr>
              <a:t>工程</a:t>
            </a:r>
            <a:r>
              <a:rPr lang="zh-CN" altLang="en-US" sz="2000" dirty="0">
                <a:latin typeface="楷体" panose="02010609060101010101" pitchFamily="49" charset="-122"/>
                <a:ea typeface="楷体" panose="02010609060101010101" pitchFamily="49" charset="-122"/>
              </a:rPr>
              <a:t>问题，基于价值判断和科学知识之上的应用。</a:t>
            </a:r>
            <a:endParaRPr lang="zh-CN" altLang="en-US" sz="2000" dirty="0">
              <a:latin typeface="楷体" panose="02010609060101010101" pitchFamily="49" charset="-122"/>
              <a:ea typeface="楷体" panose="02010609060101010101" pitchFamily="49" charset="-122"/>
            </a:endParaRPr>
          </a:p>
          <a:p>
            <a:pPr eaLnBrk="1" hangingPunct="1">
              <a:lnSpc>
                <a:spcPct val="90000"/>
              </a:lnSpc>
              <a:spcBef>
                <a:spcPct val="50000"/>
              </a:spcBef>
            </a:pPr>
            <a:r>
              <a:rPr lang="zh-CN" altLang="en-US" sz="2000" dirty="0">
                <a:latin typeface="楷体" panose="02010609060101010101" pitchFamily="49" charset="-122"/>
                <a:ea typeface="楷体" panose="02010609060101010101" pitchFamily="49" charset="-122"/>
              </a:rPr>
              <a:t>价值判断问题和工程问题不是科学问题。（</a:t>
            </a:r>
            <a:r>
              <a:rPr lang="zh-CN" altLang="en-US" sz="2000" dirty="0">
                <a:latin typeface="楷体" panose="02010609060101010101" pitchFamily="49" charset="-122"/>
                <a:ea typeface="楷体" panose="02010609060101010101" pitchFamily="49" charset="-122"/>
              </a:rPr>
              <a:t>以贫富差距为例）</a:t>
            </a:r>
            <a:endParaRPr lang="zh-CN" altLang="en-US" sz="2000" dirty="0">
              <a:latin typeface="楷体" panose="02010609060101010101" pitchFamily="49" charset="-122"/>
              <a:ea typeface="楷体" panose="02010609060101010101" pitchFamily="49" charset="-122"/>
            </a:endParaRPr>
          </a:p>
        </p:txBody>
      </p:sp>
      <p:sp>
        <p:nvSpPr>
          <p:cNvPr id="4098" name="Rectangle 2"/>
          <p:cNvSpPr>
            <a:spLocks noGrp="1"/>
          </p:cNvSpPr>
          <p:nvPr>
            <p:custDataLst>
              <p:tags r:id="rId1"/>
            </p:custDataLst>
          </p:nvPr>
        </p:nvSpPr>
        <p:spPr>
          <a:xfrm>
            <a:off x="1547495" y="332740"/>
            <a:ext cx="6121400" cy="76898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zh-CN" altLang="en-US" sz="4000" b="1" dirty="0">
                <a:latin typeface="楷体" panose="02010609060101010101" pitchFamily="49" charset="-122"/>
                <a:ea typeface="楷体" panose="02010609060101010101" pitchFamily="49" charset="-122"/>
              </a:rPr>
              <a:t>第二讲 稀缺、竞争与约束</a:t>
            </a:r>
            <a:endParaRPr lang="zh-CN" altLang="en-US" sz="4000" b="1" dirty="0">
              <a:latin typeface="楷体" panose="02010609060101010101" pitchFamily="49" charset="-122"/>
              <a:ea typeface="楷体" panose="02010609060101010101" pitchFamily="49" charset="-122"/>
            </a:endParaRPr>
          </a:p>
        </p:txBody>
      </p:sp>
      <p:sp>
        <p:nvSpPr>
          <p:cNvPr id="6146" name="Rectangle 2"/>
          <p:cNvSpPr>
            <a:spLocks noGrp="1"/>
          </p:cNvSpPr>
          <p:nvPr>
            <p:custDataLst>
              <p:tags r:id="rId2"/>
            </p:custDataLst>
          </p:nvPr>
        </p:nvSpPr>
        <p:spPr>
          <a:xfrm>
            <a:off x="989965" y="4004945"/>
            <a:ext cx="7237095" cy="63436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中医是科学吗？</a:t>
            </a:r>
            <a:endParaRPr lang="zh-CN" altLang="en-US" sz="3200" b="1" dirty="0">
              <a:latin typeface="楷体" panose="02010609060101010101" pitchFamily="49" charset="-122"/>
              <a:ea typeface="楷体" panose="02010609060101010101" pitchFamily="49" charset="-122"/>
            </a:endParaRPr>
          </a:p>
        </p:txBody>
      </p:sp>
      <p:sp>
        <p:nvSpPr>
          <p:cNvPr id="6147" name="Rectangle 3"/>
          <p:cNvSpPr>
            <a:spLocks noGrp="1"/>
          </p:cNvSpPr>
          <p:nvPr>
            <p:custDataLst>
              <p:tags r:id="rId3"/>
            </p:custDataLst>
          </p:nvPr>
        </p:nvSpPr>
        <p:spPr>
          <a:xfrm>
            <a:off x="827405" y="4652645"/>
            <a:ext cx="7449185" cy="202692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algn="l" eaLnBrk="1" hangingPunct="1">
              <a:lnSpc>
                <a:spcPct val="90000"/>
              </a:lnSpc>
              <a:spcBef>
                <a:spcPct val="50000"/>
              </a:spcBef>
            </a:pPr>
            <a:r>
              <a:rPr lang="zh-CN" altLang="en-US" sz="2000" kern="0" dirty="0">
                <a:latin typeface="楷体" panose="02010609060101010101" pitchFamily="49" charset="-122"/>
                <a:ea typeface="楷体" panose="02010609060101010101" pitchFamily="49" charset="-122"/>
              </a:rPr>
              <a:t>中医能治好西医疗效不好的病人、中医重视病人个体的异质性</a:t>
            </a:r>
            <a:endParaRPr lang="zh-CN" altLang="en-US" sz="2000" kern="0" dirty="0">
              <a:latin typeface="楷体" panose="02010609060101010101" pitchFamily="49" charset="-122"/>
              <a:ea typeface="楷体" panose="02010609060101010101" pitchFamily="49" charset="-122"/>
            </a:endParaRPr>
          </a:p>
          <a:p>
            <a:pPr algn="l" eaLnBrk="1" hangingPunct="1">
              <a:lnSpc>
                <a:spcPct val="90000"/>
              </a:lnSpc>
              <a:spcBef>
                <a:spcPct val="50000"/>
              </a:spcBef>
            </a:pPr>
            <a:r>
              <a:rPr lang="zh-CN" altLang="en-US" sz="2000" kern="0" dirty="0">
                <a:latin typeface="楷体" panose="02010609060101010101" pitchFamily="49" charset="-122"/>
                <a:ea typeface="楷体" panose="02010609060101010101" pitchFamily="49" charset="-122"/>
              </a:rPr>
              <a:t>部分中药有副作用、中医理论不具有可证伪性</a:t>
            </a:r>
            <a:endParaRPr lang="zh-CN" altLang="en-US" sz="2000" kern="0" dirty="0">
              <a:latin typeface="楷体" panose="02010609060101010101" pitchFamily="49" charset="-122"/>
              <a:ea typeface="楷体" panose="02010609060101010101" pitchFamily="49" charset="-122"/>
            </a:endParaRPr>
          </a:p>
          <a:p>
            <a:pPr algn="l" eaLnBrk="1" hangingPunct="1">
              <a:lnSpc>
                <a:spcPct val="90000"/>
              </a:lnSpc>
              <a:spcBef>
                <a:spcPct val="50000"/>
              </a:spcBef>
            </a:pPr>
            <a:r>
              <a:rPr lang="zh-CN" altLang="en-US" sz="2000" kern="0" dirty="0">
                <a:latin typeface="楷体" panose="02010609060101010101" pitchFamily="49" charset="-122"/>
                <a:ea typeface="楷体" panose="02010609060101010101" pitchFamily="49" charset="-122"/>
              </a:rPr>
              <a:t>对患者，中医是不是科学不重要</a:t>
            </a:r>
            <a:endParaRPr lang="zh-CN" altLang="en-US" sz="2000" kern="0" dirty="0">
              <a:latin typeface="楷体" panose="02010609060101010101" pitchFamily="49" charset="-122"/>
              <a:ea typeface="楷体" panose="02010609060101010101" pitchFamily="49" charset="-122"/>
            </a:endParaRPr>
          </a:p>
          <a:p>
            <a:pPr algn="l" eaLnBrk="1" hangingPunct="1">
              <a:lnSpc>
                <a:spcPct val="90000"/>
              </a:lnSpc>
              <a:spcBef>
                <a:spcPct val="50000"/>
              </a:spcBef>
            </a:pPr>
            <a:r>
              <a:rPr lang="zh-CN" altLang="en-US" sz="2000" kern="0" dirty="0">
                <a:latin typeface="楷体" panose="02010609060101010101" pitchFamily="49" charset="-122"/>
                <a:ea typeface="楷体" panose="02010609060101010101" pitchFamily="49" charset="-122"/>
              </a:rPr>
              <a:t>中医找到相关关系（是什么）、没找到因果关系（为什么）</a:t>
            </a:r>
            <a:endParaRPr lang="zh-CN" altLang="en-US" sz="2000" kern="0" dirty="0">
              <a:latin typeface="楷体" panose="02010609060101010101" pitchFamily="49" charset="-122"/>
              <a:ea typeface="楷体" panose="02010609060101010101" pitchFamily="49" charset="-122"/>
            </a:endParaRPr>
          </a:p>
          <a:p>
            <a:pPr algn="l" eaLnBrk="1" hangingPunct="1">
              <a:lnSpc>
                <a:spcPct val="90000"/>
              </a:lnSpc>
              <a:spcBef>
                <a:spcPct val="50000"/>
              </a:spcBef>
            </a:pPr>
            <a:r>
              <a:rPr lang="zh-CN" altLang="en-US" sz="2000" kern="0" dirty="0">
                <a:latin typeface="楷体" panose="02010609060101010101" pitchFamily="49" charset="-122"/>
                <a:ea typeface="楷体" panose="02010609060101010101" pitchFamily="49" charset="-122"/>
              </a:rPr>
              <a:t>将来没有中医西医之分，将殊途同归（青蒿素）</a:t>
            </a:r>
            <a:endParaRPr lang="zh-CN" altLang="en-US" sz="2000" kern="0" dirty="0">
              <a:latin typeface="楷体" panose="02010609060101010101" pitchFamily="49" charset="-122"/>
              <a:ea typeface="楷体" panose="02010609060101010101" pitchFamily="49" charset="-122"/>
            </a:endParaRPr>
          </a:p>
          <a:p>
            <a:pPr eaLnBrk="1" hangingPunct="1">
              <a:buNone/>
            </a:pPr>
            <a:endParaRPr lang="en-US" altLang="zh-CN" dirty="0">
              <a:latin typeface="楷体" panose="02010609060101010101" pitchFamily="49" charset="-122"/>
              <a:ea typeface="楷体" panose="02010609060101010101" pitchFamily="49" charset="-122"/>
            </a:endParaRPr>
          </a:p>
        </p:txBody>
      </p:sp>
    </p:spTree>
  </p:cSld>
  <p:clrMapOvr>
    <a:masterClrMapping/>
  </p:clrMapOvr>
  <p:transition>
    <p:zoom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43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4339">
                                            <p:txEl>
                                              <p:charRg st="0" end="3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4339">
                                            <p:txEl>
                                              <p:charRg st="33" end="7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4339">
                                            <p:txEl>
                                              <p:charRg st="71" end="9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4339">
                                            <p:txEl>
                                              <p:charRg st="97" end="13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4339">
                                            <p:txEl>
                                              <p:charRg st="135" end="15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8" grpId="0"/>
      <p:bldP spid="14339"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制度变迁理论</a:t>
            </a:r>
            <a:endParaRPr lang="zh-CN" altLang="en-US" sz="3600" b="1" dirty="0">
              <a:latin typeface="楷体" panose="02010609060101010101" pitchFamily="49" charset="-122"/>
              <a:ea typeface="楷体" panose="02010609060101010101" pitchFamily="49" charset="-122"/>
            </a:endParaRPr>
          </a:p>
        </p:txBody>
      </p:sp>
      <p:sp>
        <p:nvSpPr>
          <p:cNvPr id="9219" name="Rectangle 3"/>
          <p:cNvSpPr>
            <a:spLocks noGrp="1"/>
          </p:cNvSpPr>
          <p:nvPr>
            <p:ph idx="1"/>
          </p:nvPr>
        </p:nvSpPr>
        <p:spPr>
          <a:xfrm>
            <a:off x="971550" y="1844675"/>
            <a:ext cx="8164195" cy="3119120"/>
          </a:xfrm>
        </p:spPr>
        <p:txBody>
          <a:bodyPr vert="horz" wrap="square" lIns="91440" tIns="45720" rIns="91440" bIns="45720" anchor="t" anchorCtr="0"/>
          <a:p>
            <a:pPr eaLnBrk="1" hangingPunct="1">
              <a:lnSpc>
                <a:spcPct val="80000"/>
              </a:lnSpc>
            </a:pPr>
            <a:r>
              <a:rPr lang="zh-CN" altLang="en-US" sz="2000" dirty="0">
                <a:latin typeface="楷体" panose="02010609060101010101" pitchFamily="49" charset="-122"/>
                <a:ea typeface="楷体" panose="02010609060101010101" pitchFamily="49" charset="-122"/>
              </a:rPr>
              <a:t>新制度经济学的第三个范畴</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给定的制度怎样影响行为</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制度变、行为变</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制度的由来和演变</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诺斯的经验原型：</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西方世界的兴起</a:t>
            </a:r>
            <a:r>
              <a:rPr lang="en-US" altLang="zh-CN" sz="20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sym typeface="+mn-ea"/>
              </a:rPr>
              <a:t>为什么有的国家发展</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u="sng" dirty="0">
                <a:latin typeface="楷体" panose="02010609060101010101" pitchFamily="49" charset="-122"/>
                <a:ea typeface="楷体" panose="02010609060101010101" pitchFamily="49" charset="-122"/>
              </a:rPr>
              <a:t>有效的经济组织</a:t>
            </a:r>
            <a:r>
              <a:rPr lang="zh-CN" altLang="en-US" sz="1800" dirty="0">
                <a:latin typeface="楷体" panose="02010609060101010101" pitchFamily="49" charset="-122"/>
                <a:ea typeface="楷体" panose="02010609060101010101" pitchFamily="49" charset="-122"/>
              </a:rPr>
              <a:t>是长期经济增长的关键</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荷兰、英国 </a:t>
            </a:r>
            <a:r>
              <a:rPr lang="en-US" altLang="zh-CN" sz="1800" dirty="0">
                <a:latin typeface="楷体" panose="02010609060101010101" pitchFamily="49" charset="-122"/>
                <a:ea typeface="楷体" panose="02010609060101010101" pitchFamily="49" charset="-122"/>
              </a:rPr>
              <a:t>VS </a:t>
            </a:r>
            <a:r>
              <a:rPr lang="zh-CN" altLang="en-US" sz="1800" dirty="0">
                <a:latin typeface="楷体" panose="02010609060101010101" pitchFamily="49" charset="-122"/>
                <a:ea typeface="楷体" panose="02010609060101010101" pitchFamily="49" charset="-122"/>
              </a:rPr>
              <a:t>意大利、葡萄牙</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诺斯思想的变化：</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经济史上的结构与变迁</a:t>
            </a:r>
            <a:r>
              <a:rPr lang="en-US" altLang="zh-CN" sz="20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有的国家长期不发展？</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产权悖论与“诺斯难题”</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英国收税（国王受议会制约时借的多）、借钱</a:t>
            </a:r>
            <a:endParaRPr lang="zh-CN" altLang="en-US" sz="1800" dirty="0">
              <a:latin typeface="楷体" panose="02010609060101010101" pitchFamily="49" charset="-122"/>
              <a:ea typeface="楷体" panose="02010609060101010101" pitchFamily="49" charset="-122"/>
            </a:endParaRPr>
          </a:p>
        </p:txBody>
      </p:sp>
      <p:sp>
        <p:nvSpPr>
          <p:cNvPr id="4098" name="Rectangle 2"/>
          <p:cNvSpPr>
            <a:spLocks noGrp="1"/>
          </p:cNvSpPr>
          <p:nvPr>
            <p:custDataLst>
              <p:tags r:id="rId1"/>
            </p:custDataLst>
          </p:nvPr>
        </p:nvSpPr>
        <p:spPr>
          <a:xfrm>
            <a:off x="2555558" y="115888"/>
            <a:ext cx="5905500"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zh-CN" altLang="en-US" b="1" dirty="0">
                <a:latin typeface="楷体" panose="02010609060101010101" pitchFamily="49" charset="-122"/>
                <a:ea typeface="楷体" panose="02010609060101010101" pitchFamily="49" charset="-122"/>
              </a:rPr>
              <a:t>第十讲 制度变迁</a:t>
            </a:r>
            <a:endParaRPr lang="zh-CN" altLang="en-US" b="1" dirty="0">
              <a:latin typeface="楷体" panose="02010609060101010101" pitchFamily="49" charset="-122"/>
              <a:ea typeface="楷体" panose="02010609060101010101" pitchFamily="49" charset="-122"/>
            </a:endParaRPr>
          </a:p>
        </p:txBody>
      </p:sp>
      <p:sp>
        <p:nvSpPr>
          <p:cNvPr id="10243" name="Rectangle 3"/>
          <p:cNvSpPr>
            <a:spLocks noGrp="1"/>
          </p:cNvSpPr>
          <p:nvPr>
            <p:custDataLst>
              <p:tags r:id="rId2"/>
            </p:custDataLst>
          </p:nvPr>
        </p:nvSpPr>
        <p:spPr>
          <a:xfrm>
            <a:off x="971550" y="4725035"/>
            <a:ext cx="6959600" cy="241427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张五常的制度变迁理论</a:t>
            </a:r>
            <a:endParaRPr lang="zh-CN" altLang="en-US" sz="2000" dirty="0">
              <a:latin typeface="楷体" panose="02010609060101010101" pitchFamily="49" charset="-122"/>
              <a:ea typeface="楷体" panose="02010609060101010101" pitchFamily="49" charset="-122"/>
            </a:endParaRPr>
          </a:p>
          <a:p>
            <a:pPr lvl="1" eaLnBrk="1" hangingPunct="1"/>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中国的前途</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1984</a:t>
            </a:r>
            <a:r>
              <a:rPr lang="zh-CN" altLang="en-US" sz="1800" dirty="0">
                <a:latin typeface="楷体" panose="02010609060101010101" pitchFamily="49" charset="-122"/>
                <a:ea typeface="楷体" panose="02010609060101010101" pitchFamily="49" charset="-122"/>
              </a:rPr>
              <a:t>）、</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经济解释</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第三卷 （</a:t>
            </a:r>
            <a:r>
              <a:rPr lang="en-US" altLang="zh-CN" sz="1800" dirty="0">
                <a:latin typeface="楷体" panose="02010609060101010101" pitchFamily="49" charset="-122"/>
                <a:ea typeface="楷体" panose="02010609060101010101" pitchFamily="49" charset="-122"/>
              </a:rPr>
              <a:t>2002</a:t>
            </a:r>
            <a:r>
              <a:rPr lang="zh-CN" altLang="en-US" sz="1800" dirty="0">
                <a:latin typeface="楷体" panose="02010609060101010101" pitchFamily="49" charset="-122"/>
                <a:ea typeface="楷体" panose="02010609060101010101" pitchFamily="49" charset="-122"/>
              </a:rPr>
              <a:t>）</a:t>
            </a:r>
            <a:endParaRPr lang="zh-CN" altLang="en-US" sz="18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信息成本：其他配置资源的方式</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改革与开放</a:t>
            </a:r>
            <a:endParaRPr lang="zh-CN" altLang="en-US" sz="18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既得利益</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赎买？</a:t>
            </a: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巴泽尔的国家理论</a:t>
            </a:r>
            <a:endParaRPr lang="zh-CN" altLang="en-US" sz="3600" b="1" dirty="0">
              <a:latin typeface="楷体" panose="02010609060101010101" pitchFamily="49" charset="-122"/>
              <a:ea typeface="楷体" panose="02010609060101010101" pitchFamily="49" charset="-122"/>
            </a:endParaRPr>
          </a:p>
        </p:txBody>
      </p:sp>
      <p:sp>
        <p:nvSpPr>
          <p:cNvPr id="11267" name="Rectangle 3"/>
          <p:cNvSpPr>
            <a:spLocks noGrp="1"/>
          </p:cNvSpPr>
          <p:nvPr>
            <p:ph idx="1"/>
          </p:nvPr>
        </p:nvSpPr>
        <p:spPr>
          <a:xfrm>
            <a:off x="1182688" y="2017713"/>
            <a:ext cx="7061200" cy="4114800"/>
          </a:xfrm>
        </p:spPr>
        <p:txBody>
          <a:bodyPr vert="horz" wrap="square" lIns="91440" tIns="45720" rIns="91440" bIns="45720" anchor="t" anchorCtr="0"/>
          <a:p>
            <a:pPr eaLnBrk="1" hangingPunct="1">
              <a:lnSpc>
                <a:spcPct val="90000"/>
              </a:lnSpc>
            </a:pPr>
            <a:r>
              <a:rPr lang="zh-CN" altLang="en-US" sz="2000" dirty="0">
                <a:latin typeface="楷体" panose="02010609060101010101" pitchFamily="49" charset="-122"/>
                <a:ea typeface="楷体" panose="02010609060101010101" pitchFamily="49" charset="-122"/>
              </a:rPr>
              <a:t>讨论：公司、合约与国家政制理论</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巴泽尔的国家理论（</a:t>
            </a:r>
            <a:r>
              <a:rPr lang="en-US" altLang="zh-CN" sz="2000" dirty="0">
                <a:latin typeface="楷体" panose="02010609060101010101" pitchFamily="49" charset="-122"/>
                <a:ea typeface="楷体" panose="02010609060101010101" pitchFamily="49" charset="-122"/>
              </a:rPr>
              <a:t>2002</a:t>
            </a:r>
            <a:r>
              <a:rPr lang="zh-CN" altLang="en-US" sz="2000" dirty="0">
                <a:latin typeface="楷体" panose="02010609060101010101" pitchFamily="49" charset="-122"/>
                <a:ea typeface="楷体" panose="02010609060101010101" pitchFamily="49" charset="-122"/>
              </a:rPr>
              <a:t>）：将强制力（</a:t>
            </a:r>
            <a:r>
              <a:rPr lang="en-US" altLang="zh-CN" sz="2000" dirty="0">
                <a:latin typeface="楷体" panose="02010609060101010101" pitchFamily="49" charset="-122"/>
                <a:ea typeface="楷体" panose="02010609060101010101" pitchFamily="49" charset="-122"/>
              </a:rPr>
              <a:t>enforced power)</a:t>
            </a:r>
            <a:r>
              <a:rPr lang="zh-CN" altLang="en-US" sz="2000" dirty="0">
                <a:latin typeface="楷体" panose="02010609060101010101" pitchFamily="49" charset="-122"/>
                <a:ea typeface="楷体" panose="02010609060101010101" pitchFamily="49" charset="-122"/>
              </a:rPr>
              <a:t>引入国家与制度变迁理论</a:t>
            </a:r>
            <a:endParaRPr lang="zh-CN" altLang="en-US" sz="20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第一方自我监督</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第二方监督</a:t>
            </a:r>
            <a:endParaRPr lang="zh-CN" altLang="en-US" sz="1800" dirty="0">
              <a:latin typeface="楷体" panose="02010609060101010101" pitchFamily="49" charset="-122"/>
              <a:ea typeface="楷体" panose="02010609060101010101" pitchFamily="49" charset="-122"/>
            </a:endParaRPr>
          </a:p>
          <a:p>
            <a:pPr lvl="1" eaLnBrk="1" hangingPunct="1">
              <a:lnSpc>
                <a:spcPct val="90000"/>
              </a:lnSpc>
            </a:pPr>
            <a:r>
              <a:rPr lang="zh-CN" altLang="en-US" sz="1800" dirty="0">
                <a:latin typeface="楷体" panose="02010609060101010101" pitchFamily="49" charset="-122"/>
                <a:ea typeface="楷体" panose="02010609060101010101" pitchFamily="49" charset="-122"/>
              </a:rPr>
              <a:t>第三方强制</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杨小凯的后发劣势 </a:t>
            </a:r>
            <a:r>
              <a:rPr lang="en-US" altLang="zh-CN" sz="2000" dirty="0">
                <a:latin typeface="楷体" panose="02010609060101010101" pitchFamily="49" charset="-122"/>
                <a:ea typeface="楷体" panose="02010609060101010101" pitchFamily="49" charset="-122"/>
              </a:rPr>
              <a:t>VS </a:t>
            </a:r>
            <a:r>
              <a:rPr lang="zh-CN" altLang="en-US" sz="2000" dirty="0">
                <a:latin typeface="楷体" panose="02010609060101010101" pitchFamily="49" charset="-122"/>
                <a:ea typeface="楷体" panose="02010609060101010101" pitchFamily="49" charset="-122"/>
              </a:rPr>
              <a:t>林毅夫的后发优势</a:t>
            </a:r>
            <a:endParaRPr lang="zh-CN" altLang="en-US" sz="2000" dirty="0">
              <a:latin typeface="楷体" panose="02010609060101010101" pitchFamily="49" charset="-122"/>
              <a:ea typeface="楷体" panose="02010609060101010101" pitchFamily="49" charset="-122"/>
            </a:endParaRPr>
          </a:p>
        </p:txBody>
      </p:sp>
      <p:sp>
        <p:nvSpPr>
          <p:cNvPr id="12290" name="Rectangle 2"/>
          <p:cNvSpPr>
            <a:spLocks noGrp="1"/>
          </p:cNvSpPr>
          <p:nvPr>
            <p:custDataLst>
              <p:tags r:id="rId1"/>
            </p:custDataLst>
          </p:nvPr>
        </p:nvSpPr>
        <p:spPr>
          <a:xfrm>
            <a:off x="1187133" y="3788728"/>
            <a:ext cx="6950075" cy="11430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600" b="1" dirty="0">
                <a:latin typeface="楷体" panose="02010609060101010101" pitchFamily="49" charset="-122"/>
                <a:ea typeface="楷体" panose="02010609060101010101" pitchFamily="49" charset="-122"/>
              </a:rPr>
              <a:t>中国农村产权改革</a:t>
            </a:r>
            <a:endParaRPr lang="zh-CN" altLang="en-US" sz="3600" b="1" dirty="0">
              <a:latin typeface="楷体" panose="02010609060101010101" pitchFamily="49" charset="-122"/>
              <a:ea typeface="楷体" panose="02010609060101010101" pitchFamily="49" charset="-122"/>
            </a:endParaRPr>
          </a:p>
        </p:txBody>
      </p:sp>
      <p:sp>
        <p:nvSpPr>
          <p:cNvPr id="12291" name="Rectangle 3"/>
          <p:cNvSpPr>
            <a:spLocks noGrp="1"/>
          </p:cNvSpPr>
          <p:nvPr>
            <p:custDataLst>
              <p:tags r:id="rId2"/>
            </p:custDataLst>
          </p:nvPr>
        </p:nvSpPr>
        <p:spPr>
          <a:xfrm>
            <a:off x="1183005" y="5012690"/>
            <a:ext cx="7418070" cy="135699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中国农村改革：作为制度变迁的一个案例（周其仁，</a:t>
            </a:r>
            <a:r>
              <a:rPr lang="en-US" altLang="zh-CN" sz="2000" dirty="0">
                <a:latin typeface="楷体" panose="02010609060101010101" pitchFamily="49" charset="-122"/>
                <a:ea typeface="楷体" panose="02010609060101010101" pitchFamily="49" charset="-122"/>
              </a:rPr>
              <a:t>1995</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背景和中心问题：</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800" dirty="0">
                <a:latin typeface="楷体" panose="02010609060101010101" pitchFamily="49" charset="-122"/>
                <a:ea typeface="楷体" panose="02010609060101010101" pitchFamily="49" charset="-122"/>
              </a:rPr>
              <a:t>国家租金最大化在怎样的条件下才与保护有效产权的需要相一致？</a:t>
            </a: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Rectangle 2"/>
          <p:cNvSpPr>
            <a:spLocks noGrp="1"/>
          </p:cNvSpPr>
          <p:nvPr>
            <p:ph type="title"/>
          </p:nvPr>
        </p:nvSpPr>
        <p:spPr>
          <a:xfrm>
            <a:off x="828040" y="980440"/>
            <a:ext cx="7792720" cy="6096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rPr>
              <a:t>集体经济”的来历</a:t>
            </a:r>
            <a:r>
              <a:rPr lang="en-US" altLang="zh-CN" sz="3600" b="1" dirty="0">
                <a:latin typeface="楷体" panose="02010609060101010101" pitchFamily="49" charset="-122"/>
                <a:ea typeface="楷体" panose="02010609060101010101" pitchFamily="49" charset="-122"/>
              </a:rPr>
              <a:t>+</a:t>
            </a:r>
            <a:br>
              <a:rPr lang="en-US" altLang="zh-CN" sz="3600" b="1" dirty="0">
                <a:latin typeface="楷体" panose="02010609060101010101" pitchFamily="49" charset="-122"/>
                <a:ea typeface="楷体" panose="02010609060101010101" pitchFamily="49" charset="-122"/>
              </a:rPr>
            </a:br>
            <a:r>
              <a:rPr lang="zh-CN" altLang="en-US" sz="3600" b="1" dirty="0">
                <a:latin typeface="楷体" panose="02010609060101010101" pitchFamily="49" charset="-122"/>
                <a:ea typeface="楷体" panose="02010609060101010101" pitchFamily="49" charset="-122"/>
                <a:sym typeface="+mn-ea"/>
              </a:rPr>
              <a:t>自发的合作社：穷棒子合作社</a:t>
            </a:r>
            <a:endParaRPr lang="en-US" altLang="zh-CN" sz="3600" b="1" dirty="0">
              <a:latin typeface="楷体" panose="02010609060101010101" pitchFamily="49" charset="-122"/>
              <a:ea typeface="楷体" panose="02010609060101010101" pitchFamily="49" charset="-122"/>
            </a:endParaRPr>
          </a:p>
        </p:txBody>
      </p:sp>
      <p:sp>
        <p:nvSpPr>
          <p:cNvPr id="13315" name="Rectangle 3"/>
          <p:cNvSpPr>
            <a:spLocks noGrp="1"/>
          </p:cNvSpPr>
          <p:nvPr>
            <p:ph idx="1"/>
          </p:nvPr>
        </p:nvSpPr>
        <p:spPr>
          <a:xfrm>
            <a:off x="1151255" y="1916430"/>
            <a:ext cx="7421245" cy="2592705"/>
          </a:xfrm>
        </p:spPr>
        <p:txBody>
          <a:bodyPr vert="horz" wrap="square" lIns="91440" tIns="45720" rIns="91440" bIns="45720" anchor="t" anchorCtr="0"/>
          <a:p>
            <a:pPr eaLnBrk="1" hangingPunct="1">
              <a:lnSpc>
                <a:spcPct val="90000"/>
              </a:lnSpc>
            </a:pPr>
            <a:r>
              <a:rPr lang="zh-CN" altLang="en-US" sz="2000" dirty="0">
                <a:latin typeface="楷体" panose="02010609060101010101" pitchFamily="49" charset="-122"/>
                <a:ea typeface="楷体" panose="02010609060101010101" pitchFamily="49" charset="-122"/>
              </a:rPr>
              <a:t>大事件：从土改到完成农村集体化</a:t>
            </a:r>
            <a:endParaRPr lang="zh-CN" altLang="en-US" sz="2000" dirty="0">
              <a:latin typeface="楷体" panose="02010609060101010101" pitchFamily="49" charset="-122"/>
              <a:ea typeface="楷体" panose="02010609060101010101" pitchFamily="49" charset="-122"/>
            </a:endParaRPr>
          </a:p>
          <a:p>
            <a:pPr lvl="1" eaLnBrk="1" hangingPunct="1">
              <a:lnSpc>
                <a:spcPct val="90000"/>
              </a:lnSpc>
            </a:pPr>
            <a:r>
              <a:rPr lang="en-US" altLang="zh-CN" sz="1600" dirty="0">
                <a:latin typeface="楷体" panose="02010609060101010101" pitchFamily="49" charset="-122"/>
                <a:ea typeface="楷体" panose="02010609060101010101" pitchFamily="49" charset="-122"/>
              </a:rPr>
              <a:t>1947-1950</a:t>
            </a:r>
            <a:r>
              <a:rPr lang="zh-CN" altLang="en-US" sz="1600" dirty="0">
                <a:latin typeface="楷体" panose="02010609060101010101" pitchFamily="49" charset="-122"/>
                <a:ea typeface="楷体" panose="02010609060101010101" pitchFamily="49" charset="-122"/>
              </a:rPr>
              <a:t>年全国土改：</a:t>
            </a:r>
            <a:r>
              <a:rPr lang="en-US" altLang="zh-CN" sz="1600" dirty="0">
                <a:latin typeface="楷体" panose="02010609060101010101" pitchFamily="49" charset="-122"/>
                <a:ea typeface="楷体" panose="02010609060101010101" pitchFamily="49" charset="-122"/>
              </a:rPr>
              <a:t>3</a:t>
            </a:r>
            <a:r>
              <a:rPr lang="zh-CN" altLang="en-US" sz="1600" dirty="0">
                <a:latin typeface="楷体" panose="02010609060101010101" pitchFamily="49" charset="-122"/>
                <a:ea typeface="楷体" panose="02010609060101010101" pitchFamily="49" charset="-122"/>
              </a:rPr>
              <a:t>亿无地少地农民分得地主富农</a:t>
            </a:r>
            <a:r>
              <a:rPr lang="en-US" altLang="zh-CN" sz="1600" dirty="0">
                <a:latin typeface="楷体" panose="02010609060101010101" pitchFamily="49" charset="-122"/>
                <a:ea typeface="楷体" panose="02010609060101010101" pitchFamily="49" charset="-122"/>
              </a:rPr>
              <a:t>7</a:t>
            </a:r>
            <a:r>
              <a:rPr lang="zh-CN" altLang="en-US" sz="1600" dirty="0">
                <a:latin typeface="楷体" panose="02010609060101010101" pitchFamily="49" charset="-122"/>
                <a:ea typeface="楷体" panose="02010609060101010101" pitchFamily="49" charset="-122"/>
              </a:rPr>
              <a:t>亿亩土地，</a:t>
            </a:r>
            <a:r>
              <a:rPr lang="en-US" altLang="zh-CN" sz="1600" dirty="0">
                <a:latin typeface="楷体" panose="02010609060101010101" pitchFamily="49" charset="-122"/>
                <a:ea typeface="楷体" panose="02010609060101010101" pitchFamily="49" charset="-122"/>
              </a:rPr>
              <a:t>296.74</a:t>
            </a:r>
            <a:r>
              <a:rPr lang="zh-CN" altLang="en-US" sz="1600" dirty="0">
                <a:latin typeface="楷体" panose="02010609060101010101" pitchFamily="49" charset="-122"/>
                <a:ea typeface="楷体" panose="02010609060101010101" pitchFamily="49" charset="-122"/>
              </a:rPr>
              <a:t>万头耕畜，免除了</a:t>
            </a:r>
            <a:r>
              <a:rPr lang="en-US" altLang="zh-CN" sz="1600" dirty="0">
                <a:latin typeface="楷体" panose="02010609060101010101" pitchFamily="49" charset="-122"/>
                <a:ea typeface="楷体" panose="02010609060101010101" pitchFamily="49" charset="-122"/>
              </a:rPr>
              <a:t>700</a:t>
            </a:r>
            <a:r>
              <a:rPr lang="zh-CN" altLang="en-US" sz="1600" dirty="0">
                <a:latin typeface="楷体" panose="02010609060101010101" pitchFamily="49" charset="-122"/>
                <a:ea typeface="楷体" panose="02010609060101010101" pitchFamily="49" charset="-122"/>
              </a:rPr>
              <a:t>亿斤粮食地租；实现“耕者有其田”的民主革命目标；</a:t>
            </a:r>
            <a:r>
              <a:rPr lang="en-US" altLang="zh-CN" sz="1600" dirty="0">
                <a:latin typeface="楷体" panose="02010609060101010101" pitchFamily="49" charset="-122"/>
                <a:ea typeface="楷体" panose="02010609060101010101" pitchFamily="49" charset="-122"/>
              </a:rPr>
              <a:t>1950</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中华人民共和国土地法</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：“承认一切土地所有者自由经营、买卖及出租土地权利”</a:t>
            </a:r>
            <a:r>
              <a:rPr lang="en-US" altLang="zh-CN" sz="1600" dirty="0">
                <a:latin typeface="楷体" panose="02010609060101010101" pitchFamily="49" charset="-122"/>
                <a:ea typeface="楷体" panose="02010609060101010101" pitchFamily="49" charset="-122"/>
              </a:rPr>
              <a:t>1953</a:t>
            </a:r>
            <a:r>
              <a:rPr lang="zh-CN" altLang="en-US" sz="1600" dirty="0">
                <a:latin typeface="楷体" panose="02010609060101010101" pitchFamily="49" charset="-122"/>
                <a:ea typeface="楷体" panose="02010609060101010101" pitchFamily="49" charset="-122"/>
              </a:rPr>
              <a:t>年开始农业合作化运动，要求走由初级合作社到集体所有制的高级社的社会主义改造道路；</a:t>
            </a:r>
            <a:r>
              <a:rPr lang="en-US" altLang="zh-CN" sz="1600" dirty="0">
                <a:latin typeface="楷体" panose="02010609060101010101" pitchFamily="49" charset="-122"/>
                <a:ea typeface="楷体" panose="02010609060101010101" pitchFamily="49" charset="-122"/>
              </a:rPr>
              <a:t>1953-1956</a:t>
            </a:r>
            <a:r>
              <a:rPr lang="zh-CN" altLang="en-US" sz="1600" dirty="0">
                <a:latin typeface="楷体" panose="02010609060101010101" pitchFamily="49" charset="-122"/>
                <a:ea typeface="楷体" panose="02010609060101010101" pitchFamily="49" charset="-122"/>
              </a:rPr>
              <a:t>，全国完成农业集体化；</a:t>
            </a:r>
            <a:r>
              <a:rPr lang="en-US" altLang="zh-CN" sz="1600" dirty="0">
                <a:latin typeface="楷体" panose="02010609060101010101" pitchFamily="49" charset="-122"/>
                <a:ea typeface="楷体" panose="02010609060101010101" pitchFamily="49" charset="-122"/>
              </a:rPr>
              <a:t>1958</a:t>
            </a:r>
            <a:r>
              <a:rPr lang="zh-CN" altLang="en-US" sz="1600" dirty="0">
                <a:latin typeface="楷体" panose="02010609060101010101" pitchFamily="49" charset="-122"/>
                <a:ea typeface="楷体" panose="02010609060101010101" pitchFamily="49" charset="-122"/>
              </a:rPr>
              <a:t>年，再经过“一平（贫富拉平）、二调（无偿调拨）、三收款（粮食征购）”完成人民公社化</a:t>
            </a:r>
            <a:endParaRPr lang="zh-CN" altLang="en-US" sz="16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从承认小私产的“合作”，到消灭私产的“集体”</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r>
              <a:rPr lang="zh-CN" altLang="en-US" sz="2000" dirty="0">
                <a:latin typeface="楷体" panose="02010609060101010101" pitchFamily="49" charset="-122"/>
                <a:ea typeface="楷体" panose="02010609060101010101" pitchFamily="49" charset="-122"/>
              </a:rPr>
              <a:t>国家政权直接改造农民所有权</a:t>
            </a:r>
            <a:endParaRPr lang="zh-CN" altLang="en-US" sz="2000" dirty="0">
              <a:latin typeface="楷体" panose="02010609060101010101" pitchFamily="49" charset="-122"/>
              <a:ea typeface="楷体" panose="02010609060101010101" pitchFamily="49" charset="-122"/>
            </a:endParaRPr>
          </a:p>
          <a:p>
            <a:pPr eaLnBrk="1" hangingPunct="1">
              <a:lnSpc>
                <a:spcPct val="90000"/>
              </a:lnSpc>
            </a:pPr>
            <a:endParaRPr lang="zh-CN" altLang="en-US" sz="2000" dirty="0">
              <a:latin typeface="楷体" panose="02010609060101010101" pitchFamily="49" charset="-122"/>
              <a:ea typeface="楷体" panose="02010609060101010101" pitchFamily="49" charset="-122"/>
            </a:endParaRPr>
          </a:p>
        </p:txBody>
      </p:sp>
      <p:sp>
        <p:nvSpPr>
          <p:cNvPr id="14339" name="Rectangle 3"/>
          <p:cNvSpPr>
            <a:spLocks noGrp="1"/>
          </p:cNvSpPr>
          <p:nvPr>
            <p:custDataLst>
              <p:tags r:id="rId1"/>
            </p:custDataLst>
          </p:nvPr>
        </p:nvSpPr>
        <p:spPr>
          <a:xfrm>
            <a:off x="899160" y="4509135"/>
            <a:ext cx="7635240" cy="20193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r>
              <a:rPr lang="zh-CN" altLang="en-US" sz="1800" dirty="0">
                <a:latin typeface="楷体" panose="02010609060101010101" pitchFamily="49" charset="-122"/>
                <a:ea typeface="楷体" panose="02010609060101010101" pitchFamily="49" charset="-122"/>
              </a:rPr>
              <a:t>穷棒子合作社：</a:t>
            </a:r>
            <a:r>
              <a:rPr lang="en-US" altLang="zh-CN" sz="1800" dirty="0">
                <a:latin typeface="楷体" panose="02010609060101010101" pitchFamily="49" charset="-122"/>
                <a:ea typeface="楷体" panose="02010609060101010101" pitchFamily="49" charset="-122"/>
              </a:rPr>
              <a:t>1952</a:t>
            </a:r>
            <a:r>
              <a:rPr lang="zh-CN" altLang="en-US" sz="1800" dirty="0">
                <a:latin typeface="楷体" panose="02010609060101010101" pitchFamily="49" charset="-122"/>
                <a:ea typeface="楷体" panose="02010609060101010101" pitchFamily="49" charset="-122"/>
              </a:rPr>
              <a:t>年，在全国农业合作化运动中，河北省遵化县西铺村，在带头人王国藩的带动下，一个由二十三户贫雇农和三条驴腿组成的农业合作社。</a:t>
            </a:r>
            <a:endParaRPr lang="zh-CN" altLang="en-US" sz="1800" dirty="0">
              <a:latin typeface="楷体" panose="02010609060101010101" pitchFamily="49" charset="-122"/>
              <a:ea typeface="楷体" panose="02010609060101010101" pitchFamily="49" charset="-122"/>
            </a:endParaRPr>
          </a:p>
          <a:p>
            <a:r>
              <a:rPr lang="zh-CN" altLang="en-US" sz="1800" dirty="0">
                <a:latin typeface="楷体" panose="02010609060101010101" pitchFamily="49" charset="-122"/>
                <a:ea typeface="楷体" panose="02010609060101010101" pitchFamily="49" charset="-122"/>
              </a:rPr>
              <a:t>毛泽东主席在</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中国农村的社会主义高潮</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一书中有关王国藩合作社的按语和论述。按语说：“遵化县的合作化运动中，有一个王国藩合作社，二十三户贫农只有三条驴腿，被人称为‘穷棒子社。他们用自己的努力，在三年时间内，从‘山上取来’了大批的生产资料，使得有些参观的人感动得下泪。我看这就是我们整个国家的形象”。</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Rectangle 2"/>
          <p:cNvSpPr>
            <a:spLocks noGrp="1"/>
          </p:cNvSpPr>
          <p:nvPr>
            <p:ph type="title"/>
          </p:nvPr>
        </p:nvSpPr>
        <p:spPr>
          <a:xfrm>
            <a:off x="924878" y="620078"/>
            <a:ext cx="7793037"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rPr>
              <a:t>统购统销”</a:t>
            </a:r>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rPr>
              <a:t>粮食只能国家买</a:t>
            </a:r>
            <a:endParaRPr lang="zh-CN" altLang="en-US" sz="3600" b="1" dirty="0">
              <a:latin typeface="楷体" panose="02010609060101010101" pitchFamily="49" charset="-122"/>
              <a:ea typeface="楷体" panose="02010609060101010101" pitchFamily="49" charset="-122"/>
            </a:endParaRPr>
          </a:p>
        </p:txBody>
      </p:sp>
      <p:sp>
        <p:nvSpPr>
          <p:cNvPr id="15363" name="Rectangle 3"/>
          <p:cNvSpPr>
            <a:spLocks noGrp="1"/>
          </p:cNvSpPr>
          <p:nvPr>
            <p:ph idx="1"/>
          </p:nvPr>
        </p:nvSpPr>
        <p:spPr>
          <a:xfrm>
            <a:off x="899795" y="1844675"/>
            <a:ext cx="7818120" cy="2734310"/>
          </a:xfrm>
        </p:spPr>
        <p:txBody>
          <a:bodyPr vert="horz" wrap="square" lIns="91440" tIns="45720" rIns="91440" bIns="45720" anchor="t" anchorCtr="0"/>
          <a:p>
            <a:pPr eaLnBrk="1" hangingPunct="1">
              <a:lnSpc>
                <a:spcPct val="90000"/>
              </a:lnSpc>
            </a:pPr>
            <a:r>
              <a:rPr lang="zh-CN" altLang="en-US" sz="1800" dirty="0">
                <a:latin typeface="楷体" panose="02010609060101010101" pitchFamily="49" charset="-122"/>
                <a:ea typeface="楷体" panose="02010609060101010101" pitchFamily="49" charset="-122"/>
              </a:rPr>
              <a:t>在理想化的“主义”追求之下，还隐藏着一个非常实际的问题：小农中国如何完成工业化？如何为工业化筹措资本？</a:t>
            </a:r>
            <a:endParaRPr lang="zh-CN" altLang="en-US" sz="1800" dirty="0">
              <a:latin typeface="楷体" panose="02010609060101010101" pitchFamily="49" charset="-122"/>
              <a:ea typeface="楷体" panose="02010609060101010101" pitchFamily="49" charset="-122"/>
            </a:endParaRPr>
          </a:p>
          <a:p>
            <a:pPr eaLnBrk="1" hangingPunct="1">
              <a:lnSpc>
                <a:spcPct val="90000"/>
              </a:lnSpc>
            </a:pPr>
            <a:r>
              <a:rPr lang="zh-CN" altLang="en-US" sz="1600" dirty="0">
                <a:latin typeface="楷体" panose="02010609060101010101" pitchFamily="49" charset="-122"/>
                <a:ea typeface="楷体" panose="02010609060101010101" pitchFamily="49" charset="-122"/>
              </a:rPr>
              <a:t>土改的经济结果：按人口平分地租</a:t>
            </a:r>
            <a:endParaRPr lang="zh-CN" altLang="en-US" sz="16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latin typeface="楷体" panose="02010609060101010101" pitchFamily="49" charset="-122"/>
                <a:ea typeface="楷体" panose="02010609060101010101" pitchFamily="49" charset="-122"/>
              </a:rPr>
              <a:t>革命前中国农业的剩余约为总产出的</a:t>
            </a:r>
            <a:r>
              <a:rPr lang="en-US" altLang="zh-CN" sz="1600" dirty="0">
                <a:latin typeface="楷体" panose="02010609060101010101" pitchFamily="49" charset="-122"/>
                <a:ea typeface="楷体" panose="02010609060101010101" pitchFamily="49" charset="-122"/>
              </a:rPr>
              <a:t>30%</a:t>
            </a:r>
            <a:r>
              <a:rPr lang="zh-CN" altLang="en-US" sz="1600" dirty="0">
                <a:latin typeface="楷体" panose="02010609060101010101" pitchFamily="49" charset="-122"/>
                <a:ea typeface="楷体" panose="02010609060101010101" pitchFamily="49" charset="-122"/>
              </a:rPr>
              <a:t>（</a:t>
            </a:r>
            <a:r>
              <a:rPr lang="en-US" altLang="zh-CN" sz="1600" dirty="0">
                <a:latin typeface="楷体" panose="02010609060101010101" pitchFamily="49" charset="-122"/>
                <a:ea typeface="楷体" panose="02010609060101010101" pitchFamily="49" charset="-122"/>
              </a:rPr>
              <a:t>Lippit,1974)</a:t>
            </a:r>
            <a:r>
              <a:rPr lang="zh-CN" altLang="en-US" sz="1600" dirty="0">
                <a:latin typeface="楷体" panose="02010609060101010101" pitchFamily="49" charset="-122"/>
                <a:ea typeface="楷体" panose="02010609060101010101" pitchFamily="49" charset="-122"/>
              </a:rPr>
              <a:t>；</a:t>
            </a:r>
            <a:endParaRPr lang="zh-CN" altLang="en-US" sz="16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latin typeface="楷体" panose="02010609060101010101" pitchFamily="49" charset="-122"/>
                <a:ea typeface="楷体" panose="02010609060101010101" pitchFamily="49" charset="-122"/>
              </a:rPr>
              <a:t>土改导致农民按人口平均分享了约</a:t>
            </a:r>
            <a:r>
              <a:rPr lang="en-US" altLang="zh-CN" sz="1600" dirty="0">
                <a:latin typeface="楷体" panose="02010609060101010101" pitchFamily="49" charset="-122"/>
                <a:ea typeface="楷体" panose="02010609060101010101" pitchFamily="49" charset="-122"/>
              </a:rPr>
              <a:t>20%</a:t>
            </a:r>
            <a:r>
              <a:rPr lang="zh-CN" altLang="en-US" sz="1600" dirty="0">
                <a:latin typeface="楷体" panose="02010609060101010101" pitchFamily="49" charset="-122"/>
                <a:ea typeface="楷体" panose="02010609060101010101" pitchFamily="49" charset="-122"/>
              </a:rPr>
              <a:t>的农业剩余；</a:t>
            </a:r>
            <a:endParaRPr lang="zh-CN" altLang="en-US" sz="1600" dirty="0">
              <a:latin typeface="楷体" panose="02010609060101010101" pitchFamily="49" charset="-122"/>
              <a:ea typeface="楷体" panose="02010609060101010101" pitchFamily="49" charset="-122"/>
            </a:endParaRPr>
          </a:p>
          <a:p>
            <a:pPr eaLnBrk="1" hangingPunct="1">
              <a:lnSpc>
                <a:spcPct val="90000"/>
              </a:lnSpc>
            </a:pPr>
            <a:r>
              <a:rPr lang="zh-CN" altLang="en-US" sz="1600" dirty="0">
                <a:latin typeface="楷体" panose="02010609060101010101" pitchFamily="49" charset="-122"/>
                <a:ea typeface="楷体" panose="02010609060101010101" pitchFamily="49" charset="-122"/>
              </a:rPr>
              <a:t>能靠税收完成“工业化原始积累”吗？</a:t>
            </a:r>
            <a:endParaRPr lang="zh-CN" altLang="en-US" sz="16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latin typeface="楷体" panose="02010609060101010101" pitchFamily="49" charset="-122"/>
                <a:ea typeface="楷体" panose="02010609060101010101" pitchFamily="49" charset="-122"/>
              </a:rPr>
              <a:t>日本明治维新后的“重租重税”政策；</a:t>
            </a:r>
            <a:r>
              <a:rPr lang="en-US" altLang="zh-CN" sz="1600" dirty="0">
                <a:latin typeface="楷体" panose="02010609060101010101" pitchFamily="49" charset="-122"/>
                <a:ea typeface="楷体" panose="02010609060101010101" pitchFamily="49" charset="-122"/>
              </a:rPr>
              <a:t>1950</a:t>
            </a:r>
            <a:r>
              <a:rPr lang="zh-CN" altLang="en-US" sz="1600" dirty="0">
                <a:latin typeface="楷体" panose="02010609060101010101" pitchFamily="49" charset="-122"/>
                <a:ea typeface="楷体" panose="02010609060101010101" pitchFamily="49" charset="-122"/>
              </a:rPr>
              <a:t>年代前期的国家农业税收达到和平时期的新高点</a:t>
            </a:r>
            <a:r>
              <a:rPr lang="en-US" altLang="zh-CN" sz="1600" dirty="0">
                <a:latin typeface="楷体" panose="02010609060101010101" pitchFamily="49" charset="-122"/>
                <a:ea typeface="楷体" panose="02010609060101010101" pitchFamily="49" charset="-122"/>
              </a:rPr>
              <a:t>——11%</a:t>
            </a:r>
            <a:r>
              <a:rPr lang="zh-CN" altLang="en-US" sz="1600" dirty="0">
                <a:latin typeface="楷体" panose="02010609060101010101" pitchFamily="49" charset="-122"/>
                <a:ea typeface="楷体" panose="02010609060101010101" pitchFamily="49" charset="-122"/>
              </a:rPr>
              <a:t>；革命逻辑限制了国家对农民收税的上限；</a:t>
            </a:r>
            <a:endParaRPr lang="zh-CN" altLang="en-US" sz="1600" dirty="0">
              <a:latin typeface="楷体" panose="02010609060101010101" pitchFamily="49" charset="-122"/>
              <a:ea typeface="楷体" panose="02010609060101010101" pitchFamily="49" charset="-122"/>
            </a:endParaRPr>
          </a:p>
          <a:p>
            <a:pPr eaLnBrk="1" hangingPunct="1">
              <a:lnSpc>
                <a:spcPct val="90000"/>
              </a:lnSpc>
            </a:pPr>
            <a:r>
              <a:rPr lang="zh-CN" altLang="en-US" sz="1600" dirty="0">
                <a:latin typeface="楷体" panose="02010609060101010101" pitchFamily="49" charset="-122"/>
                <a:ea typeface="楷体" panose="02010609060101010101" pitchFamily="49" charset="-122"/>
              </a:rPr>
              <a:t>学苏联的“剪刀差”，寓税于价的选择</a:t>
            </a:r>
            <a:endParaRPr lang="zh-CN" altLang="en-US" sz="1600" dirty="0">
              <a:latin typeface="楷体" panose="02010609060101010101" pitchFamily="49" charset="-122"/>
              <a:ea typeface="楷体" panose="02010609060101010101" pitchFamily="49" charset="-122"/>
            </a:endParaRPr>
          </a:p>
          <a:p>
            <a:pPr lvl="1" eaLnBrk="1" hangingPunct="1">
              <a:lnSpc>
                <a:spcPct val="90000"/>
              </a:lnSpc>
            </a:pPr>
            <a:r>
              <a:rPr lang="zh-CN" altLang="en-US" sz="1600" dirty="0">
                <a:latin typeface="楷体" panose="02010609060101010101" pitchFamily="49" charset="-122"/>
                <a:ea typeface="楷体" panose="02010609060101010101" pitchFamily="49" charset="-122"/>
              </a:rPr>
              <a:t>与苏联“余粮征集制”的异同；统购统销要求国家对农村经济实施全面控制</a:t>
            </a:r>
            <a:endParaRPr lang="zh-CN" altLang="en-US" sz="1600" dirty="0">
              <a:latin typeface="楷体" panose="02010609060101010101" pitchFamily="49" charset="-122"/>
              <a:ea typeface="楷体" panose="02010609060101010101" pitchFamily="49" charset="-122"/>
            </a:endParaRPr>
          </a:p>
          <a:p>
            <a:pPr eaLnBrk="1" hangingPunct="1">
              <a:lnSpc>
                <a:spcPct val="90000"/>
              </a:lnSpc>
            </a:pPr>
            <a:endParaRPr lang="zh-CN" altLang="en-US" sz="1600" dirty="0">
              <a:latin typeface="楷体" panose="02010609060101010101" pitchFamily="49" charset="-122"/>
              <a:ea typeface="楷体" panose="02010609060101010101" pitchFamily="49" charset="-122"/>
            </a:endParaRPr>
          </a:p>
        </p:txBody>
      </p:sp>
      <p:sp>
        <p:nvSpPr>
          <p:cNvPr id="16387" name="Rectangle 3"/>
          <p:cNvSpPr>
            <a:spLocks noGrp="1"/>
          </p:cNvSpPr>
          <p:nvPr>
            <p:custDataLst>
              <p:tags r:id="rId1"/>
            </p:custDataLst>
          </p:nvPr>
        </p:nvSpPr>
        <p:spPr>
          <a:xfrm>
            <a:off x="827405" y="4509135"/>
            <a:ext cx="7790180" cy="234569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en-US" altLang="zh-CN" sz="1800" dirty="0">
                <a:latin typeface="楷体" panose="02010609060101010101" pitchFamily="49" charset="-122"/>
                <a:ea typeface="楷体" panose="02010609060101010101" pitchFamily="49" charset="-122"/>
              </a:rPr>
              <a:t>1952</a:t>
            </a:r>
            <a:r>
              <a:rPr lang="zh-CN" altLang="en-US" sz="1800" dirty="0">
                <a:latin typeface="楷体" panose="02010609060101010101" pitchFamily="49" charset="-122"/>
                <a:ea typeface="楷体" panose="02010609060101010101" pitchFamily="49" charset="-122"/>
              </a:rPr>
              <a:t>年全国粮食产量</a:t>
            </a:r>
            <a:r>
              <a:rPr lang="en-US" altLang="zh-CN" sz="1800" dirty="0">
                <a:latin typeface="楷体" panose="02010609060101010101" pitchFamily="49" charset="-122"/>
                <a:ea typeface="楷体" panose="02010609060101010101" pitchFamily="49" charset="-122"/>
              </a:rPr>
              <a:t>3278</a:t>
            </a:r>
            <a:r>
              <a:rPr lang="zh-CN" altLang="en-US" sz="1800" dirty="0">
                <a:latin typeface="楷体" panose="02010609060101010101" pitchFamily="49" charset="-122"/>
                <a:ea typeface="楷体" panose="02010609060101010101" pitchFamily="49" charset="-122"/>
              </a:rPr>
              <a:t>亿斤，高于战前最高水平</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en-US" altLang="zh-CN" sz="1600" dirty="0">
                <a:latin typeface="楷体" panose="02010609060101010101" pitchFamily="49" charset="-122"/>
                <a:ea typeface="楷体" panose="02010609060101010101" pitchFamily="49" charset="-122"/>
              </a:rPr>
              <a:t>1953</a:t>
            </a:r>
            <a:r>
              <a:rPr lang="zh-CN" altLang="en-US" sz="1600" dirty="0">
                <a:latin typeface="楷体" panose="02010609060101010101" pitchFamily="49" charset="-122"/>
                <a:ea typeface="楷体" panose="02010609060101010101" pitchFamily="49" charset="-122"/>
              </a:rPr>
              <a:t>年城镇人口</a:t>
            </a:r>
            <a:r>
              <a:rPr lang="en-US" altLang="zh-CN" sz="1600" dirty="0">
                <a:latin typeface="楷体" panose="02010609060101010101" pitchFamily="49" charset="-122"/>
                <a:ea typeface="楷体" panose="02010609060101010101" pitchFamily="49" charset="-122"/>
              </a:rPr>
              <a:t>7826</a:t>
            </a:r>
            <a:r>
              <a:rPr lang="zh-CN" altLang="en-US" sz="1600" dirty="0">
                <a:latin typeface="楷体" panose="02010609060101010101" pitchFamily="49" charset="-122"/>
                <a:ea typeface="楷体" panose="02010609060101010101" pitchFamily="49" charset="-122"/>
              </a:rPr>
              <a:t>万，比</a:t>
            </a:r>
            <a:r>
              <a:rPr lang="en-US" altLang="zh-CN" sz="1600" dirty="0">
                <a:latin typeface="楷体" panose="02010609060101010101" pitchFamily="49" charset="-122"/>
                <a:ea typeface="楷体" panose="02010609060101010101" pitchFamily="49" charset="-122"/>
              </a:rPr>
              <a:t>1950</a:t>
            </a:r>
            <a:r>
              <a:rPr lang="zh-CN" altLang="en-US" sz="1600" dirty="0">
                <a:latin typeface="楷体" panose="02010609060101010101" pitchFamily="49" charset="-122"/>
                <a:ea typeface="楷体" panose="02010609060101010101" pitchFamily="49" charset="-122"/>
              </a:rPr>
              <a:t>年增加了</a:t>
            </a:r>
            <a:r>
              <a:rPr lang="en-US" altLang="zh-CN" sz="1600" dirty="0">
                <a:latin typeface="楷体" panose="02010609060101010101" pitchFamily="49" charset="-122"/>
                <a:ea typeface="楷体" panose="02010609060101010101" pitchFamily="49" charset="-122"/>
              </a:rPr>
              <a:t>36%</a:t>
            </a:r>
            <a:r>
              <a:rPr lang="zh-CN" altLang="en-US" sz="1600" dirty="0">
                <a:latin typeface="楷体" panose="02010609060101010101" pitchFamily="49" charset="-122"/>
                <a:ea typeface="楷体" panose="02010609060101010101" pitchFamily="49" charset="-122"/>
              </a:rPr>
              <a:t>；农村返销粮增加，达到</a:t>
            </a:r>
            <a:r>
              <a:rPr lang="en-US" altLang="zh-CN" sz="1600" dirty="0">
                <a:latin typeface="楷体" panose="02010609060101010101" pitchFamily="49" charset="-122"/>
                <a:ea typeface="楷体" panose="02010609060101010101" pitchFamily="49" charset="-122"/>
              </a:rPr>
              <a:t>300</a:t>
            </a:r>
            <a:r>
              <a:rPr lang="zh-CN" altLang="en-US" sz="1600" dirty="0">
                <a:latin typeface="楷体" panose="02010609060101010101" pitchFamily="49" charset="-122"/>
                <a:ea typeface="楷体" panose="02010609060101010101" pitchFamily="49" charset="-122"/>
              </a:rPr>
              <a:t>多亿斤，农民人均吃粮水平增加了几十斤；</a:t>
            </a:r>
            <a:r>
              <a:rPr lang="en-US" altLang="zh-CN" sz="1600" dirty="0">
                <a:latin typeface="楷体" panose="02010609060101010101" pitchFamily="49" charset="-122"/>
                <a:ea typeface="楷体" panose="02010609060101010101" pitchFamily="49" charset="-122"/>
              </a:rPr>
              <a:t>1952</a:t>
            </a:r>
            <a:r>
              <a:rPr lang="zh-CN" altLang="en-US" sz="1600" dirty="0">
                <a:latin typeface="楷体" panose="02010609060101010101" pitchFamily="49" charset="-122"/>
                <a:ea typeface="楷体" panose="02010609060101010101" pitchFamily="49" charset="-122"/>
              </a:rPr>
              <a:t>年国家实物税加市场收购共</a:t>
            </a:r>
            <a:r>
              <a:rPr lang="en-US" altLang="zh-CN" sz="1600" dirty="0">
                <a:latin typeface="楷体" panose="02010609060101010101" pitchFamily="49" charset="-122"/>
                <a:ea typeface="楷体" panose="02010609060101010101" pitchFamily="49" charset="-122"/>
              </a:rPr>
              <a:t>607</a:t>
            </a:r>
            <a:r>
              <a:rPr lang="zh-CN" altLang="en-US" sz="1600" dirty="0">
                <a:latin typeface="楷体" panose="02010609060101010101" pitchFamily="49" charset="-122"/>
                <a:ea typeface="楷体" panose="02010609060101010101" pitchFamily="49" charset="-122"/>
              </a:rPr>
              <a:t>亿斤，比</a:t>
            </a:r>
            <a:r>
              <a:rPr lang="en-US" altLang="zh-CN" sz="1600" dirty="0">
                <a:latin typeface="楷体" panose="02010609060101010101" pitchFamily="49" charset="-122"/>
                <a:ea typeface="楷体" panose="02010609060101010101" pitchFamily="49" charset="-122"/>
              </a:rPr>
              <a:t>1950</a:t>
            </a:r>
            <a:r>
              <a:rPr lang="zh-CN" altLang="en-US" sz="1600" dirty="0">
                <a:latin typeface="楷体" panose="02010609060101010101" pitchFamily="49" charset="-122"/>
                <a:ea typeface="楷体" panose="02010609060101010101" pitchFamily="49" charset="-122"/>
              </a:rPr>
              <a:t>年增加</a:t>
            </a:r>
            <a:r>
              <a:rPr lang="en-US" altLang="zh-CN" sz="1600" dirty="0">
                <a:latin typeface="楷体" panose="02010609060101010101" pitchFamily="49" charset="-122"/>
                <a:ea typeface="楷体" panose="02010609060101010101" pitchFamily="49" charset="-122"/>
              </a:rPr>
              <a:t>1</a:t>
            </a:r>
            <a:r>
              <a:rPr lang="zh-CN" altLang="en-US" sz="1600" dirty="0">
                <a:latin typeface="楷体" panose="02010609060101010101" pitchFamily="49" charset="-122"/>
                <a:ea typeface="楷体" panose="02010609060101010101" pitchFamily="49" charset="-122"/>
              </a:rPr>
              <a:t>倍；</a:t>
            </a:r>
            <a:r>
              <a:rPr lang="en-US" altLang="zh-CN" sz="1600" dirty="0">
                <a:latin typeface="楷体" panose="02010609060101010101" pitchFamily="49" charset="-122"/>
                <a:ea typeface="楷体" panose="02010609060101010101" pitchFamily="49" charset="-122"/>
              </a:rPr>
              <a:t>1952-53</a:t>
            </a:r>
            <a:r>
              <a:rPr lang="zh-CN" altLang="en-US" sz="1600" dirty="0">
                <a:latin typeface="楷体" panose="02010609060101010101" pitchFamily="49" charset="-122"/>
                <a:ea typeface="楷体" panose="02010609060101010101" pitchFamily="49" charset="-122"/>
              </a:rPr>
              <a:t>粮食年度，国家出现粮食赤字</a:t>
            </a:r>
            <a:r>
              <a:rPr lang="en-US" altLang="zh-CN" sz="1600" dirty="0">
                <a:latin typeface="楷体" panose="02010609060101010101" pitchFamily="49" charset="-122"/>
                <a:ea typeface="楷体" panose="02010609060101010101" pitchFamily="49" charset="-122"/>
              </a:rPr>
              <a:t>40</a:t>
            </a:r>
            <a:r>
              <a:rPr lang="zh-CN" altLang="en-US" sz="1600" dirty="0">
                <a:latin typeface="楷体" panose="02010609060101010101" pitchFamily="49" charset="-122"/>
                <a:ea typeface="楷体" panose="02010609060101010101" pitchFamily="49" charset="-122"/>
              </a:rPr>
              <a:t>亿斤；私商与国家争购粮食，市价超过（国营）牌价</a:t>
            </a:r>
            <a:r>
              <a:rPr lang="en-US" altLang="zh-CN" sz="1600" dirty="0">
                <a:latin typeface="楷体" panose="02010609060101010101" pitchFamily="49" charset="-122"/>
                <a:ea typeface="楷体" panose="02010609060101010101" pitchFamily="49" charset="-122"/>
              </a:rPr>
              <a:t>20-30%</a:t>
            </a:r>
            <a:endParaRPr lang="en-US" altLang="zh-CN" sz="1600" dirty="0">
              <a:latin typeface="楷体" panose="02010609060101010101" pitchFamily="49" charset="-122"/>
              <a:ea typeface="楷体" panose="02010609060101010101" pitchFamily="49" charset="-122"/>
            </a:endParaRPr>
          </a:p>
          <a:p>
            <a:pPr eaLnBrk="1" hangingPunct="1">
              <a:lnSpc>
                <a:spcPct val="80000"/>
              </a:lnSpc>
            </a:pPr>
            <a:r>
              <a:rPr lang="en-US" altLang="zh-CN" sz="1800" dirty="0">
                <a:latin typeface="楷体" panose="02010609060101010101" pitchFamily="49" charset="-122"/>
                <a:ea typeface="楷体" panose="02010609060101010101" pitchFamily="49" charset="-122"/>
              </a:rPr>
              <a:t>1953</a:t>
            </a:r>
            <a:r>
              <a:rPr lang="zh-CN" altLang="en-US" sz="1800" dirty="0">
                <a:latin typeface="楷体" panose="02010609060101010101" pitchFamily="49" charset="-122"/>
                <a:ea typeface="楷体" panose="02010609060101010101" pitchFamily="49" charset="-122"/>
              </a:rPr>
              <a:t>年</a:t>
            </a:r>
            <a:r>
              <a:rPr lang="en-US" altLang="zh-CN" sz="1800" dirty="0">
                <a:latin typeface="楷体" panose="02010609060101010101" pitchFamily="49" charset="-122"/>
                <a:ea typeface="楷体" panose="02010609060101010101" pitchFamily="49" charset="-122"/>
              </a:rPr>
              <a:t>10</a:t>
            </a:r>
            <a:r>
              <a:rPr lang="zh-CN" altLang="en-US" sz="1800" dirty="0">
                <a:latin typeface="楷体" panose="02010609060101010101" pitchFamily="49" charset="-122"/>
                <a:ea typeface="楷体" panose="02010609060101010101" pitchFamily="49" charset="-122"/>
              </a:rPr>
              <a:t>月，中央政治局决定实施“统购统销”</a:t>
            </a:r>
            <a:endParaRPr lang="zh-CN" altLang="en-US" sz="1800" dirty="0">
              <a:latin typeface="楷体" panose="02010609060101010101" pitchFamily="49" charset="-122"/>
              <a:ea typeface="楷体" panose="02010609060101010101" pitchFamily="49" charset="-122"/>
            </a:endParaRPr>
          </a:p>
          <a:p>
            <a:pPr lvl="1" eaLnBrk="1" hangingPunct="1">
              <a:lnSpc>
                <a:spcPct val="80000"/>
              </a:lnSpc>
            </a:pPr>
            <a:r>
              <a:rPr lang="en-US" altLang="zh-CN" sz="1600" dirty="0">
                <a:latin typeface="楷体" panose="02010609060101010101" pitchFamily="49" charset="-122"/>
                <a:ea typeface="楷体" panose="02010609060101010101" pitchFamily="49" charset="-122"/>
              </a:rPr>
              <a:t>1953</a:t>
            </a:r>
            <a:r>
              <a:rPr lang="zh-CN" altLang="en-US" sz="1600" dirty="0">
                <a:latin typeface="楷体" panose="02010609060101010101" pitchFamily="49" charset="-122"/>
                <a:ea typeface="楷体" panose="02010609060101010101" pitchFamily="49" charset="-122"/>
              </a:rPr>
              <a:t>年统购粮食</a:t>
            </a:r>
            <a:r>
              <a:rPr lang="en-US" altLang="zh-CN" sz="1600" dirty="0">
                <a:latin typeface="楷体" panose="02010609060101010101" pitchFamily="49" charset="-122"/>
                <a:ea typeface="楷体" panose="02010609060101010101" pitchFamily="49" charset="-122"/>
              </a:rPr>
              <a:t>785</a:t>
            </a:r>
            <a:r>
              <a:rPr lang="zh-CN" altLang="en-US" sz="1600" dirty="0">
                <a:latin typeface="楷体" panose="02010609060101010101" pitchFamily="49" charset="-122"/>
                <a:ea typeface="楷体" panose="02010609060101010101" pitchFamily="49" charset="-122"/>
              </a:rPr>
              <a:t>亿斤，比上年增长</a:t>
            </a:r>
            <a:r>
              <a:rPr lang="en-US" altLang="zh-CN" sz="1600" dirty="0">
                <a:latin typeface="楷体" panose="02010609060101010101" pitchFamily="49" charset="-122"/>
                <a:ea typeface="楷体" panose="02010609060101010101" pitchFamily="49" charset="-122"/>
              </a:rPr>
              <a:t>30%</a:t>
            </a:r>
            <a:r>
              <a:rPr lang="zh-CN" altLang="en-US" sz="1600" dirty="0">
                <a:latin typeface="楷体" panose="02010609060101010101" pitchFamily="49" charset="-122"/>
                <a:ea typeface="楷体" panose="02010609060101010101" pitchFamily="49" charset="-122"/>
              </a:rPr>
              <a:t>；</a:t>
            </a:r>
            <a:r>
              <a:rPr lang="en-US" altLang="zh-CN" sz="1600" dirty="0">
                <a:latin typeface="楷体" panose="02010609060101010101" pitchFamily="49" charset="-122"/>
                <a:ea typeface="楷体" panose="02010609060101010101" pitchFamily="49" charset="-122"/>
              </a:rPr>
              <a:t>1954</a:t>
            </a:r>
            <a:r>
              <a:rPr lang="zh-CN" altLang="en-US" sz="1600" dirty="0">
                <a:latin typeface="楷体" panose="02010609060101010101" pitchFamily="49" charset="-122"/>
                <a:ea typeface="楷体" panose="02010609060101010101" pitchFamily="49" charset="-122"/>
              </a:rPr>
              <a:t>年统购粮食</a:t>
            </a:r>
            <a:r>
              <a:rPr lang="en-US" altLang="zh-CN" sz="1600" dirty="0">
                <a:latin typeface="楷体" panose="02010609060101010101" pitchFamily="49" charset="-122"/>
                <a:ea typeface="楷体" panose="02010609060101010101" pitchFamily="49" charset="-122"/>
              </a:rPr>
              <a:t>885</a:t>
            </a:r>
            <a:r>
              <a:rPr lang="zh-CN" altLang="en-US" sz="1600" dirty="0">
                <a:latin typeface="楷体" panose="02010609060101010101" pitchFamily="49" charset="-122"/>
                <a:ea typeface="楷体" panose="02010609060101010101" pitchFamily="49" charset="-122"/>
              </a:rPr>
              <a:t>亿斤；</a:t>
            </a:r>
            <a:endParaRPr lang="zh-CN" altLang="en-US" sz="1600" dirty="0">
              <a:latin typeface="楷体" panose="02010609060101010101" pitchFamily="49" charset="-122"/>
              <a:ea typeface="楷体" panose="02010609060101010101" pitchFamily="49" charset="-122"/>
            </a:endParaRPr>
          </a:p>
          <a:p>
            <a:pPr lvl="1" eaLnBrk="1" hangingPunct="1">
              <a:lnSpc>
                <a:spcPct val="80000"/>
              </a:lnSpc>
            </a:pPr>
            <a:r>
              <a:rPr lang="en-US" altLang="zh-CN" sz="1600" dirty="0">
                <a:latin typeface="楷体" panose="02010609060101010101" pitchFamily="49" charset="-122"/>
                <a:ea typeface="楷体" panose="02010609060101010101" pitchFamily="49" charset="-122"/>
              </a:rPr>
              <a:t>1955</a:t>
            </a:r>
            <a:r>
              <a:rPr lang="zh-CN" altLang="en-US" sz="1600" dirty="0">
                <a:latin typeface="楷体" panose="02010609060101010101" pitchFamily="49" charset="-122"/>
                <a:ea typeface="楷体" panose="02010609060101010101" pitchFamily="49" charset="-122"/>
              </a:rPr>
              <a:t>年，“家家谈粮食，户户要统销”，国家与农民关系紧张；主要问题：数量控制不住（收了农民的过头粮）；价格不反映供求；连锁控制的扩展</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800" dirty="0">
                <a:latin typeface="楷体" panose="02010609060101010101" pitchFamily="49" charset="-122"/>
                <a:ea typeface="楷体" panose="02010609060101010101" pitchFamily="49" charset="-122"/>
              </a:rPr>
              <a:t>国家权力对农民的产出实施直接干预</a:t>
            </a:r>
            <a:endParaRPr lang="zh-CN" altLang="en-US" sz="1800" dirty="0">
              <a:latin typeface="楷体" panose="02010609060101010101" pitchFamily="49" charset="-122"/>
              <a:ea typeface="楷体" panose="02010609060101010101" pitchFamily="49" charset="-122"/>
            </a:endParaRPr>
          </a:p>
          <a:p>
            <a:pPr eaLnBrk="1" hangingPunct="1">
              <a:lnSpc>
                <a:spcPct val="80000"/>
              </a:lnSpc>
            </a:pPr>
            <a:endParaRPr lang="zh-CN" altLang="en-US" sz="1800" dirty="0">
              <a:latin typeface="楷体" panose="02010609060101010101" pitchFamily="49" charset="-122"/>
              <a:ea typeface="楷体" panose="02010609060101010101" pitchFamily="49" charset="-122"/>
            </a:endParaRPr>
          </a:p>
        </p:txBody>
      </p:sp>
      <p:sp>
        <p:nvSpPr>
          <p:cNvPr id="2" name="文本框 1"/>
          <p:cNvSpPr txBox="1"/>
          <p:nvPr/>
        </p:nvSpPr>
        <p:spPr>
          <a:xfrm>
            <a:off x="1511300" y="359410"/>
            <a:ext cx="6229350" cy="706755"/>
          </a:xfrm>
          <a:prstGeom prst="rect">
            <a:avLst/>
          </a:prstGeom>
          <a:noFill/>
        </p:spPr>
        <p:txBody>
          <a:bodyPr wrap="square" rtlCol="0">
            <a:spAutoFit/>
          </a:bodyPr>
          <a:p>
            <a:r>
              <a:rPr lang="zh-CN" altLang="en-US">
                <a:latin typeface="汉仪劲楷简" panose="00020600040101010101" charset="-122"/>
                <a:ea typeface="汉仪劲楷简" panose="00020600040101010101" charset="-122"/>
              </a:rPr>
              <a:t>一般合作化出现三大背景：贫富差距、自发的合作、重工业化优先发展需要农民提供粮食（重要）</a:t>
            </a:r>
            <a:endParaRPr lang="zh-CN" altLang="en-US">
              <a:latin typeface="汉仪劲楷简" panose="00020600040101010101" charset="-122"/>
              <a:ea typeface="汉仪劲楷简" panose="00020600040101010101" charset="-122"/>
            </a:endParaRPr>
          </a:p>
        </p:txBody>
      </p:sp>
    </p:spTree>
  </p:cSld>
  <p:clrMapOvr>
    <a:masterClrMapping/>
  </p:clrMapOvr>
  <p:transition>
    <p:zoom dir="in"/>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2411730" y="1628775"/>
            <a:ext cx="4786630" cy="676910"/>
          </a:xfrm>
        </p:spPr>
        <p:txBody>
          <a:bodyPr vert="horz" wrap="square" lIns="91440" tIns="45720" rIns="91440" bIns="45720" anchor="b" anchorCtr="0"/>
          <a:p>
            <a:pPr algn="ctr" eaLnBrk="1" hangingPunct="1"/>
            <a:r>
              <a:rPr lang="zh-CN" altLang="en-US" sz="2800" b="1" dirty="0">
                <a:latin typeface="楷体" panose="02010609060101010101" pitchFamily="49" charset="-122"/>
                <a:ea typeface="楷体" panose="02010609060101010101" pitchFamily="49" charset="-122"/>
              </a:rPr>
              <a:t>集体化的制度含义</a:t>
            </a:r>
            <a:endParaRPr lang="zh-CN" altLang="en-US" sz="28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660400" y="2277110"/>
            <a:ext cx="8322945" cy="2982595"/>
          </a:xfrm>
        </p:spPr>
        <p:txBody>
          <a:bodyPr vert="horz" wrap="square" lIns="91440" tIns="45720" rIns="91440" bIns="45720" anchor="t" anchorCtr="0"/>
          <a:p>
            <a:pPr eaLnBrk="1" hangingPunct="1">
              <a:lnSpc>
                <a:spcPct val="80000"/>
              </a:lnSpc>
            </a:pPr>
            <a:r>
              <a:rPr lang="zh-CN" altLang="en-US" sz="2000" dirty="0">
                <a:ea typeface="楷体" panose="02010609060101010101" pitchFamily="49" charset="-122"/>
              </a:rPr>
              <a:t>农村集体化：</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社会主义</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的追求与实际经济问题求解的一种结合；</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集体化</a:t>
            </a:r>
            <a:r>
              <a:rPr lang="zh-CN" altLang="en-US" sz="2000" u="sng" dirty="0">
                <a:ea typeface="楷体" panose="02010609060101010101" pitchFamily="49" charset="-122"/>
              </a:rPr>
              <a:t>不是农民自发运动的产物</a:t>
            </a:r>
            <a:r>
              <a:rPr lang="zh-CN" altLang="en-US" sz="2000" dirty="0">
                <a:ea typeface="楷体" panose="02010609060101010101" pitchFamily="49" charset="-122"/>
              </a:rPr>
              <a:t>，更不是农民们</a:t>
            </a:r>
            <a:r>
              <a:rPr lang="zh-CN" altLang="en-US" sz="2000" u="sng" dirty="0">
                <a:ea typeface="楷体" panose="02010609060101010101" pitchFamily="49" charset="-122"/>
              </a:rPr>
              <a:t>基于私产的自愿合约</a:t>
            </a:r>
            <a:r>
              <a:rPr lang="zh-CN" altLang="en-US" sz="2000" dirty="0">
                <a:ea typeface="楷体" panose="02010609060101010101" pitchFamily="49" charset="-122"/>
              </a:rPr>
              <a:t>，它是</a:t>
            </a:r>
            <a:r>
              <a:rPr lang="zh-CN" altLang="en-US" sz="2000" u="sng" dirty="0">
                <a:ea typeface="楷体" panose="02010609060101010101" pitchFamily="49" charset="-122"/>
              </a:rPr>
              <a:t>国家权力深入农村社会、全面干预和改造农民私人产权</a:t>
            </a:r>
            <a:r>
              <a:rPr lang="zh-CN" altLang="en-US" sz="2000" dirty="0">
                <a:ea typeface="楷体" panose="02010609060101010101" pitchFamily="49" charset="-122"/>
              </a:rPr>
              <a:t>的结果；</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合作社经济、（国家控制的）集体经济、以及国有经济的原则区别；</a:t>
            </a:r>
            <a:endParaRPr lang="zh-CN" altLang="en-US" sz="2000" dirty="0">
              <a:ea typeface="楷体" panose="02010609060101010101" pitchFamily="49" charset="-122"/>
            </a:endParaRPr>
          </a:p>
          <a:p>
            <a:pPr eaLnBrk="1" hangingPunct="1">
              <a:lnSpc>
                <a:spcPct val="80000"/>
              </a:lnSpc>
            </a:pPr>
            <a:r>
              <a:rPr lang="zh-CN" altLang="en-US" sz="2000" dirty="0">
                <a:ea typeface="楷体" panose="02010609060101010101" pitchFamily="49" charset="-122"/>
              </a:rPr>
              <a:t>国家权力的强大与农民财产权利的</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残缺</a:t>
            </a:r>
            <a:r>
              <a:rPr lang="zh-CN" altLang="en-US" sz="2000" dirty="0">
                <a:latin typeface="楷体" panose="02010609060101010101" pitchFamily="49" charset="-122"/>
                <a:ea typeface="楷体" panose="02010609060101010101" pitchFamily="49" charset="-122"/>
              </a:rPr>
              <a:t>”</a:t>
            </a:r>
            <a:endParaRPr lang="zh-CN" altLang="en-US" sz="2000" dirty="0">
              <a:ea typeface="楷体" panose="02010609060101010101" pitchFamily="49" charset="-122"/>
            </a:endParaRPr>
          </a:p>
          <a:p>
            <a:pPr lvl="1" eaLnBrk="1" hangingPunct="1">
              <a:lnSpc>
                <a:spcPct val="80000"/>
              </a:lnSpc>
            </a:pPr>
            <a:r>
              <a:rPr lang="zh-CN" altLang="en-US" sz="2000" dirty="0">
                <a:ea typeface="楷体" panose="02010609060101010101" pitchFamily="49" charset="-122"/>
              </a:rPr>
              <a:t>从农民缔结与他人合作的权利，到种植、出售、定价自己产品的权利，以及转让私有的土地和劳力资产的权利，逐渐被约束限制禁止</a:t>
            </a:r>
            <a:endParaRPr lang="zh-CN" altLang="en-US" sz="2400" dirty="0">
              <a:ea typeface="楷体" panose="02010609060101010101" pitchFamily="49" charset="-122"/>
            </a:endParaRPr>
          </a:p>
        </p:txBody>
      </p:sp>
      <p:sp>
        <p:nvSpPr>
          <p:cNvPr id="20482" name="Rectangle 2"/>
          <p:cNvSpPr>
            <a:spLocks noGrp="1"/>
          </p:cNvSpPr>
          <p:nvPr>
            <p:custDataLst>
              <p:tags r:id="rId1"/>
            </p:custDataLst>
          </p:nvPr>
        </p:nvSpPr>
        <p:spPr>
          <a:xfrm>
            <a:off x="827405" y="4293235"/>
            <a:ext cx="7792720" cy="47688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2800" b="1" dirty="0">
                <a:latin typeface="楷体" panose="02010609060101010101" pitchFamily="49" charset="-122"/>
                <a:ea typeface="楷体" panose="02010609060101010101" pitchFamily="49" charset="-122"/>
              </a:rPr>
              <a:t>人民公社制度</a:t>
            </a:r>
            <a:endParaRPr lang="zh-CN" altLang="en-US" sz="2800" b="1" dirty="0">
              <a:latin typeface="楷体" panose="02010609060101010101" pitchFamily="49" charset="-122"/>
              <a:ea typeface="楷体" panose="02010609060101010101" pitchFamily="49" charset="-122"/>
            </a:endParaRPr>
          </a:p>
        </p:txBody>
      </p:sp>
      <p:sp>
        <p:nvSpPr>
          <p:cNvPr id="20483" name="Rectangle 3"/>
          <p:cNvSpPr>
            <a:spLocks noGrp="1"/>
          </p:cNvSpPr>
          <p:nvPr>
            <p:custDataLst>
              <p:tags r:id="rId2"/>
            </p:custDataLst>
          </p:nvPr>
        </p:nvSpPr>
        <p:spPr>
          <a:xfrm>
            <a:off x="467360" y="4697730"/>
            <a:ext cx="8483600" cy="23215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ts val="2000"/>
              </a:lnSpc>
              <a:spcBef>
                <a:spcPts val="0"/>
              </a:spcBef>
            </a:pPr>
            <a:r>
              <a:rPr lang="zh-CN" altLang="en-US" sz="2000" dirty="0">
                <a:ea typeface="楷体" panose="02010609060101010101" pitchFamily="49" charset="-122"/>
              </a:rPr>
              <a:t>不但集体的范围更大</a:t>
            </a:r>
            <a:r>
              <a:rPr lang="en-US" altLang="zh-CN" sz="2000" dirty="0">
                <a:ea typeface="楷体" panose="02010609060101010101" pitchFamily="49" charset="-122"/>
              </a:rPr>
              <a:t>+</a:t>
            </a:r>
            <a:r>
              <a:rPr lang="zh-CN" altLang="en-US" sz="2000" dirty="0">
                <a:ea typeface="楷体" panose="02010609060101010101" pitchFamily="49" charset="-122"/>
              </a:rPr>
              <a:t>土地归公的程度更高，且实施</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政社合一</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体制。</a:t>
            </a:r>
            <a:endParaRPr lang="zh-CN" altLang="en-US" sz="2000" dirty="0">
              <a:ea typeface="楷体" panose="02010609060101010101" pitchFamily="49" charset="-122"/>
            </a:endParaRPr>
          </a:p>
          <a:p>
            <a:pPr eaLnBrk="1" hangingPunct="1">
              <a:lnSpc>
                <a:spcPts val="2000"/>
              </a:lnSpc>
              <a:spcBef>
                <a:spcPts val="0"/>
              </a:spcBef>
            </a:pPr>
            <a:r>
              <a:rPr lang="zh-CN" altLang="en-US" sz="2000" dirty="0">
                <a:ea typeface="楷体" panose="02010609060101010101" pitchFamily="49" charset="-122"/>
              </a:rPr>
              <a:t>河南</a:t>
            </a:r>
            <a:r>
              <a:rPr lang="en-US" altLang="zh-CN" sz="2000" dirty="0">
                <a:ea typeface="楷体" panose="02010609060101010101" pitchFamily="49" charset="-122"/>
              </a:rPr>
              <a:t>《</a:t>
            </a:r>
            <a:r>
              <a:rPr lang="zh-CN" altLang="en-US" sz="2000" dirty="0">
                <a:ea typeface="楷体" panose="02010609060101010101" pitchFamily="49" charset="-122"/>
              </a:rPr>
              <a:t>嵖岈山卫星人民公社试行简章</a:t>
            </a:r>
            <a:r>
              <a:rPr lang="en-US" altLang="zh-CN" sz="2000" dirty="0">
                <a:ea typeface="楷体" panose="02010609060101010101" pitchFamily="49" charset="-122"/>
              </a:rPr>
              <a:t>》</a:t>
            </a:r>
            <a:r>
              <a:rPr lang="zh-CN" altLang="en-US" sz="2000" dirty="0">
                <a:ea typeface="楷体" panose="02010609060101010101" pitchFamily="49" charset="-122"/>
              </a:rPr>
              <a:t>规定</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在已经基本上实现了生产资料公有化的基础上，社员转入公社，应该交出全部自留地，并且将私有的房基、牲畜、林木等生产资料转为全社公有</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a:t>
            </a:r>
            <a:endParaRPr lang="zh-CN" altLang="en-US" sz="2000" dirty="0">
              <a:ea typeface="楷体" panose="02010609060101010101" pitchFamily="49" charset="-122"/>
            </a:endParaRPr>
          </a:p>
          <a:p>
            <a:pPr eaLnBrk="1" hangingPunct="1">
              <a:lnSpc>
                <a:spcPts val="2000"/>
              </a:lnSpc>
              <a:spcBef>
                <a:spcPts val="0"/>
              </a:spcBef>
            </a:pPr>
            <a:r>
              <a:rPr lang="zh-CN" altLang="en-US" sz="2000" dirty="0">
                <a:ea typeface="楷体" panose="02010609060101010101" pitchFamily="49" charset="-122"/>
              </a:rPr>
              <a:t>集体制因此</a:t>
            </a:r>
            <a:r>
              <a:rPr lang="zh-CN" altLang="en-US" sz="2000" u="sng" dirty="0">
                <a:ea typeface="楷体" panose="02010609060101010101" pitchFamily="49" charset="-122"/>
              </a:rPr>
              <a:t>彻底告别了合作制</a:t>
            </a:r>
            <a:r>
              <a:rPr lang="zh-CN" altLang="en-US" sz="2000" dirty="0">
                <a:ea typeface="楷体" panose="02010609060101010101" pitchFamily="49" charset="-122"/>
              </a:rPr>
              <a:t>，再不是以农民私产为基础的公产，而变成了以</a:t>
            </a:r>
            <a:r>
              <a:rPr lang="zh-CN" altLang="en-US" sz="2000" u="sng" dirty="0">
                <a:ea typeface="楷体" panose="02010609060101010101" pitchFamily="49" charset="-122"/>
              </a:rPr>
              <a:t>消灭农民私产为基础</a:t>
            </a:r>
            <a:r>
              <a:rPr lang="zh-CN" altLang="en-US" sz="2000" dirty="0">
                <a:ea typeface="楷体" panose="02010609060101010101" pitchFamily="49" charset="-122"/>
              </a:rPr>
              <a:t>的公产。</a:t>
            </a:r>
            <a:endParaRPr lang="zh-CN" altLang="en-US" sz="2000" dirty="0">
              <a:ea typeface="楷体" panose="02010609060101010101" pitchFamily="49" charset="-122"/>
            </a:endParaRPr>
          </a:p>
          <a:p>
            <a:pPr eaLnBrk="1" hangingPunct="1">
              <a:lnSpc>
                <a:spcPts val="2000"/>
              </a:lnSpc>
              <a:spcBef>
                <a:spcPts val="0"/>
              </a:spcBef>
            </a:pPr>
            <a:r>
              <a:rPr lang="en-US" altLang="zh-CN" sz="2000" dirty="0">
                <a:ea typeface="楷体" panose="02010609060101010101" pitchFamily="49" charset="-122"/>
              </a:rPr>
              <a:t>《</a:t>
            </a:r>
            <a:r>
              <a:rPr lang="zh-CN" altLang="en-US" sz="2000" dirty="0">
                <a:ea typeface="楷体" panose="02010609060101010101" pitchFamily="49" charset="-122"/>
              </a:rPr>
              <a:t>中华人民共和国土改法</a:t>
            </a:r>
            <a:r>
              <a:rPr lang="en-US" altLang="zh-CN" sz="2000" dirty="0">
                <a:ea typeface="楷体" panose="02010609060101010101" pitchFamily="49" charset="-122"/>
              </a:rPr>
              <a:t>》 </a:t>
            </a:r>
            <a:r>
              <a:rPr lang="en-US" altLang="zh-CN"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土地所有者自由经营、买卖及出租其土地的权利</a:t>
            </a:r>
            <a:r>
              <a:rPr lang="zh-CN" altLang="en-US" sz="2000" dirty="0">
                <a:latin typeface="楷体" panose="02010609060101010101" pitchFamily="49" charset="-122"/>
                <a:ea typeface="楷体" panose="02010609060101010101" pitchFamily="49" charset="-122"/>
              </a:rPr>
              <a:t>”</a:t>
            </a:r>
            <a:r>
              <a:rPr lang="zh-CN" altLang="en-US" sz="2000" dirty="0">
                <a:ea typeface="楷体" panose="02010609060101010101" pitchFamily="49" charset="-122"/>
              </a:rPr>
              <a:t>已经事实上被取消。</a:t>
            </a:r>
            <a:endParaRPr lang="zh-CN" altLang="en-US" sz="2000" dirty="0">
              <a:ea typeface="楷体" panose="02010609060101010101" pitchFamily="49" charset="-122"/>
            </a:endParaRPr>
          </a:p>
          <a:p>
            <a:pPr eaLnBrk="1" hangingPunct="1">
              <a:lnSpc>
                <a:spcPts val="2000"/>
              </a:lnSpc>
              <a:spcBef>
                <a:spcPts val="0"/>
              </a:spcBef>
            </a:pPr>
            <a:endParaRPr lang="zh-CN" altLang="en-US" sz="2000" dirty="0">
              <a:ea typeface="楷体" panose="02010609060101010101" pitchFamily="49" charset="-122"/>
            </a:endParaRPr>
          </a:p>
        </p:txBody>
      </p:sp>
      <p:sp>
        <p:nvSpPr>
          <p:cNvPr id="22531" name="Rectangle 3"/>
          <p:cNvSpPr>
            <a:spLocks noGrp="1"/>
          </p:cNvSpPr>
          <p:nvPr>
            <p:custDataLst>
              <p:tags r:id="rId3"/>
            </p:custDataLst>
          </p:nvPr>
        </p:nvSpPr>
        <p:spPr>
          <a:xfrm>
            <a:off x="1115695" y="116840"/>
            <a:ext cx="7673975" cy="178308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1800" dirty="0">
                <a:ea typeface="楷体" panose="02010609060101010101" pitchFamily="49" charset="-122"/>
              </a:rPr>
              <a:t>什么是</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集体经济</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从合作社到人民公社、不以私产为基础的公产、谁是最终所有者？</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剥夺农民私产与国家制造的私人产权</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农村的社会主义改造运动、三种土地私产制</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集体经济的管理：用行政等级替代剩余索取权</a:t>
            </a:r>
            <a:endParaRPr lang="zh-CN" altLang="en-US" sz="1800" dirty="0">
              <a:ea typeface="楷体" panose="02010609060101010101" pitchFamily="49" charset="-122"/>
            </a:endParaRPr>
          </a:p>
          <a:p>
            <a:pPr eaLnBrk="1" hangingPunct="1">
              <a:lnSpc>
                <a:spcPct val="80000"/>
              </a:lnSpc>
            </a:pP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效率问题</a:t>
            </a:r>
            <a:r>
              <a:rPr lang="zh-CN" altLang="en-US" sz="1800" dirty="0">
                <a:latin typeface="楷体" panose="02010609060101010101" pitchFamily="49" charset="-122"/>
                <a:ea typeface="楷体" panose="02010609060101010101" pitchFamily="49" charset="-122"/>
              </a:rPr>
              <a:t>”</a:t>
            </a:r>
            <a:endParaRPr lang="zh-CN" altLang="en-US" sz="1800" dirty="0">
              <a:ea typeface="楷体" panose="02010609060101010101" pitchFamily="49" charset="-122"/>
            </a:endParaRPr>
          </a:p>
          <a:p>
            <a:pPr eaLnBrk="1" hangingPunct="1">
              <a:lnSpc>
                <a:spcPct val="80000"/>
              </a:lnSpc>
            </a:pPr>
            <a:endParaRPr lang="zh-CN" altLang="en-US" sz="1800" dirty="0">
              <a:ea typeface="楷体" panose="02010609060101010101" pitchFamily="49" charset="-122"/>
            </a:endParaRPr>
          </a:p>
        </p:txBody>
      </p:sp>
    </p:spTree>
  </p:cSld>
  <p:clrMapOvr>
    <a:masterClrMapping/>
  </p:clrMapOvr>
  <p:transition>
    <p:zoom dir="in"/>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Rectangle 2"/>
          <p:cNvSpPr>
            <a:spLocks noGrp="1"/>
          </p:cNvSpPr>
          <p:nvPr>
            <p:ph type="title"/>
          </p:nvPr>
        </p:nvSpPr>
        <p:spPr>
          <a:xfrm>
            <a:off x="1043940" y="404495"/>
            <a:ext cx="7792720" cy="57404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土地制度：从私有到合作化运动</a:t>
            </a:r>
            <a:endParaRPr lang="zh-CN" altLang="en-US" sz="3200" b="1" dirty="0">
              <a:latin typeface="楷体" panose="02010609060101010101" pitchFamily="49" charset="-122"/>
              <a:ea typeface="楷体" panose="02010609060101010101" pitchFamily="49" charset="-122"/>
            </a:endParaRPr>
          </a:p>
        </p:txBody>
      </p:sp>
      <p:sp>
        <p:nvSpPr>
          <p:cNvPr id="18435" name="Rectangle 3"/>
          <p:cNvSpPr>
            <a:spLocks noGrp="1"/>
          </p:cNvSpPr>
          <p:nvPr>
            <p:ph idx="1"/>
          </p:nvPr>
        </p:nvSpPr>
        <p:spPr>
          <a:xfrm>
            <a:off x="528955" y="2018030"/>
            <a:ext cx="8305165" cy="2630170"/>
          </a:xfrm>
        </p:spPr>
        <p:txBody>
          <a:bodyPr vert="horz" wrap="square" lIns="91440" tIns="45720" rIns="91440" bIns="45720" anchor="t" anchorCtr="0"/>
          <a:p>
            <a:pPr eaLnBrk="1" hangingPunct="1">
              <a:lnSpc>
                <a:spcPct val="80000"/>
              </a:lnSpc>
            </a:pPr>
            <a:r>
              <a:rPr lang="en-US" altLang="zh-CN" sz="1800" dirty="0">
                <a:ea typeface="楷体" panose="02010609060101010101" pitchFamily="49" charset="-122"/>
              </a:rPr>
              <a:t> 《</a:t>
            </a:r>
            <a:r>
              <a:rPr lang="zh-CN" altLang="en-US" sz="1800" dirty="0">
                <a:ea typeface="楷体" panose="02010609060101010101" pitchFamily="49" charset="-122"/>
              </a:rPr>
              <a:t>土地改革法</a:t>
            </a:r>
            <a:r>
              <a:rPr lang="en-US" altLang="zh-CN" sz="1800" dirty="0">
                <a:ea typeface="楷体" panose="02010609060101010101" pitchFamily="49" charset="-122"/>
              </a:rPr>
              <a:t>》</a:t>
            </a:r>
            <a:r>
              <a:rPr lang="zh-CN" altLang="en-US" sz="1800" dirty="0">
                <a:ea typeface="楷体" panose="02010609060101010101" pitchFamily="49" charset="-122"/>
              </a:rPr>
              <a:t>（</a:t>
            </a:r>
            <a:r>
              <a:rPr lang="en-US" altLang="zh-CN" sz="1800" dirty="0">
                <a:ea typeface="楷体" panose="02010609060101010101" pitchFamily="49" charset="-122"/>
              </a:rPr>
              <a:t>1950</a:t>
            </a:r>
            <a:r>
              <a:rPr lang="zh-CN" altLang="en-US" sz="1800" dirty="0">
                <a:ea typeface="楷体" panose="02010609060101010101" pitchFamily="49" charset="-122"/>
              </a:rPr>
              <a:t>）</a:t>
            </a:r>
            <a:r>
              <a:rPr lang="en-US" altLang="zh-CN" sz="1800" dirty="0">
                <a:ea typeface="楷体" panose="02010609060101010101" pitchFamily="49" charset="-122"/>
              </a:rPr>
              <a:t>30</a:t>
            </a:r>
            <a:r>
              <a:rPr lang="zh-CN" altLang="en-US" sz="1800" dirty="0">
                <a:ea typeface="楷体" panose="02010609060101010101" pitchFamily="49" charset="-122"/>
              </a:rPr>
              <a:t>条：土地改革完成后，由人民政府发给土地所有证，并承认一切土地所有者自由经营、买卖及出租其土地的权利。</a:t>
            </a:r>
            <a:endParaRPr lang="zh-CN" altLang="en-US" sz="1800" dirty="0">
              <a:ea typeface="楷体" panose="02010609060101010101" pitchFamily="49" charset="-122"/>
            </a:endParaRPr>
          </a:p>
          <a:p>
            <a:pPr eaLnBrk="1" hangingPunct="1">
              <a:lnSpc>
                <a:spcPct val="80000"/>
              </a:lnSpc>
            </a:pPr>
            <a:r>
              <a:rPr lang="en-US" altLang="zh-CN" sz="1800" dirty="0">
                <a:ea typeface="楷体" panose="02010609060101010101" pitchFamily="49" charset="-122"/>
              </a:rPr>
              <a:t>《</a:t>
            </a:r>
            <a:r>
              <a:rPr lang="zh-CN" altLang="en-US" sz="1800" dirty="0">
                <a:ea typeface="楷体" panose="02010609060101010101" pitchFamily="49" charset="-122"/>
              </a:rPr>
              <a:t>农业合作社示范章程</a:t>
            </a:r>
            <a:r>
              <a:rPr lang="en-US" altLang="zh-CN" sz="1800" dirty="0">
                <a:ea typeface="楷体" panose="02010609060101010101" pitchFamily="49" charset="-122"/>
              </a:rPr>
              <a:t>》</a:t>
            </a:r>
            <a:r>
              <a:rPr lang="zh-CN" altLang="en-US" sz="1800" dirty="0">
                <a:ea typeface="楷体" panose="02010609060101010101" pitchFamily="49" charset="-122"/>
              </a:rPr>
              <a:t>（</a:t>
            </a:r>
            <a:r>
              <a:rPr lang="en-US" altLang="zh-CN" sz="1800" dirty="0">
                <a:ea typeface="楷体" panose="02010609060101010101" pitchFamily="49" charset="-122"/>
              </a:rPr>
              <a:t>1955</a:t>
            </a:r>
            <a:r>
              <a:rPr lang="zh-CN" altLang="en-US" sz="1800" dirty="0">
                <a:ea typeface="楷体" panose="02010609060101010101" pitchFamily="49" charset="-122"/>
              </a:rPr>
              <a:t>）：农民可以带土地入社并参与分红，可以带土地退社并继续享有自由经营、买卖及出租的权利。</a:t>
            </a:r>
            <a:endParaRPr lang="zh-CN" altLang="en-US" sz="1800" dirty="0">
              <a:ea typeface="楷体" panose="02010609060101010101" pitchFamily="49" charset="-122"/>
            </a:endParaRPr>
          </a:p>
          <a:p>
            <a:pPr lvl="1" eaLnBrk="1" hangingPunct="1">
              <a:lnSpc>
                <a:spcPct val="80000"/>
              </a:lnSpc>
            </a:pP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土地报酬必须低于农业劳动报酬</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，因为</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农业生产合作社的收入是由社员的劳动创造出来的，不是由社员的土地所有权创造出来的</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分红一般应该由合作社议定固定的数量，不随着全社生产的发展而增加；</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合作社的土地</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不许出租</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，因为系剥削行为；</a:t>
            </a:r>
            <a:endParaRPr lang="zh-CN" altLang="en-US" sz="1800" dirty="0">
              <a:ea typeface="楷体" panose="02010609060101010101" pitchFamily="49" charset="-122"/>
            </a:endParaRPr>
          </a:p>
          <a:p>
            <a:pPr lvl="1" eaLnBrk="1" hangingPunct="1">
              <a:lnSpc>
                <a:spcPct val="80000"/>
              </a:lnSpc>
            </a:pPr>
            <a:r>
              <a:rPr lang="zh-CN" altLang="en-US" sz="1800" dirty="0">
                <a:ea typeface="楷体" panose="02010609060101010101" pitchFamily="49" charset="-122"/>
              </a:rPr>
              <a:t>到了高级社，</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对于社员的土地逐步地取消报酬</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转为全社公有，也就是全体社员集体所有</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a:t>
            </a:r>
            <a:endParaRPr lang="zh-CN" altLang="en-US" sz="1800" dirty="0">
              <a:ea typeface="楷体" panose="02010609060101010101" pitchFamily="49" charset="-122"/>
            </a:endParaRPr>
          </a:p>
        </p:txBody>
      </p:sp>
      <p:sp>
        <p:nvSpPr>
          <p:cNvPr id="19459" name="Rectangle 3"/>
          <p:cNvSpPr>
            <a:spLocks noGrp="1"/>
          </p:cNvSpPr>
          <p:nvPr>
            <p:custDataLst>
              <p:tags r:id="rId1"/>
            </p:custDataLst>
          </p:nvPr>
        </p:nvSpPr>
        <p:spPr>
          <a:xfrm>
            <a:off x="528955" y="4725035"/>
            <a:ext cx="8141970" cy="189420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1800" dirty="0">
                <a:ea typeface="楷体" panose="02010609060101010101" pitchFamily="49" charset="-122"/>
              </a:rPr>
              <a:t>初级社在很短时间内就转成高级社。</a:t>
            </a:r>
            <a:endParaRPr lang="zh-CN" altLang="en-US" sz="1800" dirty="0">
              <a:ea typeface="楷体" panose="02010609060101010101" pitchFamily="49" charset="-122"/>
            </a:endParaRPr>
          </a:p>
          <a:p>
            <a:pPr eaLnBrk="1" hangingPunct="1">
              <a:lnSpc>
                <a:spcPct val="80000"/>
              </a:lnSpc>
            </a:pPr>
            <a:r>
              <a:rPr lang="en-US" altLang="zh-CN" sz="1800" dirty="0">
                <a:ea typeface="楷体" panose="02010609060101010101" pitchFamily="49" charset="-122"/>
              </a:rPr>
              <a:t>《</a:t>
            </a:r>
            <a:r>
              <a:rPr lang="zh-CN" altLang="en-US" sz="1800" dirty="0">
                <a:ea typeface="楷体" panose="02010609060101010101" pitchFamily="49" charset="-122"/>
              </a:rPr>
              <a:t>高级农业生产合作社示范章程</a:t>
            </a:r>
            <a:r>
              <a:rPr lang="en-US" altLang="zh-CN" sz="1800" dirty="0">
                <a:ea typeface="楷体" panose="02010609060101010101" pitchFamily="49" charset="-122"/>
              </a:rPr>
              <a:t>》</a:t>
            </a:r>
            <a:r>
              <a:rPr lang="zh-CN" altLang="en-US" sz="1800" dirty="0">
                <a:ea typeface="楷体" panose="02010609060101010101" pitchFamily="49" charset="-122"/>
              </a:rPr>
              <a:t>（</a:t>
            </a:r>
            <a:r>
              <a:rPr lang="en-US" altLang="zh-CN" sz="1800" dirty="0">
                <a:ea typeface="楷体" panose="02010609060101010101" pitchFamily="49" charset="-122"/>
              </a:rPr>
              <a:t>1956</a:t>
            </a:r>
            <a:r>
              <a:rPr lang="zh-CN" altLang="en-US" sz="1800" dirty="0">
                <a:ea typeface="楷体" panose="02010609060101010101" pitchFamily="49" charset="-122"/>
              </a:rPr>
              <a:t>）规定</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社员的土地必须转为合作社集体所有，取消土地报酬</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。至此，除了小块自留地和零星土地的农民家庭使用权，合作化所完成的土地公有，最重要的经济含义就是消灭了土地经由转手而取得报酬的权利。</a:t>
            </a:r>
            <a:endParaRPr lang="zh-CN" altLang="en-US" sz="1800" dirty="0">
              <a:ea typeface="楷体" panose="02010609060101010101" pitchFamily="49" charset="-122"/>
            </a:endParaRPr>
          </a:p>
          <a:p>
            <a:pPr eaLnBrk="1" hangingPunct="1">
              <a:lnSpc>
                <a:spcPct val="80000"/>
              </a:lnSpc>
            </a:pPr>
            <a:r>
              <a:rPr lang="zh-CN" altLang="en-US" sz="1800" dirty="0">
                <a:ea typeface="楷体" panose="02010609060101010101" pitchFamily="49" charset="-122"/>
              </a:rPr>
              <a:t>消灭了包括土地报酬在内的各种剥削，合作社的全部产出都归</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劳动</a:t>
            </a:r>
            <a:r>
              <a:rPr lang="zh-CN" altLang="en-US" sz="1800" dirty="0">
                <a:latin typeface="楷体" panose="02010609060101010101" pitchFamily="49" charset="-122"/>
                <a:ea typeface="楷体" panose="02010609060101010101" pitchFamily="49" charset="-122"/>
              </a:rPr>
              <a:t>”</a:t>
            </a:r>
            <a:r>
              <a:rPr lang="zh-CN" altLang="en-US" sz="1800" dirty="0">
                <a:ea typeface="楷体" panose="02010609060101010101" pitchFamily="49" charset="-122"/>
              </a:rPr>
              <a:t>分配，那农民的劳动积极性还能不高涨？还过不上好日子？还不是来到了天堂。</a:t>
            </a:r>
            <a:endParaRPr lang="zh-CN" altLang="en-US" sz="1800" dirty="0">
              <a:ea typeface="楷体" panose="02010609060101010101" pitchFamily="49" charset="-122"/>
            </a:endParaRPr>
          </a:p>
          <a:p>
            <a:pPr eaLnBrk="1" hangingPunct="1">
              <a:lnSpc>
                <a:spcPct val="80000"/>
              </a:lnSpc>
            </a:pPr>
            <a:endParaRPr lang="zh-CN" altLang="en-US" sz="1800" dirty="0">
              <a:ea typeface="楷体" panose="02010609060101010101" pitchFamily="49" charset="-122"/>
            </a:endParaRPr>
          </a:p>
        </p:txBody>
      </p:sp>
      <p:sp>
        <p:nvSpPr>
          <p:cNvPr id="19458" name="Rectangle 2"/>
          <p:cNvSpPr>
            <a:spLocks noGrp="1"/>
          </p:cNvSpPr>
          <p:nvPr>
            <p:custDataLst>
              <p:tags r:id="rId2"/>
            </p:custDataLst>
          </p:nvPr>
        </p:nvSpPr>
        <p:spPr>
          <a:xfrm>
            <a:off x="1619885" y="1124585"/>
            <a:ext cx="6229985" cy="59690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从初级社到高级社</a:t>
            </a:r>
            <a:endParaRPr lang="zh-CN" altLang="en-US" sz="3200" b="1"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Rectangle 2"/>
          <p:cNvSpPr>
            <a:spLocks noGrp="1"/>
          </p:cNvSpPr>
          <p:nvPr>
            <p:ph type="title"/>
          </p:nvPr>
        </p:nvSpPr>
        <p:spPr>
          <a:xfrm>
            <a:off x="1150938" y="617538"/>
            <a:ext cx="7092950" cy="1143000"/>
          </a:xfrm>
        </p:spPr>
        <p:txBody>
          <a:bodyPr vert="horz" wrap="square" lIns="91440" tIns="45720" rIns="91440" bIns="45720" anchor="b" anchorCtr="0"/>
          <a:p>
            <a:pPr algn="ctr" eaLnBrk="1" hangingPunct="1"/>
            <a:r>
              <a:rPr lang="zh-CN" altLang="en-US" sz="3200" b="1" dirty="0">
                <a:latin typeface="楷体" panose="02010609060101010101" pitchFamily="49" charset="-122"/>
                <a:ea typeface="楷体" panose="02010609060101010101" pitchFamily="49" charset="-122"/>
              </a:rPr>
              <a:t>三年困难时期与改革预演</a:t>
            </a:r>
            <a:endParaRPr lang="zh-CN" altLang="en-US" sz="3200" b="1" dirty="0">
              <a:latin typeface="楷体" panose="02010609060101010101" pitchFamily="49" charset="-122"/>
              <a:ea typeface="楷体" panose="02010609060101010101" pitchFamily="49" charset="-122"/>
            </a:endParaRPr>
          </a:p>
        </p:txBody>
      </p:sp>
      <p:sp>
        <p:nvSpPr>
          <p:cNvPr id="21507" name="Rectangle 3"/>
          <p:cNvSpPr>
            <a:spLocks noGrp="1"/>
          </p:cNvSpPr>
          <p:nvPr>
            <p:ph idx="1"/>
          </p:nvPr>
        </p:nvSpPr>
        <p:spPr>
          <a:xfrm>
            <a:off x="1182688" y="2017713"/>
            <a:ext cx="7277100" cy="4114800"/>
          </a:xfrm>
        </p:spPr>
        <p:txBody>
          <a:bodyPr vert="horz" wrap="square" lIns="91440" tIns="45720" rIns="91440" bIns="45720" anchor="t" anchorCtr="0"/>
          <a:p>
            <a:pPr eaLnBrk="1" hangingPunct="1">
              <a:lnSpc>
                <a:spcPct val="80000"/>
              </a:lnSpc>
            </a:pPr>
            <a:r>
              <a:rPr lang="zh-CN" altLang="en-US" sz="2000" dirty="0">
                <a:latin typeface="楷体" panose="02010609060101010101" pitchFamily="49" charset="-122"/>
                <a:ea typeface="楷体" panose="02010609060101010101" pitchFamily="49" charset="-122"/>
              </a:rPr>
              <a:t>刚性的人民公社制度</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三年困难时期</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“退出权”与否的解释（</a:t>
            </a:r>
            <a:r>
              <a:rPr lang="en-US" altLang="zh-CN" sz="2000" dirty="0">
                <a:latin typeface="楷体" panose="02010609060101010101" pitchFamily="49" charset="-122"/>
                <a:ea typeface="楷体" panose="02010609060101010101" pitchFamily="49" charset="-122"/>
              </a:rPr>
              <a:t>Lin)</a:t>
            </a:r>
            <a:r>
              <a:rPr lang="zh-CN" altLang="en-US" sz="2000" dirty="0">
                <a:latin typeface="楷体" panose="02010609060101010101" pitchFamily="49" charset="-122"/>
                <a:ea typeface="楷体" panose="02010609060101010101" pitchFamily="49" charset="-122"/>
              </a:rPr>
              <a:t>：不能退出</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偷懒</a:t>
            </a:r>
            <a:endParaRPr lang="en-US" altLang="zh-CN"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没有自愿进入、就不会有自由退出</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国家强力消灭私产的历史性教训</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贫穷不是社会主义，饥荒更不是社会主义</a:t>
            </a:r>
            <a:endParaRPr lang="zh-CN" altLang="en-US" sz="2000" dirty="0">
              <a:latin typeface="楷体" panose="02010609060101010101" pitchFamily="49" charset="-122"/>
              <a:ea typeface="楷体" panose="02010609060101010101" pitchFamily="49" charset="-122"/>
            </a:endParaRPr>
          </a:p>
          <a:p>
            <a:pPr eaLnBrk="1" hangingPunct="1">
              <a:lnSpc>
                <a:spcPct val="80000"/>
              </a:lnSpc>
            </a:pPr>
            <a:r>
              <a:rPr lang="zh-CN" altLang="en-US" sz="2000" dirty="0">
                <a:latin typeface="楷体" panose="02010609060101010101" pitchFamily="49" charset="-122"/>
                <a:ea typeface="楷体" panose="02010609060101010101" pitchFamily="49" charset="-122"/>
              </a:rPr>
              <a:t>政策退却</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批判“共产风”和“浮夸风”</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强调“三级所有、队为基础”</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恢复自留地</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局部的包产到户</a:t>
            </a:r>
            <a:endParaRPr lang="zh-CN" altLang="en-US" sz="2000" dirty="0">
              <a:latin typeface="楷体" panose="02010609060101010101" pitchFamily="49" charset="-122"/>
              <a:ea typeface="楷体" panose="02010609060101010101" pitchFamily="49" charset="-122"/>
            </a:endParaRPr>
          </a:p>
          <a:p>
            <a:pPr lvl="1" eaLnBrk="1" hangingPunct="1">
              <a:lnSpc>
                <a:spcPct val="80000"/>
              </a:lnSpc>
            </a:pPr>
            <a:r>
              <a:rPr lang="zh-CN" altLang="en-US" sz="2000" dirty="0">
                <a:latin typeface="楷体" panose="02010609060101010101" pitchFamily="49" charset="-122"/>
                <a:ea typeface="楷体" panose="02010609060101010101" pitchFamily="49" charset="-122"/>
              </a:rPr>
              <a:t>城乡隔绝的壁垒与“以农业为基础”</a:t>
            </a:r>
            <a:endParaRPr lang="zh-CN" altLang="en-US" sz="2000" dirty="0"/>
          </a:p>
        </p:txBody>
      </p:sp>
    </p:spTree>
  </p:cSld>
  <p:clrMapOvr>
    <a:masterClrMapping/>
  </p:clrMapOvr>
  <p:transition>
    <p:zoom dir="in"/>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Rectangle 2"/>
          <p:cNvSpPr>
            <a:spLocks noGrp="1"/>
          </p:cNvSpPr>
          <p:nvPr>
            <p:ph type="title"/>
          </p:nvPr>
        </p:nvSpPr>
        <p:spPr>
          <a:xfrm>
            <a:off x="251460" y="44450"/>
            <a:ext cx="3347085" cy="649605"/>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包产到户改革</a:t>
            </a:r>
            <a:endParaRPr lang="zh-CN" altLang="en-US" sz="3600" b="1" dirty="0">
              <a:latin typeface="楷体" panose="02010609060101010101" pitchFamily="49" charset="-122"/>
              <a:ea typeface="楷体" panose="02010609060101010101" pitchFamily="49" charset="-122"/>
            </a:endParaRPr>
          </a:p>
        </p:txBody>
      </p:sp>
      <p:sp>
        <p:nvSpPr>
          <p:cNvPr id="24579" name="Rectangle 3"/>
          <p:cNvSpPr>
            <a:spLocks noGrp="1"/>
          </p:cNvSpPr>
          <p:nvPr>
            <p:ph idx="1"/>
          </p:nvPr>
        </p:nvSpPr>
        <p:spPr>
          <a:xfrm>
            <a:off x="1188085" y="693420"/>
            <a:ext cx="7715250" cy="2940685"/>
          </a:xfrm>
        </p:spPr>
        <p:txBody>
          <a:bodyPr vert="horz" wrap="square" lIns="91440" tIns="45720" rIns="91440" bIns="45720" anchor="t" anchorCtr="0"/>
          <a:p>
            <a:pPr eaLnBrk="1" hangingPunct="1">
              <a:lnSpc>
                <a:spcPct val="80000"/>
              </a:lnSpc>
            </a:pPr>
            <a:r>
              <a:rPr lang="zh-CN" altLang="en-US" sz="1600" dirty="0">
                <a:latin typeface="楷体" panose="02010609060101010101" pitchFamily="49" charset="-122"/>
                <a:ea typeface="楷体" panose="02010609060101010101" pitchFamily="49" charset="-122"/>
              </a:rPr>
              <a:t>第二次国家政策退却：</a:t>
            </a:r>
            <a:r>
              <a:rPr lang="en-US" altLang="zh-CN" sz="1600" dirty="0">
                <a:latin typeface="楷体" panose="02010609060101010101" pitchFamily="49" charset="-122"/>
                <a:ea typeface="楷体" panose="02010609060101010101" pitchFamily="49" charset="-122"/>
              </a:rPr>
              <a:t>1978</a:t>
            </a:r>
            <a:r>
              <a:rPr lang="zh-CN" altLang="en-US" sz="1600" dirty="0">
                <a:latin typeface="楷体" panose="02010609060101010101" pitchFamily="49" charset="-122"/>
                <a:ea typeface="楷体" panose="02010609060101010101" pitchFamily="49" charset="-122"/>
              </a:rPr>
              <a:t>年休养生息政策的由来</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底层改革：无心插柳柳成荫</a:t>
            </a:r>
            <a:endParaRPr lang="zh-CN" altLang="en-US" sz="1600" dirty="0">
              <a:latin typeface="楷体" panose="02010609060101010101" pitchFamily="49" charset="-122"/>
              <a:ea typeface="楷体" panose="02010609060101010101" pitchFamily="49" charset="-122"/>
            </a:endParaRPr>
          </a:p>
          <a:p>
            <a:pPr lvl="1" eaLnBrk="1" hangingPunct="1">
              <a:lnSpc>
                <a:spcPct val="80000"/>
              </a:lnSpc>
            </a:pPr>
            <a:r>
              <a:rPr lang="zh-CN" altLang="en-US" sz="1600" dirty="0">
                <a:latin typeface="楷体" panose="02010609060101010101" pitchFamily="49" charset="-122"/>
                <a:ea typeface="楷体" panose="02010609060101010101" pitchFamily="49" charset="-122"/>
              </a:rPr>
              <a:t>长期贫困：</a:t>
            </a:r>
            <a:r>
              <a:rPr lang="en-US" altLang="zh-CN" sz="1600" dirty="0">
                <a:latin typeface="楷体" panose="02010609060101010101" pitchFamily="49" charset="-122"/>
                <a:ea typeface="楷体" panose="02010609060101010101" pitchFamily="49" charset="-122"/>
              </a:rPr>
              <a:t>1956-1978</a:t>
            </a:r>
            <a:r>
              <a:rPr lang="zh-CN" altLang="en-US" sz="1600" dirty="0">
                <a:latin typeface="楷体" panose="02010609060101010101" pitchFamily="49" charset="-122"/>
                <a:ea typeface="楷体" panose="02010609060101010101" pitchFamily="49" charset="-122"/>
              </a:rPr>
              <a:t>年农民人均纯收入每年增加</a:t>
            </a:r>
            <a:r>
              <a:rPr lang="en-US" altLang="zh-CN" sz="1600" dirty="0">
                <a:latin typeface="楷体" panose="02010609060101010101" pitchFamily="49" charset="-122"/>
                <a:ea typeface="楷体" panose="02010609060101010101" pitchFamily="49" charset="-122"/>
              </a:rPr>
              <a:t>2.76</a:t>
            </a:r>
            <a:r>
              <a:rPr lang="zh-CN" altLang="en-US" sz="1600" dirty="0">
                <a:latin typeface="楷体" panose="02010609060101010101" pitchFamily="49" charset="-122"/>
                <a:ea typeface="楷体" panose="02010609060101010101" pitchFamily="49" charset="-122"/>
              </a:rPr>
              <a:t>元，</a:t>
            </a:r>
            <a:r>
              <a:rPr lang="en-US" altLang="zh-CN" sz="1600" dirty="0">
                <a:latin typeface="楷体" panose="02010609060101010101" pitchFamily="49" charset="-122"/>
                <a:ea typeface="楷体" panose="02010609060101010101" pitchFamily="49" charset="-122"/>
              </a:rPr>
              <a:t>1978</a:t>
            </a:r>
            <a:r>
              <a:rPr lang="zh-CN" altLang="en-US" sz="1600" dirty="0">
                <a:latin typeface="楷体" panose="02010609060101010101" pitchFamily="49" charset="-122"/>
                <a:ea typeface="楷体" panose="02010609060101010101" pitchFamily="49" charset="-122"/>
              </a:rPr>
              <a:t>年仅为</a:t>
            </a:r>
            <a:r>
              <a:rPr lang="en-US" altLang="zh-CN" sz="1600" dirty="0">
                <a:latin typeface="楷体" panose="02010609060101010101" pitchFamily="49" charset="-122"/>
                <a:ea typeface="楷体" panose="02010609060101010101" pitchFamily="49" charset="-122"/>
              </a:rPr>
              <a:t>133.57</a:t>
            </a:r>
            <a:r>
              <a:rPr lang="zh-CN" altLang="en-US" sz="1600" dirty="0">
                <a:latin typeface="楷体" panose="02010609060101010101" pitchFamily="49" charset="-122"/>
                <a:ea typeface="楷体" panose="02010609060101010101" pitchFamily="49" charset="-122"/>
              </a:rPr>
              <a:t>元（其中从集体得到的</a:t>
            </a:r>
            <a:r>
              <a:rPr lang="en-US" altLang="zh-CN" sz="1600" dirty="0">
                <a:latin typeface="楷体" panose="02010609060101010101" pitchFamily="49" charset="-122"/>
                <a:ea typeface="楷体" panose="02010609060101010101" pitchFamily="49" charset="-122"/>
              </a:rPr>
              <a:t>88.53</a:t>
            </a:r>
            <a:r>
              <a:rPr lang="zh-CN" altLang="en-US" sz="1600" dirty="0">
                <a:latin typeface="楷体" panose="02010609060101010101" pitchFamily="49" charset="-122"/>
                <a:ea typeface="楷体" panose="02010609060101010101" pitchFamily="49" charset="-122"/>
              </a:rPr>
              <a:t>元）；天灾逼出底层的自发行动：</a:t>
            </a:r>
            <a:r>
              <a:rPr lang="en-US" altLang="zh-CN" sz="1600" dirty="0">
                <a:latin typeface="楷体" panose="02010609060101010101" pitchFamily="49" charset="-122"/>
                <a:ea typeface="楷体" panose="02010609060101010101" pitchFamily="49" charset="-122"/>
              </a:rPr>
              <a:t>1977</a:t>
            </a:r>
            <a:r>
              <a:rPr lang="zh-CN" altLang="en-US" sz="1600" dirty="0">
                <a:latin typeface="楷体" panose="02010609060101010101" pitchFamily="49" charset="-122"/>
                <a:ea typeface="楷体" panose="02010609060101010101" pitchFamily="49" charset="-122"/>
              </a:rPr>
              <a:t>年的小岗；</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地方政治领导人的倾向</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思想解放运动 </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分权决策</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地方“合成”的中央政策：</a:t>
            </a:r>
            <a:r>
              <a:rPr lang="en-US" altLang="zh-CN" sz="1600" dirty="0">
                <a:latin typeface="楷体" panose="02010609060101010101" pitchFamily="49" charset="-122"/>
                <a:ea typeface="楷体" panose="02010609060101010101" pitchFamily="49" charset="-122"/>
              </a:rPr>
              <a:t>1980</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75</a:t>
            </a:r>
            <a:r>
              <a:rPr lang="zh-CN" altLang="en-US" sz="1600" dirty="0">
                <a:latin typeface="楷体" panose="02010609060101010101" pitchFamily="49" charset="-122"/>
                <a:ea typeface="楷体" panose="02010609060101010101" pitchFamily="49" charset="-122"/>
              </a:rPr>
              <a:t>号文件</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分步推进与模着石头过河</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土地私有化的困难</a:t>
            </a:r>
            <a:endParaRPr lang="zh-CN" altLang="en-US" sz="1600" dirty="0">
              <a:latin typeface="楷体" panose="02010609060101010101" pitchFamily="49" charset="-122"/>
              <a:ea typeface="楷体" panose="02010609060101010101" pitchFamily="49" charset="-122"/>
            </a:endParaRPr>
          </a:p>
          <a:p>
            <a:pPr lvl="1" eaLnBrk="1" hangingPunct="1">
              <a:lnSpc>
                <a:spcPct val="80000"/>
              </a:lnSpc>
            </a:pPr>
            <a:r>
              <a:rPr lang="zh-CN" altLang="en-US" sz="1600" dirty="0">
                <a:latin typeface="楷体" panose="02010609060101010101" pitchFamily="49" charset="-122"/>
                <a:ea typeface="楷体" panose="02010609060101010101" pitchFamily="49" charset="-122"/>
              </a:rPr>
              <a:t>为什么无法“土地回老家”？</a:t>
            </a:r>
            <a:endParaRPr lang="zh-CN" altLang="en-US" sz="1600" dirty="0">
              <a:latin typeface="楷体" panose="02010609060101010101" pitchFamily="49" charset="-122"/>
              <a:ea typeface="楷体" panose="02010609060101010101" pitchFamily="49" charset="-122"/>
            </a:endParaRPr>
          </a:p>
          <a:p>
            <a:pPr lvl="1" eaLnBrk="1" hangingPunct="1">
              <a:lnSpc>
                <a:spcPct val="80000"/>
              </a:lnSpc>
            </a:pPr>
            <a:r>
              <a:rPr lang="zh-CN" altLang="en-US" sz="1600" dirty="0">
                <a:latin typeface="楷体" panose="02010609060101010101" pitchFamily="49" charset="-122"/>
                <a:ea typeface="楷体" panose="02010609060101010101" pitchFamily="49" charset="-122"/>
              </a:rPr>
              <a:t>“路径依赖”（</a:t>
            </a:r>
            <a:r>
              <a:rPr lang="en-US" altLang="zh-CN" sz="1600" dirty="0">
                <a:latin typeface="楷体" panose="02010609060101010101" pitchFamily="49" charset="-122"/>
                <a:ea typeface="楷体" panose="02010609060101010101" pitchFamily="49" charset="-122"/>
              </a:rPr>
              <a:t>path-dependent) </a:t>
            </a:r>
            <a:r>
              <a:rPr lang="zh-CN" altLang="en-US" sz="1600" dirty="0">
                <a:latin typeface="楷体" panose="02010609060101010101" pitchFamily="49" charset="-122"/>
                <a:ea typeface="楷体" panose="02010609060101010101" pitchFamily="49" charset="-122"/>
              </a:rPr>
              <a:t>效果</a:t>
            </a:r>
            <a:endParaRPr lang="zh-CN" altLang="en-US" sz="1600" dirty="0">
              <a:latin typeface="楷体" panose="02010609060101010101" pitchFamily="49" charset="-122"/>
              <a:ea typeface="楷体" panose="02010609060101010101" pitchFamily="49" charset="-122"/>
            </a:endParaRPr>
          </a:p>
          <a:p>
            <a:pPr eaLnBrk="1" hangingPunct="1">
              <a:lnSpc>
                <a:spcPct val="80000"/>
              </a:lnSpc>
            </a:pPr>
            <a:r>
              <a:rPr lang="zh-CN" altLang="en-US" sz="1600" dirty="0">
                <a:latin typeface="楷体" panose="02010609060101010101" pitchFamily="49" charset="-122"/>
                <a:ea typeface="楷体" panose="02010609060101010101" pitchFamily="49" charset="-122"/>
              </a:rPr>
              <a:t>靠什么保证“政策长期不变”？</a:t>
            </a:r>
            <a:endParaRPr lang="zh-CN" altLang="en-US" sz="1600" dirty="0">
              <a:latin typeface="楷体" panose="02010609060101010101" pitchFamily="49" charset="-122"/>
              <a:ea typeface="楷体" panose="02010609060101010101" pitchFamily="49" charset="-122"/>
            </a:endParaRPr>
          </a:p>
        </p:txBody>
      </p:sp>
      <p:sp>
        <p:nvSpPr>
          <p:cNvPr id="26627" name="Rectangle 3"/>
          <p:cNvSpPr>
            <a:spLocks noGrp="1"/>
          </p:cNvSpPr>
          <p:nvPr>
            <p:custDataLst>
              <p:tags r:id="rId1"/>
            </p:custDataLst>
          </p:nvPr>
        </p:nvSpPr>
        <p:spPr>
          <a:xfrm>
            <a:off x="-36195" y="3572510"/>
            <a:ext cx="9054465" cy="41148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1800" dirty="0">
                <a:latin typeface="楷体" panose="02010609060101010101" pitchFamily="49" charset="-122"/>
                <a:ea typeface="楷体" panose="02010609060101010101" pitchFamily="49" charset="-122"/>
              </a:rPr>
              <a:t>不合法的要让它合法起来（邓小平</a:t>
            </a:r>
            <a:r>
              <a:rPr lang="en-US" altLang="zh-CN" sz="1800" dirty="0">
                <a:latin typeface="楷体" panose="02010609060101010101" pitchFamily="49" charset="-122"/>
                <a:ea typeface="楷体" panose="02010609060101010101" pitchFamily="49" charset="-122"/>
              </a:rPr>
              <a:t>1962</a:t>
            </a:r>
            <a:r>
              <a:rPr lang="zh-CN" altLang="en-US" sz="1800" dirty="0">
                <a:latin typeface="楷体" panose="02010609060101010101" pitchFamily="49" charset="-122"/>
                <a:ea typeface="楷体" panose="02010609060101010101" pitchFamily="49" charset="-122"/>
              </a:rPr>
              <a:t>）中央文件“提法”在制度变革中的特殊地位</a:t>
            </a:r>
            <a:endParaRPr lang="zh-CN" altLang="en-US" sz="1800" dirty="0">
              <a:latin typeface="楷体" panose="02010609060101010101" pitchFamily="49" charset="-122"/>
              <a:ea typeface="楷体" panose="02010609060101010101" pitchFamily="49" charset="-122"/>
            </a:endParaRPr>
          </a:p>
          <a:p>
            <a:pPr lvl="1" eaLnBrk="1" hangingPunct="1"/>
            <a:r>
              <a:rPr lang="en-US" altLang="zh-CN" sz="1600" dirty="0">
                <a:latin typeface="楷体" panose="02010609060101010101" pitchFamily="49" charset="-122"/>
                <a:ea typeface="楷体" panose="02010609060101010101" pitchFamily="49" charset="-122"/>
              </a:rPr>
              <a:t>1978</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12</a:t>
            </a:r>
            <a:r>
              <a:rPr lang="zh-CN" altLang="en-US" sz="1600" dirty="0">
                <a:latin typeface="楷体" panose="02010609060101010101" pitchFamily="49" charset="-122"/>
                <a:ea typeface="楷体" panose="02010609060101010101" pitchFamily="49" charset="-122"/>
              </a:rPr>
              <a:t>月，中共十一届三中全会农业决定草案，“不许包产到户”。</a:t>
            </a:r>
            <a:r>
              <a:rPr lang="en-US" altLang="zh-CN" sz="1600" dirty="0">
                <a:latin typeface="楷体" panose="02010609060101010101" pitchFamily="49" charset="-122"/>
                <a:ea typeface="楷体" panose="02010609060101010101" pitchFamily="49" charset="-122"/>
              </a:rPr>
              <a:t>1979</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4</a:t>
            </a:r>
            <a:r>
              <a:rPr lang="zh-CN" altLang="en-US" sz="1600" dirty="0">
                <a:latin typeface="楷体" panose="02010609060101010101" pitchFamily="49" charset="-122"/>
                <a:ea typeface="楷体" panose="02010609060101010101" pitchFamily="49" charset="-122"/>
              </a:rPr>
              <a:t>月，中央批转国家农委召开的七省三县座谈会</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纪要</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，提出“深山、偏僻地区的孤门独户，实行包产到户，也应当允许”；并指出其他地区搞了的，“如果一时说不服，也不要勉强纠正，更不能搞批判斗争”。</a:t>
            </a:r>
            <a:r>
              <a:rPr lang="en-US" altLang="zh-CN" sz="1600" dirty="0">
                <a:latin typeface="楷体" panose="02010609060101010101" pitchFamily="49" charset="-122"/>
                <a:ea typeface="楷体" panose="02010609060101010101" pitchFamily="49" charset="-122"/>
              </a:rPr>
              <a:t>1979</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9</a:t>
            </a:r>
            <a:r>
              <a:rPr lang="zh-CN" altLang="en-US" sz="1600" dirty="0">
                <a:latin typeface="楷体" panose="02010609060101010101" pitchFamily="49" charset="-122"/>
                <a:ea typeface="楷体" panose="02010609060101010101" pitchFamily="49" charset="-122"/>
              </a:rPr>
              <a:t>月，中共十一届四中全会通过三中全会的农业决定，提出除某些副业生产的需要和边远山区、交通不便的单家独户外，“也不要包产到户”。</a:t>
            </a:r>
            <a:r>
              <a:rPr lang="en-US" altLang="zh-CN" sz="1575" dirty="0">
                <a:latin typeface="楷体" panose="02010609060101010101" pitchFamily="49" charset="-122"/>
                <a:ea typeface="楷体" panose="02010609060101010101" pitchFamily="49" charset="-122"/>
                <a:sym typeface="+mn-ea"/>
              </a:rPr>
              <a:t>1980</a:t>
            </a:r>
            <a:r>
              <a:rPr lang="zh-CN" altLang="en-US" sz="1575" dirty="0">
                <a:latin typeface="楷体" panose="02010609060101010101" pitchFamily="49" charset="-122"/>
                <a:ea typeface="楷体" panose="02010609060101010101" pitchFamily="49" charset="-122"/>
                <a:sym typeface="+mn-ea"/>
              </a:rPr>
              <a:t>年</a:t>
            </a:r>
            <a:r>
              <a:rPr lang="en-US" altLang="zh-CN" sz="1575" dirty="0">
                <a:latin typeface="楷体" panose="02010609060101010101" pitchFamily="49" charset="-122"/>
                <a:ea typeface="楷体" panose="02010609060101010101" pitchFamily="49" charset="-122"/>
                <a:sym typeface="+mn-ea"/>
              </a:rPr>
              <a:t>9</a:t>
            </a:r>
            <a:r>
              <a:rPr lang="zh-CN" altLang="en-US" sz="1575" dirty="0">
                <a:latin typeface="楷体" panose="02010609060101010101" pitchFamily="49" charset="-122"/>
                <a:ea typeface="楷体" panose="02010609060101010101" pitchFamily="49" charset="-122"/>
                <a:sym typeface="+mn-ea"/>
              </a:rPr>
              <a:t>月，中共中央召开省市区第一书记会议专门研究农业生产责任制，会议意见分歧很大，多次修改后的文件指出，现行体制“可以使群众满意的，就不要搞包产到户”；对边远山区和贫困地区，“群众对集体丧失信心，因而要求包产到户的，应当支持群众要求，可以包产到户，也可以包干到户”。</a:t>
            </a:r>
            <a:r>
              <a:rPr lang="en-US" altLang="zh-CN" sz="1575" dirty="0">
                <a:latin typeface="楷体" panose="02010609060101010101" pitchFamily="49" charset="-122"/>
                <a:ea typeface="楷体" panose="02010609060101010101" pitchFamily="49" charset="-122"/>
                <a:sym typeface="+mn-ea"/>
              </a:rPr>
              <a:t>1982</a:t>
            </a:r>
            <a:r>
              <a:rPr lang="zh-CN" altLang="en-US" sz="1575" dirty="0">
                <a:latin typeface="楷体" panose="02010609060101010101" pitchFamily="49" charset="-122"/>
                <a:ea typeface="楷体" panose="02010609060101010101" pitchFamily="49" charset="-122"/>
                <a:sym typeface="+mn-ea"/>
              </a:rPr>
              <a:t>年下发的中共中央</a:t>
            </a:r>
            <a:r>
              <a:rPr lang="en-US" altLang="zh-CN" sz="1575" dirty="0">
                <a:latin typeface="楷体" panose="02010609060101010101" pitchFamily="49" charset="-122"/>
                <a:ea typeface="楷体" panose="02010609060101010101" pitchFamily="49" charset="-122"/>
                <a:sym typeface="+mn-ea"/>
              </a:rPr>
              <a:t>1</a:t>
            </a:r>
            <a:r>
              <a:rPr lang="zh-CN" altLang="en-US" sz="1575" dirty="0">
                <a:latin typeface="楷体" panose="02010609060101010101" pitchFamily="49" charset="-122"/>
                <a:ea typeface="楷体" panose="02010609060101010101" pitchFamily="49" charset="-122"/>
                <a:sym typeface="+mn-ea"/>
              </a:rPr>
              <a:t>号文件，明确肯定了包括包产到户在内的“家庭联产承包责任制”的普遍合法性，并宣布责任制“长期不变”。</a:t>
            </a:r>
            <a:r>
              <a:rPr lang="en-US" altLang="zh-CN" sz="1575" dirty="0">
                <a:latin typeface="楷体" panose="02010609060101010101" pitchFamily="49" charset="-122"/>
                <a:ea typeface="楷体" panose="02010609060101010101" pitchFamily="49" charset="-122"/>
                <a:sym typeface="+mn-ea"/>
              </a:rPr>
              <a:t>1982</a:t>
            </a:r>
            <a:r>
              <a:rPr lang="zh-CN" altLang="en-US" sz="1575" dirty="0">
                <a:latin typeface="楷体" panose="02010609060101010101" pitchFamily="49" charset="-122"/>
                <a:ea typeface="楷体" panose="02010609060101010101" pitchFamily="49" charset="-122"/>
                <a:sym typeface="+mn-ea"/>
              </a:rPr>
              <a:t>年到</a:t>
            </a:r>
            <a:r>
              <a:rPr lang="en-US" altLang="zh-CN" sz="1575" dirty="0">
                <a:latin typeface="楷体" panose="02010609060101010101" pitchFamily="49" charset="-122"/>
                <a:ea typeface="楷体" panose="02010609060101010101" pitchFamily="49" charset="-122"/>
                <a:sym typeface="+mn-ea"/>
              </a:rPr>
              <a:t>1986</a:t>
            </a:r>
            <a:r>
              <a:rPr lang="zh-CN" altLang="en-US" sz="1575" dirty="0">
                <a:latin typeface="楷体" panose="02010609060101010101" pitchFamily="49" charset="-122"/>
                <a:ea typeface="楷体" panose="02010609060101010101" pitchFamily="49" charset="-122"/>
                <a:sym typeface="+mn-ea"/>
              </a:rPr>
              <a:t>年，中共中央连续发出五个</a:t>
            </a:r>
            <a:r>
              <a:rPr lang="en-US" altLang="zh-CN" sz="1575" dirty="0">
                <a:latin typeface="楷体" panose="02010609060101010101" pitchFamily="49" charset="-122"/>
                <a:ea typeface="楷体" panose="02010609060101010101" pitchFamily="49" charset="-122"/>
                <a:sym typeface="+mn-ea"/>
              </a:rPr>
              <a:t>1</a:t>
            </a:r>
            <a:r>
              <a:rPr lang="zh-CN" altLang="en-US" sz="1575" dirty="0">
                <a:latin typeface="楷体" panose="02010609060101010101" pitchFamily="49" charset="-122"/>
                <a:ea typeface="楷体" panose="02010609060101010101" pitchFamily="49" charset="-122"/>
                <a:sym typeface="+mn-ea"/>
              </a:rPr>
              <a:t>号文件，一再肯定包产到户政策长期不变，并审时度势地把体制改革推向农村的各个方面。</a:t>
            </a:r>
            <a:endParaRPr lang="zh-CN" altLang="en-US" sz="1575" dirty="0">
              <a:latin typeface="楷体" panose="02010609060101010101" pitchFamily="49" charset="-122"/>
              <a:ea typeface="楷体" panose="02010609060101010101" pitchFamily="49" charset="-122"/>
            </a:endParaRPr>
          </a:p>
          <a:p>
            <a:pPr lvl="1" eaLnBrk="1" hangingPunct="1"/>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674" name="Rectangle 2"/>
          <p:cNvSpPr>
            <a:spLocks noGrp="1"/>
          </p:cNvSpPr>
          <p:nvPr>
            <p:ph type="title"/>
          </p:nvPr>
        </p:nvSpPr>
        <p:spPr>
          <a:xfrm>
            <a:off x="1150938" y="617538"/>
            <a:ext cx="71659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突破权益之计</a:t>
            </a:r>
            <a:endParaRPr lang="zh-CN" altLang="en-US" sz="3600" b="1" dirty="0">
              <a:latin typeface="楷体" panose="02010609060101010101" pitchFamily="49" charset="-122"/>
              <a:ea typeface="楷体" panose="02010609060101010101" pitchFamily="49" charset="-122"/>
            </a:endParaRPr>
          </a:p>
        </p:txBody>
      </p:sp>
      <p:sp>
        <p:nvSpPr>
          <p:cNvPr id="28675" name="Rectangle 3"/>
          <p:cNvSpPr>
            <a:spLocks noGrp="1"/>
          </p:cNvSpPr>
          <p:nvPr>
            <p:ph idx="1"/>
          </p:nvPr>
        </p:nvSpPr>
        <p:spPr>
          <a:xfrm>
            <a:off x="1182688" y="2017713"/>
            <a:ext cx="6989762" cy="4114800"/>
          </a:xfrm>
        </p:spPr>
        <p:txBody>
          <a:bodyPr vert="horz" wrap="square" lIns="91440" tIns="45720" rIns="91440" bIns="45720" anchor="t" anchorCtr="0"/>
          <a:p>
            <a:pPr eaLnBrk="1" hangingPunct="1"/>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杜润生自述：二十世纪中国农村制度变革重大决策记实</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信息成本与制度变迁</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一个关键的细节：</a:t>
            </a:r>
            <a:r>
              <a:rPr lang="en-US" altLang="zh-CN" sz="2000" dirty="0">
                <a:latin typeface="楷体" panose="02010609060101010101" pitchFamily="49" charset="-122"/>
                <a:ea typeface="楷体" panose="02010609060101010101" pitchFamily="49" charset="-122"/>
              </a:rPr>
              <a:t>1980</a:t>
            </a:r>
            <a:r>
              <a:rPr lang="zh-CN" altLang="en-US" sz="2000" dirty="0">
                <a:latin typeface="楷体" panose="02010609060101010101" pitchFamily="49" charset="-122"/>
                <a:ea typeface="楷体" panose="02010609060101010101" pitchFamily="49" charset="-122"/>
              </a:rPr>
              <a:t>年长期规划会议</a:t>
            </a:r>
            <a:endParaRPr lang="zh-CN" altLang="en-US" sz="2000" dirty="0">
              <a:latin typeface="楷体" panose="02010609060101010101" pitchFamily="49" charset="-122"/>
              <a:ea typeface="楷体" panose="02010609060101010101" pitchFamily="49" charset="-122"/>
            </a:endParaRPr>
          </a:p>
          <a:p>
            <a:pPr lvl="2" eaLnBrk="1" hangingPunct="1"/>
            <a:r>
              <a:rPr lang="zh-CN" altLang="en-US" sz="2000" dirty="0">
                <a:latin typeface="楷体" panose="02010609060101010101" pitchFamily="49" charset="-122"/>
                <a:ea typeface="楷体" panose="02010609060101010101" pitchFamily="49" charset="-122"/>
              </a:rPr>
              <a:t>粮食软肋，摔掉国家的包袱</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言路、信息通道和制度变革</a:t>
            </a:r>
            <a:endParaRPr lang="zh-CN" altLang="en-US" sz="2000" dirty="0">
              <a:latin typeface="楷体" panose="02010609060101010101" pitchFamily="49" charset="-122"/>
              <a:ea typeface="楷体" panose="02010609060101010101" pitchFamily="49" charset="-122"/>
            </a:endParaRPr>
          </a:p>
          <a:p>
            <a:pPr lvl="2" eaLnBrk="1" hangingPunct="1"/>
            <a:r>
              <a:rPr lang="zh-CN" altLang="en-US" sz="2000" dirty="0">
                <a:latin typeface="楷体" panose="02010609060101010101" pitchFamily="49" charset="-122"/>
                <a:ea typeface="楷体" panose="02010609060101010101" pitchFamily="49" charset="-122"/>
              </a:rPr>
              <a:t>“要理解人们的决策，我们必须把现实世界与行为者所理解的世界加以区分”，为此必须关注“行为者能够得到的信息，以及他们接受到的、作为其选择结果的不完全反馈”（</a:t>
            </a:r>
            <a:r>
              <a:rPr lang="en-US" altLang="zh-CN" sz="2000" dirty="0">
                <a:latin typeface="楷体" panose="02010609060101010101" pitchFamily="49" charset="-122"/>
                <a:ea typeface="楷体" panose="02010609060101010101" pitchFamily="49" charset="-122"/>
              </a:rPr>
              <a:t>North,2003)</a:t>
            </a:r>
            <a:endParaRPr lang="en-US" altLang="zh-CN" sz="2000" dirty="0">
              <a:latin typeface="楷体" panose="02010609060101010101" pitchFamily="49" charset="-122"/>
              <a:ea typeface="楷体" panose="02010609060101010101" pitchFamily="49" charset="-122"/>
            </a:endParaRPr>
          </a:p>
          <a:p>
            <a:pPr lvl="1" eaLnBrk="1" hangingPunct="1"/>
            <a:r>
              <a:rPr lang="zh-CN" altLang="en-US" sz="2000" dirty="0">
                <a:latin typeface="楷体" panose="02010609060101010101" pitchFamily="49" charset="-122"/>
                <a:ea typeface="楷体" panose="02010609060101010101" pitchFamily="49" charset="-122"/>
              </a:rPr>
              <a:t>公共政策的形成机制</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从政策文件到法律</a:t>
            </a:r>
            <a:endParaRPr lang="zh-CN" altLang="en-US" sz="2000" dirty="0">
              <a:latin typeface="楷体" panose="02010609060101010101" pitchFamily="49" charset="-122"/>
              <a:ea typeface="楷体" panose="02010609060101010101" pitchFamily="49" charset="-122"/>
            </a:endParaRPr>
          </a:p>
          <a:p>
            <a:pPr eaLnBrk="1" hangingPunct="1"/>
            <a:endParaRPr lang="en-US" altLang="zh-CN"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000" b="1" dirty="0">
                <a:latin typeface="楷体" panose="02010609060101010101" pitchFamily="49" charset="-122"/>
                <a:ea typeface="楷体" panose="02010609060101010101" pitchFamily="49" charset="-122"/>
              </a:rPr>
              <a:t>中国最早的“包产到户”：永嘉燎原社</a:t>
            </a:r>
            <a:endParaRPr lang="zh-CN" altLang="en-US" sz="3000" b="1" dirty="0">
              <a:latin typeface="楷体" panose="02010609060101010101" pitchFamily="49" charset="-122"/>
              <a:ea typeface="楷体" panose="02010609060101010101" pitchFamily="49" charset="-122"/>
            </a:endParaRPr>
          </a:p>
        </p:txBody>
      </p:sp>
      <p:sp>
        <p:nvSpPr>
          <p:cNvPr id="7171" name="Rectangle 3"/>
          <p:cNvSpPr>
            <a:spLocks noGrp="1"/>
          </p:cNvSpPr>
          <p:nvPr>
            <p:ph idx="1"/>
          </p:nvPr>
        </p:nvSpPr>
        <p:spPr>
          <a:xfrm>
            <a:off x="611505" y="1844675"/>
            <a:ext cx="8448040" cy="4544695"/>
          </a:xfrm>
        </p:spPr>
        <p:txBody>
          <a:bodyPr vert="horz" wrap="square" lIns="91440" tIns="45720" rIns="91440" bIns="45720" anchor="t" anchorCtr="0"/>
          <a:p>
            <a:pPr eaLnBrk="1" latinLnBrk="0" hangingPunct="1">
              <a:lnSpc>
                <a:spcPct val="90000"/>
              </a:lnSpc>
              <a:spcBef>
                <a:spcPts val="0"/>
              </a:spcBef>
            </a:pPr>
            <a:r>
              <a:rPr lang="en-US" altLang="zh-CN" sz="1600" dirty="0">
                <a:latin typeface="楷体" panose="02010609060101010101" pitchFamily="49" charset="-122"/>
                <a:ea typeface="楷体" panose="02010609060101010101" pitchFamily="49" charset="-122"/>
              </a:rPr>
              <a:t>1956</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5</a:t>
            </a:r>
            <a:r>
              <a:rPr lang="zh-CN" altLang="en-US" sz="1600" dirty="0">
                <a:latin typeface="楷体" panose="02010609060101010101" pitchFamily="49" charset="-122"/>
                <a:ea typeface="楷体" panose="02010609060101010101" pitchFamily="49" charset="-122"/>
              </a:rPr>
              <a:t>月永嘉县雄溪乡三个村近千农户办起高级社“燎原社”</a:t>
            </a:r>
            <a:endParaRPr lang="en-US" altLang="zh-CN" sz="1600" dirty="0">
              <a:latin typeface="楷体" panose="02010609060101010101" pitchFamily="49" charset="-122"/>
              <a:ea typeface="楷体" panose="02010609060101010101" pitchFamily="49" charset="-122"/>
            </a:endParaRPr>
          </a:p>
          <a:p>
            <a:pPr eaLnBrk="1" latinLnBrk="0" hangingPunct="1">
              <a:lnSpc>
                <a:spcPct val="90000"/>
              </a:lnSpc>
              <a:spcBef>
                <a:spcPts val="0"/>
              </a:spcBef>
            </a:pPr>
            <a:r>
              <a:rPr lang="zh-CN" altLang="en-US" sz="1600" dirty="0">
                <a:latin typeface="楷体" panose="02010609060101010101" pitchFamily="49" charset="-122"/>
                <a:ea typeface="楷体" panose="02010609060101010101" pitchFamily="49" charset="-122"/>
              </a:rPr>
              <a:t>县委派戴洁天任工作队长蹲点“燎原片”，他发现农民生产热情受挫，出工不出力。</a:t>
            </a:r>
            <a:endParaRPr lang="en-US" altLang="zh-CN" sz="1600" dirty="0">
              <a:latin typeface="楷体" panose="02010609060101010101" pitchFamily="49" charset="-122"/>
              <a:ea typeface="楷体" panose="02010609060101010101" pitchFamily="49" charset="-122"/>
            </a:endParaRPr>
          </a:p>
          <a:p>
            <a:pPr eaLnBrk="1" latinLnBrk="0" hangingPunct="1">
              <a:lnSpc>
                <a:spcPct val="90000"/>
              </a:lnSpc>
              <a:spcBef>
                <a:spcPts val="0"/>
              </a:spcBef>
            </a:pPr>
            <a:r>
              <a:rPr lang="zh-CN" altLang="en-US" sz="1600" dirty="0">
                <a:latin typeface="楷体" panose="02010609060101010101" pitchFamily="49" charset="-122"/>
                <a:ea typeface="楷体" panose="02010609060101010101" pitchFamily="49" charset="-122"/>
              </a:rPr>
              <a:t>戴洁天撰写调查报告：将农户的收益与劳动积极性挂钩，“包产到户”。</a:t>
            </a:r>
            <a:endParaRPr lang="zh-CN" altLang="en-US" sz="1600" dirty="0">
              <a:latin typeface="楷体" panose="02010609060101010101" pitchFamily="49" charset="-122"/>
              <a:ea typeface="楷体" panose="02010609060101010101" pitchFamily="49" charset="-122"/>
            </a:endParaRPr>
          </a:p>
          <a:p>
            <a:pPr eaLnBrk="1" latinLnBrk="0" hangingPunct="1">
              <a:lnSpc>
                <a:spcPct val="90000"/>
              </a:lnSpc>
              <a:spcBef>
                <a:spcPts val="0"/>
              </a:spcBef>
            </a:pPr>
            <a:r>
              <a:rPr lang="zh-CN" altLang="en-US" sz="1600" dirty="0">
                <a:latin typeface="楷体" panose="02010609060101010101" pitchFamily="49" charset="-122"/>
                <a:ea typeface="楷体" panose="02010609060101010101" pitchFamily="49" charset="-122"/>
              </a:rPr>
              <a:t>永嘉县委书记李桂茂、分管农业副书记李云河大力支持戴洁天的试点工作。经县委常委会通过，在燎原社试点将</a:t>
            </a:r>
            <a:r>
              <a:rPr lang="en-US" altLang="zh-CN" sz="1600" dirty="0">
                <a:latin typeface="楷体" panose="02010609060101010101" pitchFamily="49" charset="-122"/>
                <a:ea typeface="楷体" panose="02010609060101010101" pitchFamily="49" charset="-122"/>
              </a:rPr>
              <a:t>5482</a:t>
            </a:r>
            <a:r>
              <a:rPr lang="zh-CN" altLang="en-US" sz="1600" dirty="0">
                <a:latin typeface="楷体" panose="02010609060101010101" pitchFamily="49" charset="-122"/>
                <a:ea typeface="楷体" panose="02010609060101010101" pitchFamily="49" charset="-122"/>
              </a:rPr>
              <a:t>亩水田、</a:t>
            </a:r>
            <a:r>
              <a:rPr lang="en-US" altLang="zh-CN" sz="1600" dirty="0">
                <a:latin typeface="楷体" panose="02010609060101010101" pitchFamily="49" charset="-122"/>
                <a:ea typeface="楷体" panose="02010609060101010101" pitchFamily="49" charset="-122"/>
              </a:rPr>
              <a:t>130</a:t>
            </a:r>
            <a:r>
              <a:rPr lang="zh-CN" altLang="en-US" sz="1600" dirty="0">
                <a:latin typeface="楷体" panose="02010609060101010101" pitchFamily="49" charset="-122"/>
                <a:ea typeface="楷体" panose="02010609060101010101" pitchFamily="49" charset="-122"/>
              </a:rPr>
              <a:t>亩园地的田间作业、工种工分和产量等落实到</a:t>
            </a:r>
            <a:r>
              <a:rPr lang="en-US" altLang="zh-CN" sz="1600" dirty="0">
                <a:latin typeface="楷体" panose="02010609060101010101" pitchFamily="49" charset="-122"/>
                <a:ea typeface="楷体" panose="02010609060101010101" pitchFamily="49" charset="-122"/>
              </a:rPr>
              <a:t>788</a:t>
            </a:r>
            <a:r>
              <a:rPr lang="zh-CN" altLang="en-US" sz="1600" dirty="0">
                <a:latin typeface="楷体" panose="02010609060101010101" pitchFamily="49" charset="-122"/>
                <a:ea typeface="楷体" panose="02010609060101010101" pitchFamily="49" charset="-122"/>
              </a:rPr>
              <a:t>个有劳动底分的农民身上。</a:t>
            </a:r>
            <a:r>
              <a:rPr lang="en-US" altLang="zh-CN" sz="1600" dirty="0">
                <a:latin typeface="楷体" panose="02010609060101010101" pitchFamily="49" charset="-122"/>
                <a:ea typeface="楷体" panose="02010609060101010101" pitchFamily="49" charset="-122"/>
              </a:rPr>
              <a:t>57</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4</a:t>
            </a:r>
            <a:r>
              <a:rPr lang="zh-CN" altLang="en-US" sz="1600" dirty="0">
                <a:latin typeface="楷体" panose="02010609060101010101" pitchFamily="49" charset="-122"/>
                <a:ea typeface="楷体" panose="02010609060101010101" pitchFamily="49" charset="-122"/>
              </a:rPr>
              <a:t>月燎原社</a:t>
            </a:r>
            <a:r>
              <a:rPr lang="en-US" altLang="zh-CN" sz="1600" dirty="0">
                <a:latin typeface="楷体" panose="02010609060101010101" pitchFamily="49" charset="-122"/>
                <a:ea typeface="楷体" panose="02010609060101010101" pitchFamily="49" charset="-122"/>
              </a:rPr>
              <a:t>85%</a:t>
            </a:r>
            <a:r>
              <a:rPr lang="zh-CN" altLang="en-US" sz="1600" dirty="0">
                <a:latin typeface="楷体" panose="02010609060101010101" pitchFamily="49" charset="-122"/>
                <a:ea typeface="楷体" panose="02010609060101010101" pitchFamily="49" charset="-122"/>
              </a:rPr>
              <a:t>的农户增加了收入，单季春粮增产</a:t>
            </a:r>
            <a:r>
              <a:rPr lang="en-US" altLang="zh-CN" sz="1600" dirty="0">
                <a:latin typeface="楷体" panose="02010609060101010101" pitchFamily="49" charset="-122"/>
                <a:ea typeface="楷体" panose="02010609060101010101" pitchFamily="49" charset="-122"/>
              </a:rPr>
              <a:t>40%</a:t>
            </a:r>
            <a:r>
              <a:rPr lang="zh-CN" altLang="en-US" sz="1600" dirty="0">
                <a:latin typeface="楷体" panose="02010609060101010101" pitchFamily="49" charset="-122"/>
                <a:ea typeface="楷体" panose="02010609060101010101" pitchFamily="49" charset="-122"/>
              </a:rPr>
              <a:t>。</a:t>
            </a:r>
            <a:endParaRPr lang="zh-CN" altLang="en-US" sz="1600" dirty="0">
              <a:latin typeface="楷体" panose="02010609060101010101" pitchFamily="49" charset="-122"/>
              <a:ea typeface="楷体" panose="02010609060101010101" pitchFamily="49" charset="-122"/>
            </a:endParaRPr>
          </a:p>
          <a:p>
            <a:pPr eaLnBrk="1" latinLnBrk="0" hangingPunct="1">
              <a:lnSpc>
                <a:spcPct val="90000"/>
              </a:lnSpc>
              <a:spcBef>
                <a:spcPts val="0"/>
              </a:spcBef>
            </a:pPr>
            <a:r>
              <a:rPr lang="zh-CN" altLang="en-US" sz="1600" dirty="0">
                <a:latin typeface="楷体" panose="02010609060101010101" pitchFamily="49" charset="-122"/>
                <a:ea typeface="楷体" panose="02010609060101010101" pitchFamily="49" charset="-122"/>
              </a:rPr>
              <a:t>燎原社的试点很快形成“燎原”之势，温州实行“户包”的合作社达</a:t>
            </a:r>
            <a:r>
              <a:rPr lang="en-US" altLang="zh-CN" sz="1600" dirty="0">
                <a:latin typeface="楷体" panose="02010609060101010101" pitchFamily="49" charset="-122"/>
                <a:ea typeface="楷体" panose="02010609060101010101" pitchFamily="49" charset="-122"/>
              </a:rPr>
              <a:t>1000</a:t>
            </a:r>
            <a:r>
              <a:rPr lang="zh-CN" altLang="en-US" sz="1600" dirty="0">
                <a:latin typeface="楷体" panose="02010609060101010101" pitchFamily="49" charset="-122"/>
                <a:ea typeface="楷体" panose="02010609060101010101" pitchFamily="49" charset="-122"/>
              </a:rPr>
              <a:t>多个。</a:t>
            </a:r>
            <a:endParaRPr lang="en-US" altLang="zh-CN" sz="1600" dirty="0">
              <a:latin typeface="楷体" panose="02010609060101010101" pitchFamily="49" charset="-122"/>
              <a:ea typeface="楷体" panose="02010609060101010101" pitchFamily="49" charset="-122"/>
            </a:endParaRPr>
          </a:p>
          <a:p>
            <a:pPr eaLnBrk="1" latinLnBrk="0" hangingPunct="1">
              <a:lnSpc>
                <a:spcPct val="90000"/>
              </a:lnSpc>
              <a:spcBef>
                <a:spcPts val="0"/>
              </a:spcBef>
            </a:pPr>
            <a:endParaRPr lang="en-US" altLang="zh-CN" sz="1800" dirty="0">
              <a:latin typeface="楷体" panose="02010609060101010101" pitchFamily="49" charset="-122"/>
              <a:ea typeface="楷体" panose="02010609060101010101" pitchFamily="49" charset="-122"/>
            </a:endParaRPr>
          </a:p>
          <a:p>
            <a:pPr eaLnBrk="1" latinLnBrk="0" hangingPunct="1">
              <a:lnSpc>
                <a:spcPct val="90000"/>
              </a:lnSpc>
              <a:spcBef>
                <a:spcPts val="0"/>
              </a:spcBef>
            </a:pPr>
            <a:endParaRPr lang="en-US" altLang="zh-CN" sz="1800" dirty="0">
              <a:latin typeface="楷体" panose="02010609060101010101" pitchFamily="49" charset="-122"/>
              <a:ea typeface="楷体" panose="02010609060101010101" pitchFamily="49" charset="-122"/>
            </a:endParaRPr>
          </a:p>
        </p:txBody>
      </p:sp>
      <p:sp>
        <p:nvSpPr>
          <p:cNvPr id="8195" name="Rectangle 3"/>
          <p:cNvSpPr>
            <a:spLocks noGrp="1"/>
          </p:cNvSpPr>
          <p:nvPr>
            <p:custDataLst>
              <p:tags r:id="rId1"/>
            </p:custDataLst>
          </p:nvPr>
        </p:nvSpPr>
        <p:spPr>
          <a:xfrm>
            <a:off x="611505" y="3506470"/>
            <a:ext cx="7930515" cy="122174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a:lnSpc>
                <a:spcPct val="90000"/>
              </a:lnSpc>
              <a:spcBef>
                <a:spcPts val="0"/>
              </a:spcBef>
            </a:pPr>
            <a:r>
              <a:rPr lang="en-US" altLang="zh-CN" sz="1600" dirty="0">
                <a:latin typeface="楷体" panose="02010609060101010101" pitchFamily="49" charset="-122"/>
                <a:ea typeface="楷体" panose="02010609060101010101" pitchFamily="49" charset="-122"/>
              </a:rPr>
              <a:t>11</a:t>
            </a:r>
            <a:r>
              <a:rPr lang="zh-CN" altLang="en-US" sz="1600" dirty="0">
                <a:latin typeface="楷体" panose="02010609060101010101" pitchFamily="49" charset="-122"/>
                <a:ea typeface="楷体" panose="02010609060101010101" pitchFamily="49" charset="-122"/>
              </a:rPr>
              <a:t>月</a:t>
            </a:r>
            <a:r>
              <a:rPr lang="en-US" altLang="zh-CN" sz="1600" dirty="0">
                <a:latin typeface="楷体" panose="02010609060101010101" pitchFamily="49" charset="-122"/>
                <a:ea typeface="楷体" panose="02010609060101010101" pitchFamily="49" charset="-122"/>
              </a:rPr>
              <a:t>25</a:t>
            </a:r>
            <a:r>
              <a:rPr lang="zh-CN" altLang="en-US" sz="1600" dirty="0">
                <a:latin typeface="楷体" panose="02010609060101010101" pitchFamily="49" charset="-122"/>
                <a:ea typeface="楷体" panose="02010609060101010101" pitchFamily="49" charset="-122"/>
              </a:rPr>
              <a:t>日，李云河将  </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专管制”和“包产到户”是解决社内主要矛盾的好办法</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专题报告以个人名义呈送县委、地委、省委、华东局和中央农村工作部。</a:t>
            </a:r>
            <a:endParaRPr lang="zh-CN" altLang="en-US" sz="1600" dirty="0">
              <a:latin typeface="楷体" panose="02010609060101010101" pitchFamily="49" charset="-122"/>
              <a:ea typeface="楷体" panose="02010609060101010101" pitchFamily="49" charset="-122"/>
            </a:endParaRPr>
          </a:p>
          <a:p>
            <a:pPr>
              <a:lnSpc>
                <a:spcPct val="90000"/>
              </a:lnSpc>
              <a:spcBef>
                <a:spcPts val="0"/>
              </a:spcBef>
            </a:pPr>
            <a:r>
              <a:rPr lang="en-US" altLang="zh-CN" sz="1600" dirty="0">
                <a:latin typeface="楷体" panose="02010609060101010101" pitchFamily="49" charset="-122"/>
                <a:ea typeface="楷体" panose="02010609060101010101" pitchFamily="49" charset="-122"/>
              </a:rPr>
              <a:t>1957</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1</a:t>
            </a:r>
            <a:r>
              <a:rPr lang="zh-CN" altLang="en-US" sz="1600" dirty="0">
                <a:latin typeface="楷体" panose="02010609060101010101" pitchFamily="49" charset="-122"/>
                <a:ea typeface="楷体" panose="02010609060101010101" pitchFamily="49" charset="-122"/>
              </a:rPr>
              <a:t>月</a:t>
            </a:r>
            <a:r>
              <a:rPr lang="en-US" altLang="zh-CN" sz="1600" dirty="0">
                <a:latin typeface="楷体" panose="02010609060101010101" pitchFamily="49" charset="-122"/>
                <a:ea typeface="楷体" panose="02010609060101010101" pitchFamily="49" charset="-122"/>
              </a:rPr>
              <a:t>4</a:t>
            </a:r>
            <a:r>
              <a:rPr lang="zh-CN" altLang="en-US" sz="1600" dirty="0">
                <a:latin typeface="楷体" panose="02010609060101010101" pitchFamily="49" charset="-122"/>
                <a:ea typeface="楷体" panose="02010609060101010101" pitchFamily="49" charset="-122"/>
              </a:rPr>
              <a:t>日，省委召开调查研究座谈会，省委书记处书记林乎加听取汇报后，对永嘉“包产到户”给予肯定。</a:t>
            </a:r>
            <a:r>
              <a:rPr lang="en-US" altLang="zh-CN" sz="1600" dirty="0">
                <a:latin typeface="楷体" panose="02010609060101010101" pitchFamily="49" charset="-122"/>
                <a:ea typeface="楷体" panose="02010609060101010101" pitchFamily="49" charset="-122"/>
              </a:rPr>
              <a:t>1</a:t>
            </a:r>
            <a:r>
              <a:rPr lang="zh-CN" altLang="en-US" sz="1600" dirty="0">
                <a:latin typeface="楷体" panose="02010609060101010101" pitchFamily="49" charset="-122"/>
                <a:ea typeface="楷体" panose="02010609060101010101" pitchFamily="49" charset="-122"/>
              </a:rPr>
              <a:t>月</a:t>
            </a:r>
            <a:r>
              <a:rPr lang="en-US" altLang="zh-CN" sz="1600" dirty="0">
                <a:latin typeface="楷体" panose="02010609060101010101" pitchFamily="49" charset="-122"/>
                <a:ea typeface="楷体" panose="02010609060101010101" pitchFamily="49" charset="-122"/>
              </a:rPr>
              <a:t>27</a:t>
            </a:r>
            <a:r>
              <a:rPr lang="zh-CN" altLang="en-US" sz="1600" dirty="0">
                <a:latin typeface="楷体" panose="02010609060101010101" pitchFamily="49" charset="-122"/>
                <a:ea typeface="楷体" panose="02010609060101010101" pitchFamily="49" charset="-122"/>
              </a:rPr>
              <a:t>日，</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浙江日报</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全文发表了李云河的报告，并加了</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编者按</a:t>
            </a:r>
            <a:r>
              <a:rPr lang="en-US" altLang="zh-CN" sz="1600" dirty="0">
                <a:latin typeface="楷体" panose="02010609060101010101" pitchFamily="49" charset="-122"/>
                <a:ea typeface="楷体" panose="02010609060101010101" pitchFamily="49" charset="-122"/>
              </a:rPr>
              <a:t>》</a:t>
            </a:r>
            <a:r>
              <a:rPr lang="zh-CN" altLang="en-US" sz="1600" dirty="0">
                <a:latin typeface="楷体" panose="02010609060101010101" pitchFamily="49" charset="-122"/>
                <a:ea typeface="楷体" panose="02010609060101010101" pitchFamily="49" charset="-122"/>
              </a:rPr>
              <a:t>。</a:t>
            </a:r>
            <a:endParaRPr lang="en-US" altLang="zh-CN" sz="1600" dirty="0">
              <a:latin typeface="楷体" panose="02010609060101010101" pitchFamily="49" charset="-122"/>
              <a:ea typeface="楷体" panose="02010609060101010101" pitchFamily="49" charset="-122"/>
            </a:endParaRPr>
          </a:p>
        </p:txBody>
      </p:sp>
      <p:sp>
        <p:nvSpPr>
          <p:cNvPr id="6146" name="Rectangle 2"/>
          <p:cNvSpPr>
            <a:spLocks noGrp="1"/>
          </p:cNvSpPr>
          <p:nvPr>
            <p:custDataLst>
              <p:tags r:id="rId2"/>
            </p:custDataLst>
          </p:nvPr>
        </p:nvSpPr>
        <p:spPr>
          <a:xfrm>
            <a:off x="2123440" y="260350"/>
            <a:ext cx="5161280" cy="86233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800" b="1" dirty="0">
                <a:latin typeface="楷体" panose="02010609060101010101" pitchFamily="49" charset="-122"/>
                <a:ea typeface="楷体" panose="02010609060101010101" pitchFamily="49" charset="-122"/>
              </a:rPr>
              <a:t>第十二讲 对外开放</a:t>
            </a:r>
            <a:endParaRPr lang="zh-CN" altLang="en-US" sz="3800" b="1" dirty="0">
              <a:latin typeface="楷体" panose="02010609060101010101" pitchFamily="49" charset="-122"/>
              <a:ea typeface="楷体" panose="02010609060101010101" pitchFamily="49" charset="-122"/>
            </a:endParaRPr>
          </a:p>
        </p:txBody>
      </p:sp>
      <p:sp>
        <p:nvSpPr>
          <p:cNvPr id="9219" name="Rectangle 3"/>
          <p:cNvSpPr>
            <a:spLocks noGrp="1"/>
          </p:cNvSpPr>
          <p:nvPr>
            <p:custDataLst>
              <p:tags r:id="rId3"/>
            </p:custDataLst>
          </p:nvPr>
        </p:nvSpPr>
        <p:spPr>
          <a:xfrm>
            <a:off x="602615" y="4652645"/>
            <a:ext cx="8390255" cy="94488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a:lnSpc>
                <a:spcPct val="90000"/>
              </a:lnSpc>
              <a:spcBef>
                <a:spcPts val="0"/>
              </a:spcBef>
            </a:pPr>
            <a:r>
              <a:rPr lang="en-US" altLang="zh-CN" sz="1600" dirty="0">
                <a:latin typeface="楷体" panose="02010609060101010101" pitchFamily="49" charset="-122"/>
                <a:ea typeface="楷体" panose="02010609060101010101" pitchFamily="49" charset="-122"/>
              </a:rPr>
              <a:t>1957</a:t>
            </a:r>
            <a:r>
              <a:rPr lang="zh-CN" altLang="en-US" sz="1600" dirty="0">
                <a:latin typeface="楷体" panose="02010609060101010101" pitchFamily="49" charset="-122"/>
                <a:ea typeface="楷体" panose="02010609060101010101" pitchFamily="49" charset="-122"/>
              </a:rPr>
              <a:t>年</a:t>
            </a:r>
            <a:r>
              <a:rPr lang="en-US" altLang="zh-CN" sz="1600" dirty="0">
                <a:latin typeface="楷体" panose="02010609060101010101" pitchFamily="49" charset="-122"/>
                <a:ea typeface="楷体" panose="02010609060101010101" pitchFamily="49" charset="-122"/>
              </a:rPr>
              <a:t>3</a:t>
            </a:r>
            <a:r>
              <a:rPr lang="zh-CN" altLang="en-US" sz="1600" dirty="0">
                <a:latin typeface="楷体" panose="02010609060101010101" pitchFamily="49" charset="-122"/>
                <a:ea typeface="楷体" panose="02010609060101010101" pitchFamily="49" charset="-122"/>
              </a:rPr>
              <a:t>月，中共浙江省委明确指示：包产到户是方向道路的错误，一定要纠正。</a:t>
            </a:r>
            <a:endParaRPr lang="en-US" altLang="zh-CN" sz="1600" dirty="0">
              <a:latin typeface="楷体" panose="02010609060101010101" pitchFamily="49" charset="-122"/>
              <a:ea typeface="楷体" panose="02010609060101010101" pitchFamily="49" charset="-122"/>
            </a:endParaRPr>
          </a:p>
          <a:p>
            <a:pPr eaLnBrk="1" hangingPunct="1">
              <a:lnSpc>
                <a:spcPct val="90000"/>
              </a:lnSpc>
              <a:spcBef>
                <a:spcPts val="0"/>
              </a:spcBef>
            </a:pPr>
            <a:r>
              <a:rPr lang="zh-CN" altLang="en-US" sz="1600" dirty="0">
                <a:latin typeface="楷体" panose="02010609060101010101" pitchFamily="49" charset="-122"/>
                <a:ea typeface="楷体" panose="02010609060101010101" pitchFamily="49" charset="-122"/>
              </a:rPr>
              <a:t>李桂茂被贬为瑞安县塘下公社管委会副主任，</a:t>
            </a:r>
            <a:r>
              <a:rPr lang="en-US" altLang="zh-CN" sz="1600" dirty="0">
                <a:latin typeface="楷体" panose="02010609060101010101" pitchFamily="49" charset="-122"/>
                <a:ea typeface="楷体" panose="02010609060101010101" pitchFamily="49" charset="-122"/>
              </a:rPr>
              <a:t>1959</a:t>
            </a:r>
            <a:r>
              <a:rPr lang="zh-CN" altLang="en-US" sz="1600" dirty="0">
                <a:latin typeface="楷体" panose="02010609060101010101" pitchFamily="49" charset="-122"/>
                <a:ea typeface="楷体" panose="02010609060101010101" pitchFamily="49" charset="-122"/>
              </a:rPr>
              <a:t>年调离温州，</a:t>
            </a:r>
            <a:r>
              <a:rPr lang="en-US" altLang="zh-CN" sz="1600" dirty="0">
                <a:latin typeface="楷体" panose="02010609060101010101" pitchFamily="49" charset="-122"/>
                <a:ea typeface="楷体" panose="02010609060101010101" pitchFamily="49" charset="-122"/>
              </a:rPr>
              <a:t>2003</a:t>
            </a:r>
            <a:r>
              <a:rPr lang="zh-CN" altLang="en-US" sz="1600" dirty="0">
                <a:latin typeface="楷体" panose="02010609060101010101" pitchFamily="49" charset="-122"/>
                <a:ea typeface="楷体" panose="02010609060101010101" pitchFamily="49" charset="-122"/>
              </a:rPr>
              <a:t>年去世。</a:t>
            </a:r>
            <a:endParaRPr lang="en-US" altLang="zh-CN" sz="1600" dirty="0">
              <a:latin typeface="楷体" panose="02010609060101010101" pitchFamily="49" charset="-122"/>
              <a:ea typeface="楷体" panose="02010609060101010101" pitchFamily="49" charset="-122"/>
            </a:endParaRPr>
          </a:p>
          <a:p>
            <a:pPr eaLnBrk="1" hangingPunct="1">
              <a:lnSpc>
                <a:spcPct val="90000"/>
              </a:lnSpc>
              <a:spcBef>
                <a:spcPts val="0"/>
              </a:spcBef>
            </a:pPr>
            <a:r>
              <a:rPr lang="zh-CN" altLang="en-US" sz="1600" dirty="0">
                <a:latin typeface="楷体" panose="02010609060101010101" pitchFamily="49" charset="-122"/>
                <a:ea typeface="楷体" panose="02010609060101010101" pitchFamily="49" charset="-122"/>
              </a:rPr>
              <a:t>李云河被划为右派分子，开除党籍，撤销一切职务，下放永嘉县农械厂劳动。</a:t>
            </a:r>
            <a:endParaRPr lang="en-US" altLang="zh-CN" sz="1600" dirty="0">
              <a:latin typeface="楷体" panose="02010609060101010101" pitchFamily="49" charset="-122"/>
              <a:ea typeface="楷体" panose="02010609060101010101" pitchFamily="49" charset="-122"/>
            </a:endParaRPr>
          </a:p>
          <a:p>
            <a:pPr eaLnBrk="1" hangingPunct="1">
              <a:lnSpc>
                <a:spcPct val="90000"/>
              </a:lnSpc>
              <a:spcBef>
                <a:spcPts val="0"/>
              </a:spcBef>
            </a:pPr>
            <a:r>
              <a:rPr lang="zh-CN" altLang="en-US" sz="1600" dirty="0">
                <a:latin typeface="楷体" panose="02010609060101010101" pitchFamily="49" charset="-122"/>
                <a:ea typeface="楷体" panose="02010609060101010101" pitchFamily="49" charset="-122"/>
              </a:rPr>
              <a:t>戴洁天被划为右派、反革命分子，开除公职，判处管制</a:t>
            </a:r>
            <a:r>
              <a:rPr lang="en-US" altLang="zh-CN" sz="1600" dirty="0">
                <a:latin typeface="楷体" panose="02010609060101010101" pitchFamily="49" charset="-122"/>
                <a:ea typeface="楷体" panose="02010609060101010101" pitchFamily="49" charset="-122"/>
              </a:rPr>
              <a:t>3</a:t>
            </a:r>
            <a:r>
              <a:rPr lang="zh-CN" altLang="en-US" sz="1600" dirty="0">
                <a:latin typeface="楷体" panose="02010609060101010101" pitchFamily="49" charset="-122"/>
                <a:ea typeface="楷体" panose="02010609060101010101" pitchFamily="49" charset="-122"/>
              </a:rPr>
              <a:t>年，送回原籍管制劳动。</a:t>
            </a:r>
            <a:endParaRPr lang="en-US" altLang="zh-CN" sz="1600" dirty="0">
              <a:latin typeface="楷体" panose="02010609060101010101" pitchFamily="49" charset="-122"/>
              <a:ea typeface="楷体" panose="02010609060101010101" pitchFamily="49" charset="-122"/>
            </a:endParaRPr>
          </a:p>
          <a:p>
            <a:pPr eaLnBrk="1" hangingPunct="1">
              <a:lnSpc>
                <a:spcPct val="90000"/>
              </a:lnSpc>
              <a:spcBef>
                <a:spcPts val="0"/>
              </a:spcBef>
            </a:pPr>
            <a:endParaRPr lang="en-US" altLang="zh-CN" sz="1600" dirty="0">
              <a:latin typeface="楷体" panose="02010609060101010101" pitchFamily="49" charset="-122"/>
              <a:ea typeface="楷体" panose="02010609060101010101" pitchFamily="49" charset="-122"/>
            </a:endParaRPr>
          </a:p>
          <a:p>
            <a:pPr eaLnBrk="1" hangingPunct="1">
              <a:lnSpc>
                <a:spcPct val="90000"/>
              </a:lnSpc>
              <a:spcBef>
                <a:spcPts val="0"/>
              </a:spcBef>
            </a:pPr>
            <a:endParaRPr lang="en-US" altLang="zh-CN" sz="1600" dirty="0">
              <a:latin typeface="楷体" panose="02010609060101010101" pitchFamily="49" charset="-122"/>
              <a:ea typeface="楷体" panose="02010609060101010101" pitchFamily="49" charset="-122"/>
            </a:endParaRPr>
          </a:p>
        </p:txBody>
      </p:sp>
      <p:sp>
        <p:nvSpPr>
          <p:cNvPr id="2" name="Rectangle 3"/>
          <p:cNvSpPr>
            <a:spLocks noGrp="1" noChangeArrowheads="1"/>
          </p:cNvSpPr>
          <p:nvPr>
            <p:custDataLst>
              <p:tags r:id="rId4"/>
            </p:custDataLst>
          </p:nvPr>
        </p:nvSpPr>
        <p:spPr>
          <a:xfrm>
            <a:off x="607695" y="5563235"/>
            <a:ext cx="8313420" cy="1324610"/>
          </a:xfrm>
          <a:prstGeom prst="rect">
            <a:avLst/>
          </a:prstGeom>
          <a:noFill/>
          <a:ln w="9525">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2005</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5</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月</a:t>
            </a:r>
            <a:r>
              <a:rPr kumimoji="1" lang="en-US" altLang="zh-CN"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日，时任浙江省委书记、省人大常委会主任习近平到永嘉岩头考察，与参加当时包产到户的戴洁天等当事人座谈</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。习近平指出</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，包产到户的源头在永嘉、在温州。没有</a:t>
            </a:r>
            <a:r>
              <a:rPr kumimoji="1" lang="en-US" altLang="zh-CN"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1956</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年的包产到户，就没有</a:t>
            </a:r>
            <a:r>
              <a:rPr kumimoji="1" lang="en-US" altLang="zh-CN"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年的家庭联产承包责任制，这经验非常值得我们去总结。实施包产到户后，农民尝到了甜头，干部去纠正时反而付出了许多代价。由此可见走群众路线，尊重群众的选择非常重要，群众才是历史的创造者</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None/>
              <a:defRPr/>
            </a:pPr>
            <a:endParaRPr kumimoji="0" lang="en-US" altLang="zh-CN" sz="12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a:pPr>
            <a:endParaRPr kumimoji="0" lang="en-US" altLang="zh-CN" sz="12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3400" b="1" dirty="0">
                <a:ea typeface="楷体" panose="02010609060101010101" pitchFamily="49" charset="-122"/>
              </a:rPr>
              <a:t>观察－问题－假说－检验－一般化</a:t>
            </a:r>
            <a:endParaRPr lang="zh-CN" altLang="en-US" sz="3400" b="1" dirty="0">
              <a:ea typeface="楷体" panose="02010609060101010101" pitchFamily="49" charset="-122"/>
            </a:endParaRPr>
          </a:p>
        </p:txBody>
      </p:sp>
      <p:sp>
        <p:nvSpPr>
          <p:cNvPr id="7171" name="Rectangle 3"/>
          <p:cNvSpPr>
            <a:spLocks noGrp="1"/>
          </p:cNvSpPr>
          <p:nvPr>
            <p:ph idx="1"/>
          </p:nvPr>
        </p:nvSpPr>
        <p:spPr>
          <a:xfrm>
            <a:off x="755015" y="1882775"/>
            <a:ext cx="8055610" cy="3081655"/>
          </a:xfrm>
        </p:spPr>
        <p:txBody>
          <a:bodyPr vert="horz" wrap="square" lIns="91440" tIns="45720" rIns="91440" bIns="45720" anchor="t" anchorCtr="0"/>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观察现象</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提出问题</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奇怪：星座影响一个人的体育天赋？（给出数据后提出为什么）</a:t>
            </a:r>
            <a:endPar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重要：三年后杭州房价会涨还是跌？（很多人关心）</a:t>
            </a:r>
            <a:endPar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pPr>
            <a:r>
              <a:rPr lang="zh-CN" altLang="en-US" sz="2000" u="sng" dirty="0">
                <a:solidFill>
                  <a:srgbClr val="000000"/>
                </a:solidFill>
                <a:latin typeface="楷体" panose="02010609060101010101" pitchFamily="49" charset="-122"/>
                <a:ea typeface="楷体" panose="02010609060101010101" pitchFamily="49" charset="-122"/>
                <a:sym typeface="Arial" panose="020B0604020202020204" pitchFamily="34" charset="0"/>
              </a:rPr>
              <a:t>又奇怪又重要</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：为什么中国的房价收入比这么高？（超过</a:t>
            </a:r>
            <a:r>
              <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10</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a:t>
            </a:r>
            <a:endParaRPr lang="en-US"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假说是一个清楚的、待检验的因果联系的推测（</a:t>
            </a:r>
            <a:r>
              <a:rPr lang="zh-CN"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prediction</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a:t>
            </a:r>
            <a:endParaRPr lang="zh-CN" altLang="en-US" sz="2000" dirty="0">
              <a:solidFill>
                <a:srgbClr val="000000"/>
              </a:solidFill>
              <a:latin typeface="楷体" panose="02010609060101010101" pitchFamily="49" charset="-122"/>
              <a:ea typeface="楷体" panose="02010609060101010101" pitchFamily="49" charset="-122"/>
              <a:sym typeface="Helvetica" pitchFamily="34" charset="0"/>
            </a:endParaRPr>
          </a:p>
          <a:p>
            <a:pPr lvl="1"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基本形式：若</a:t>
            </a:r>
            <a:r>
              <a:rPr lang="zh-CN"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A</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则</a:t>
            </a:r>
            <a:r>
              <a:rPr lang="zh-CN"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rPr>
              <a:t>B ；</a:t>
            </a:r>
            <a:r>
              <a:rPr lang="en-US" sz="2000" dirty="0">
                <a:solidFill>
                  <a:srgbClr val="000000"/>
                </a:solidFill>
                <a:latin typeface="楷体" panose="02010609060101010101" pitchFamily="49" charset="-122"/>
                <a:ea typeface="楷体" panose="02010609060101010101" pitchFamily="49" charset="-122"/>
                <a:sym typeface="Helvetica" pitchFamily="34" charset="0"/>
              </a:rPr>
              <a:t> </a:t>
            </a: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从相关关系到因果关系</a:t>
            </a:r>
            <a:endParaRPr lang="zh-CN" altLang="zh-CN"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理论的唯一命运就是接受检验</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把尚未推翻的理论命题的一般化</a:t>
            </a:r>
            <a:endParaRPr lang="zh-CN" altLang="en-US" sz="2000" dirty="0">
              <a:latin typeface="楷体" panose="02010609060101010101" pitchFamily="49" charset="-122"/>
              <a:ea typeface="楷体" panose="02010609060101010101" pitchFamily="49" charset="-122"/>
            </a:endParaRPr>
          </a:p>
        </p:txBody>
      </p:sp>
      <p:sp>
        <p:nvSpPr>
          <p:cNvPr id="8194" name="Rectangle 2"/>
          <p:cNvSpPr>
            <a:spLocks noGrp="1"/>
          </p:cNvSpPr>
          <p:nvPr>
            <p:custDataLst>
              <p:tags r:id="rId1"/>
            </p:custDataLst>
          </p:nvPr>
        </p:nvSpPr>
        <p:spPr>
          <a:xfrm>
            <a:off x="828040" y="4869180"/>
            <a:ext cx="7308850" cy="473710"/>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2400" b="1" dirty="0">
                <a:ea typeface="楷体" panose="02010609060101010101" pitchFamily="49" charset="-122"/>
              </a:rPr>
              <a:t>学习提一个好问题</a:t>
            </a:r>
            <a:endParaRPr lang="zh-CN" altLang="en-US" sz="2400" b="1" dirty="0">
              <a:ea typeface="楷体" panose="02010609060101010101" pitchFamily="49" charset="-122"/>
            </a:endParaRPr>
          </a:p>
        </p:txBody>
      </p:sp>
      <p:sp>
        <p:nvSpPr>
          <p:cNvPr id="8195" name="Rectangle 3"/>
          <p:cNvSpPr>
            <a:spLocks noGrp="1"/>
          </p:cNvSpPr>
          <p:nvPr>
            <p:custDataLst>
              <p:tags r:id="rId2"/>
            </p:custDataLst>
          </p:nvPr>
        </p:nvSpPr>
        <p:spPr>
          <a:xfrm>
            <a:off x="467995" y="5300980"/>
            <a:ext cx="8695055" cy="158432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注意日常语言和价值观念的影响：</a:t>
            </a:r>
            <a:r>
              <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rPr>
              <a:t>苹果为什么落下？政府该处罚排污企业吗？</a:t>
            </a:r>
            <a:endParaRPr lang="en-US" altLang="zh-CN" sz="18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从身边现象开始观察：</a:t>
            </a:r>
            <a:r>
              <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rPr>
              <a:t>为什么会有按人收费的自助餐？为什么饭店吃饭有先付钱、后付钱之分？为什么火车站票、坐票一个价？机票为什么千差万别？为什么女生成绩比男生好？</a:t>
            </a:r>
            <a:endPar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rPr>
              <a:t>最蠢的是解释不存在的现象</a:t>
            </a:r>
            <a:r>
              <a:rPr lang="en-US" altLang="zh-CN" sz="2000" dirty="0">
                <a:solidFill>
                  <a:srgbClr val="000000"/>
                </a:solidFill>
                <a:latin typeface="楷体" panose="02010609060101010101" pitchFamily="49" charset="-122"/>
                <a:ea typeface="楷体" panose="02010609060101010101" pitchFamily="49" charset="-122"/>
              </a:rPr>
              <a:t>——</a:t>
            </a:r>
            <a:r>
              <a:rPr lang="zh-CN" altLang="en-US" sz="2000" dirty="0">
                <a:solidFill>
                  <a:srgbClr val="000000"/>
                </a:solidFill>
                <a:latin typeface="楷体" panose="02010609060101010101" pitchFamily="49" charset="-122"/>
                <a:ea typeface="楷体" panose="02010609060101010101" pitchFamily="49" charset="-122"/>
              </a:rPr>
              <a:t>张五常：</a:t>
            </a:r>
            <a:r>
              <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rPr>
              <a:t>想象力不能用错地方</a:t>
            </a:r>
            <a:endPar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对外开放来之不易</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961313"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底层：老百姓用脚投票</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1962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年逃港事件</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1979</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年再现逃港潮</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两个罗芳村的故事</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经济特区的由来</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“过去陕甘宁边区就叫特区”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袁庚与蛇口工业区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高层外访</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谷牧访欧，</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7</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月国务院务虚会</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访日归来的思索</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邓小平访日、访新、访美</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Char char="n"/>
              <a:defRPr/>
            </a:pPr>
            <a:endParaRPr kumimoji="1" lang="zh-CN" altLang="en-US" sz="1800" b="1" i="0" u="none" strike="noStrike" kern="0" cap="none" spc="0" normalizeH="0" baseline="0" noProof="0" dirty="0" smtClean="0">
              <a:ln>
                <a:noFill/>
              </a:ln>
              <a:solidFill>
                <a:schemeClr val="tx1"/>
              </a:solidFill>
              <a:effectLst/>
              <a:uLnTx/>
              <a:uFillTx/>
              <a:latin typeface="+mn-ea"/>
              <a:ea typeface="+mn-ea"/>
              <a:cs typeface="+mn-cs"/>
              <a:sym typeface="Arial" panose="020B0604020202020204" pitchFamily="34" charset="0"/>
            </a:endParaRPr>
          </a:p>
        </p:txBody>
      </p:sp>
      <p:sp>
        <p:nvSpPr>
          <p:cNvPr id="6147" name="Rectangle 3"/>
          <p:cNvSpPr>
            <a:spLocks noGrp="1"/>
          </p:cNvSpPr>
          <p:nvPr>
            <p:custDataLst>
              <p:tags r:id="rId1"/>
            </p:custDataLst>
          </p:nvPr>
        </p:nvSpPr>
        <p:spPr>
          <a:xfrm>
            <a:off x="5507990" y="1844675"/>
            <a:ext cx="3279140" cy="226314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400" dirty="0">
                <a:latin typeface="楷体" panose="02010609060101010101" pitchFamily="49" charset="-122"/>
                <a:ea typeface="楷体" panose="02010609060101010101" pitchFamily="49" charset="-122"/>
              </a:rPr>
              <a:t>逼出来的对外开放</a:t>
            </a:r>
            <a:endParaRPr lang="en-US" altLang="zh-CN"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特区试点</a:t>
            </a:r>
            <a:endParaRPr lang="en-US" altLang="zh-CN"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外贸体制改革</a:t>
            </a:r>
            <a:endParaRPr lang="en-US" altLang="zh-CN"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中国入世</a:t>
            </a:r>
            <a:endParaRPr lang="en-US" altLang="zh-CN" sz="2400" dirty="0">
              <a:latin typeface="楷体" panose="02010609060101010101" pitchFamily="49" charset="-122"/>
              <a:ea typeface="楷体" panose="02010609060101010101" pitchFamily="49" charset="-122"/>
            </a:endParaRPr>
          </a:p>
          <a:p>
            <a:pPr eaLnBrk="1" hangingPunct="1"/>
            <a:r>
              <a:rPr lang="zh-CN" altLang="en-US" sz="2400" dirty="0">
                <a:latin typeface="楷体" panose="02010609060101010101" pitchFamily="49" charset="-122"/>
                <a:ea typeface="楷体" panose="02010609060101010101" pitchFamily="49" charset="-122"/>
              </a:rPr>
              <a:t>推进高水平对外开放</a:t>
            </a:r>
            <a:endParaRPr lang="en-US" altLang="zh-CN" sz="2400" dirty="0">
              <a:latin typeface="楷体" panose="02010609060101010101" pitchFamily="49" charset="-122"/>
              <a:ea typeface="楷体" panose="02010609060101010101" pitchFamily="49" charset="-122"/>
            </a:endParaRPr>
          </a:p>
          <a:p>
            <a:pPr eaLnBrk="1" hangingPunct="1"/>
            <a:endParaRPr lang="en-US" altLang="zh-CN" sz="2400" dirty="0">
              <a:latin typeface="楷体" panose="02010609060101010101" pitchFamily="49" charset="-122"/>
              <a:ea typeface="楷体" panose="02010609060101010101" pitchFamily="49" charset="-122"/>
            </a:endParaRPr>
          </a:p>
          <a:p>
            <a:pPr eaLnBrk="1" hangingPunct="1"/>
            <a:endParaRPr lang="en-US" altLang="zh-CN" sz="2800" dirty="0">
              <a:latin typeface="楷体" panose="02010609060101010101" pitchFamily="49" charset="-122"/>
              <a:ea typeface="楷体" panose="02010609060101010101" pitchFamily="49" charset="-122"/>
            </a:endParaRPr>
          </a:p>
          <a:p>
            <a:pPr eaLnBrk="1" hangingPunct="1"/>
            <a:endParaRPr lang="en-US" altLang="zh-CN" sz="2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90" name="Rectangle 2"/>
          <p:cNvSpPr>
            <a:spLocks noGrp="1"/>
          </p:cNvSpPr>
          <p:nvPr>
            <p:ph type="title"/>
          </p:nvPr>
        </p:nvSpPr>
        <p:spPr>
          <a:xfrm>
            <a:off x="755015" y="116205"/>
            <a:ext cx="7381875" cy="73152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改革开放前的对外开放</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755015" y="980440"/>
            <a:ext cx="8220075" cy="272859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1945</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年七大报告：“为了发展工业，需要大批资本，从什么地方来呢？不外两方面，主要地依靠中国人民自己积累资本，同时借助外援，在服从中国法令，有益中国经济的条件下，外国投资是我们所欢迎的”。</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1953</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156</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个苏联援华项目</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1949-1960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，我国聘请来华专家</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万多人，派遣留学生、实习生</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万人，加上欧美学成回国学者专家</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1959</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年为国庆典礼，一汽从德国奔驰购入</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60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台车；后又经东德进口西德的薄钢板，用于制造红旗轿车。     </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陈祖涛回忆录</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1960</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年代中苏交恶后，中美关系改善，中国转向西方引进技术，七十年代进口化纤、化肥等成套设备</a:t>
            </a: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43</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亿美元。</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1965</a:t>
            </a:r>
            <a:r>
              <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年，周恩来请日本大松教练训练中国女排。</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sym typeface="Arial" panose="020B0604020202020204" pitchFamily="34" charset="0"/>
            </a:endParaRPr>
          </a:p>
        </p:txBody>
      </p:sp>
      <p:sp>
        <p:nvSpPr>
          <p:cNvPr id="2" name="Rectangle 3"/>
          <p:cNvSpPr>
            <a:spLocks noGrp="1" noChangeArrowheads="1"/>
          </p:cNvSpPr>
          <p:nvPr>
            <p:custDataLst>
              <p:tags r:id="rId1"/>
            </p:custDataLst>
          </p:nvPr>
        </p:nvSpPr>
        <p:spPr>
          <a:xfrm>
            <a:off x="755015" y="4034155"/>
            <a:ext cx="8169275" cy="2549525"/>
          </a:xfrm>
          <a:prstGeom prst="rect">
            <a:avLst/>
          </a:prstGeom>
          <a:noFill/>
          <a:ln w="9525">
            <a:noFill/>
          </a:ln>
        </p:spPr>
        <p:txBody>
          <a:bodyPr vert="horz" wrap="square" lIns="91440" tIns="45720" rIns="91440" bIns="45720" numCol="1" anchor="t" anchorCtr="0" compatLnSpc="1"/>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中国</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1870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年出口占世界总量</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2.5%,1950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1.8%</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1973</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0.6%</a:t>
            </a:r>
            <a:endParaRPr kumimoji="1" lang="en-US" altLang="zh-CN" sz="16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日本从</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1870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0.1%</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1950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、上升为</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1973</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5.3%——</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安格斯</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麦迪逊（</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1997</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1950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年中国的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GDP</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等于日本的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1.5</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倍，</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1960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年两国总量相当，</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1980</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年日本经济总量等于中国的</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4</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倍！</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“我们现在的生产技术是什么状况？几亿人搞饭吃，粮食还没有真正过关。我们钢铁工业的劳动生产率只有外国先进水平的几十分之一。新兴工业的差距就更大了”</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邓小平，</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1978-3</a:t>
            </a:r>
            <a:endPar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“同发达国家比，我们的科学技术和教育整整落后了二十年。要承认落后，承认落后就有希望了”</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邓小平，</a:t>
            </a:r>
            <a:r>
              <a:rPr kumimoji="1" lang="en-US" altLang="zh-CN" sz="16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1978-5</a:t>
            </a: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endParaRPr kumimoji="1" lang="zh-CN" altLang="en-US" sz="18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1978</a:t>
            </a:r>
            <a:r>
              <a:rPr lang="zh-CN" altLang="en-US" sz="3600" b="1" dirty="0">
                <a:latin typeface="楷体" panose="02010609060101010101" pitchFamily="49" charset="-122"/>
                <a:ea typeface="楷体" panose="02010609060101010101" pitchFamily="49" charset="-122"/>
              </a:rPr>
              <a:t>年十一届三中全会</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70572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解放思想、实事求是、团结一致向前看</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：“一个党，一个国家，一个民族，如果一切从本本出发，思想僵化，迷信盛行，那就不能前进，它的生机就停止了，就要亡党亡国”。</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1143000" marR="0" lvl="2" indent="-228600" algn="l" defTabSz="914400" rtl="0" eaLnBrk="0" fontAlgn="base" latinLnBrk="0" hangingPunct="0">
              <a:lnSpc>
                <a:spcPct val="100000"/>
              </a:lnSpc>
              <a:spcBef>
                <a:spcPct val="20000"/>
              </a:spcBef>
              <a:spcAft>
                <a:spcPct val="0"/>
              </a:spcAft>
              <a:buClr>
                <a:schemeClr val="folHlink"/>
              </a:buClr>
              <a:buSzPct val="50000"/>
              <a:buFontTx/>
              <a:buNone/>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邓小平，</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1978-12-15</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“不唯上、不唯书、只唯实”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陈云</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中国的改革开放要“多方面改变同生产力发展不适应的生产关系和上层建筑，改变一切不相适应的管理方式、活动方式和思想方式，因而是一场广泛、深刻的革命”。</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十一届三中全会公报</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1978-12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新的政治思想路线，打破了长期的思想禁锢，使为政者对外部世界和底层的变革，作出了新的反应；过去的那些 “权益之计”，才有可能成为更普遍、更长久、更完善的方针、政策和制度。</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Char char="n"/>
              <a:defRPr/>
            </a:pPr>
            <a:endParaRPr kumimoji="1" lang="zh-CN" altLang="en-US" sz="2000" b="1" i="0" u="none" strike="noStrike" kern="0" cap="none" spc="0" normalizeH="0" baseline="0" noProof="0" dirty="0" smtClean="0">
              <a:ln>
                <a:noFill/>
              </a:ln>
              <a:solidFill>
                <a:schemeClr val="tx1"/>
              </a:solidFill>
              <a:effectLst/>
              <a:uLnTx/>
              <a:uFillTx/>
              <a:latin typeface="+mn-ea"/>
              <a:ea typeface="+mn-ea"/>
              <a:cs typeface="+mn-cs"/>
              <a:sym typeface="Arial" panose="020B0604020202020204" pitchFamily="34" charset="0"/>
            </a:endParaRPr>
          </a:p>
        </p:txBody>
      </p:sp>
    </p:spTree>
  </p:cSld>
  <p:clrMapOvr>
    <a:masterClrMapping/>
  </p:clrMapOvr>
  <p:transition>
    <p:zoom dir="in"/>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1962</a:t>
            </a:r>
            <a:r>
              <a:rPr lang="zh-CN" altLang="en-US" sz="3600" b="1" dirty="0">
                <a:latin typeface="楷体" panose="02010609060101010101" pitchFamily="49" charset="-122"/>
                <a:ea typeface="楷体" panose="02010609060101010101" pitchFamily="49" charset="-122"/>
              </a:rPr>
              <a:t>年逃港事件</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561263"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外流逃港”与放宽边境贸易、引资办厂</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10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1962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-7</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月，广东宝安县</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150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公里与香港的边境上，共十多万从全国</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个省、广东</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62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个县来的人试图逃港，甚至武力冲关，逃港人口超过</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万，其中</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6</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万过境，大多数被遣返。</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10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周恩来下令抽调万名官兵，把外逃未遂或被港遣返群众送回老家；控制进入宝安的手续。</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10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这是</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1957</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年后又一波逃港高峰。</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1961-1962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年，“利用香港、建设宝安”，开放小额贸易，“三个五”（每月过境</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次，每次可带</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斤副食或不超过</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元的商品带入境），向香港出售稻草、河鲜杂鱼，并用外汇购入化肥、农药。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方苞（</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2004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1962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年后批走资派，批开放。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Char char="n"/>
              <a:defRPr/>
            </a:pPr>
            <a:endParaRPr kumimoji="1" lang="zh-CN" altLang="en-US" sz="1800" b="1" i="0" u="none" strike="noStrike" kern="0" cap="none" spc="0" normalizeH="0" baseline="0" noProof="0" dirty="0" smtClean="0">
              <a:ln>
                <a:noFill/>
              </a:ln>
              <a:solidFill>
                <a:schemeClr val="tx1"/>
              </a:solidFill>
              <a:effectLst/>
              <a:uLnTx/>
              <a:uFillTx/>
              <a:latin typeface="+mn-ea"/>
              <a:ea typeface="+mn-ea"/>
              <a:cs typeface="+mn-cs"/>
              <a:sym typeface="Arial" panose="020B0604020202020204" pitchFamily="34" charset="0"/>
            </a:endParaRPr>
          </a:p>
        </p:txBody>
      </p:sp>
    </p:spTree>
  </p:cSld>
  <p:clrMapOvr>
    <a:masterClrMapping/>
  </p:clrMapOvr>
  <p:transition>
    <p:zoom dir="in"/>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38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邓小平的两句话</a:t>
            </a:r>
            <a:endParaRPr lang="zh-CN" altLang="en-US" sz="3600" b="1" dirty="0">
              <a:latin typeface="楷体" panose="02010609060101010101" pitchFamily="49" charset="-122"/>
              <a:ea typeface="楷体" panose="02010609060101010101" pitchFamily="49" charset="-122"/>
            </a:endParaRPr>
          </a:p>
        </p:txBody>
      </p:sp>
      <p:sp>
        <p:nvSpPr>
          <p:cNvPr id="16387" name="Rectangle 3"/>
          <p:cNvSpPr>
            <a:spLocks noGrp="1"/>
          </p:cNvSpPr>
          <p:nvPr>
            <p:ph idx="1"/>
          </p:nvPr>
        </p:nvSpPr>
        <p:spPr>
          <a:xfrm>
            <a:off x="827088" y="1989138"/>
            <a:ext cx="7705725" cy="4651375"/>
          </a:xfrm>
        </p:spPr>
        <p:txBody>
          <a:bodyPr vert="horz" wrap="square" lIns="91440" tIns="45720" rIns="91440" bIns="45720" anchor="t" anchorCtr="0"/>
          <a:p>
            <a:pPr>
              <a:lnSpc>
                <a:spcPct val="80000"/>
              </a:lnSpc>
            </a:pPr>
            <a:r>
              <a:rPr lang="zh-CN" altLang="en-US" sz="1800" dirty="0">
                <a:latin typeface="楷体" panose="02010609060101010101" pitchFamily="49" charset="-122"/>
                <a:ea typeface="楷体" panose="02010609060101010101" pitchFamily="49" charset="-122"/>
              </a:rPr>
              <a:t>据统计，从</a:t>
            </a:r>
            <a:r>
              <a:rPr lang="en-US" altLang="zh-CN" sz="1800" dirty="0">
                <a:latin typeface="楷体" panose="02010609060101010101" pitchFamily="49" charset="-122"/>
                <a:ea typeface="楷体" panose="02010609060101010101" pitchFamily="49" charset="-122"/>
              </a:rPr>
              <a:t>1954</a:t>
            </a:r>
            <a:r>
              <a:rPr lang="zh-CN" altLang="en-US" sz="1800" dirty="0">
                <a:latin typeface="楷体" panose="02010609060101010101" pitchFamily="49" charset="-122"/>
                <a:ea typeface="楷体" panose="02010609060101010101" pitchFamily="49" charset="-122"/>
              </a:rPr>
              <a:t>年至</a:t>
            </a:r>
            <a:r>
              <a:rPr lang="en-US" altLang="zh-CN" sz="1800" dirty="0">
                <a:latin typeface="楷体" panose="02010609060101010101" pitchFamily="49" charset="-122"/>
                <a:ea typeface="楷体" panose="02010609060101010101" pitchFamily="49" charset="-122"/>
              </a:rPr>
              <a:t>1978</a:t>
            </a:r>
            <a:r>
              <a:rPr lang="zh-CN" altLang="en-US" sz="1800" dirty="0">
                <a:latin typeface="楷体" panose="02010609060101010101" pitchFamily="49" charset="-122"/>
                <a:ea typeface="楷体" panose="02010609060101010101" pitchFamily="49" charset="-122"/>
              </a:rPr>
              <a:t>年，广东省共发生偷渡外逃</a:t>
            </a:r>
            <a:r>
              <a:rPr lang="en-US" altLang="zh-CN" sz="1800" dirty="0">
                <a:latin typeface="楷体" panose="02010609060101010101" pitchFamily="49" charset="-122"/>
                <a:ea typeface="楷体" panose="02010609060101010101" pitchFamily="49" charset="-122"/>
              </a:rPr>
              <a:t>56.5</a:t>
            </a:r>
            <a:r>
              <a:rPr lang="zh-CN" altLang="en-US" sz="1800" dirty="0">
                <a:latin typeface="楷体" panose="02010609060101010101" pitchFamily="49" charset="-122"/>
                <a:ea typeface="楷体" panose="02010609060101010101" pitchFamily="49" charset="-122"/>
              </a:rPr>
              <a:t>万多人次，逃出</a:t>
            </a:r>
            <a:r>
              <a:rPr lang="en-US" altLang="zh-CN" sz="1800" dirty="0">
                <a:latin typeface="楷体" panose="02010609060101010101" pitchFamily="49" charset="-122"/>
                <a:ea typeface="楷体" panose="02010609060101010101" pitchFamily="49" charset="-122"/>
              </a:rPr>
              <a:t>14.68</a:t>
            </a:r>
            <a:r>
              <a:rPr lang="zh-CN" altLang="en-US" sz="1800" dirty="0">
                <a:latin typeface="楷体" panose="02010609060101010101" pitchFamily="49" charset="-122"/>
                <a:ea typeface="楷体" panose="02010609060101010101" pitchFamily="49" charset="-122"/>
              </a:rPr>
              <a:t>万多人。</a:t>
            </a:r>
            <a:endParaRPr lang="en-US" altLang="zh-CN"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两次严重的群众性偷渡外逃事件：</a:t>
            </a:r>
            <a:r>
              <a:rPr lang="en-US" altLang="zh-CN" sz="1800" dirty="0">
                <a:latin typeface="楷体" panose="02010609060101010101" pitchFamily="49" charset="-122"/>
                <a:ea typeface="楷体" panose="02010609060101010101" pitchFamily="49" charset="-122"/>
              </a:rPr>
              <a:t>1962</a:t>
            </a:r>
            <a:r>
              <a:rPr lang="zh-CN" altLang="en-US" sz="1800" dirty="0">
                <a:latin typeface="楷体" panose="02010609060101010101" pitchFamily="49" charset="-122"/>
                <a:ea typeface="楷体" panose="02010609060101010101" pitchFamily="49" charset="-122"/>
              </a:rPr>
              <a:t>年，当年全省共发生偷渡</a:t>
            </a:r>
            <a:r>
              <a:rPr lang="en-US" altLang="zh-CN" sz="1800" dirty="0">
                <a:latin typeface="楷体" panose="02010609060101010101" pitchFamily="49" charset="-122"/>
                <a:ea typeface="楷体" panose="02010609060101010101" pitchFamily="49" charset="-122"/>
              </a:rPr>
              <a:t>11.79</a:t>
            </a:r>
            <a:r>
              <a:rPr lang="zh-CN" altLang="en-US" sz="1800" dirty="0">
                <a:latin typeface="楷体" panose="02010609060101010101" pitchFamily="49" charset="-122"/>
                <a:ea typeface="楷体" panose="02010609060101010101" pitchFamily="49" charset="-122"/>
              </a:rPr>
              <a:t>多万人，逃出</a:t>
            </a:r>
            <a:r>
              <a:rPr lang="en-US" altLang="zh-CN" sz="1800" dirty="0">
                <a:latin typeface="楷体" panose="02010609060101010101" pitchFamily="49" charset="-122"/>
                <a:ea typeface="楷体" panose="02010609060101010101" pitchFamily="49" charset="-122"/>
              </a:rPr>
              <a:t>3.97</a:t>
            </a:r>
            <a:r>
              <a:rPr lang="zh-CN" altLang="en-US" sz="1800" dirty="0">
                <a:latin typeface="楷体" panose="02010609060101010101" pitchFamily="49" charset="-122"/>
                <a:ea typeface="楷体" panose="02010609060101010101" pitchFamily="49" charset="-122"/>
              </a:rPr>
              <a:t>万多人；第二次发生在“文化大革命”结束后不久。</a:t>
            </a:r>
            <a:endParaRPr lang="zh-CN" altLang="en-US"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rPr>
              <a:t>1977</a:t>
            </a:r>
            <a:r>
              <a:rPr lang="zh-CN" altLang="en-US" sz="1800" dirty="0">
                <a:latin typeface="楷体" panose="02010609060101010101" pitchFamily="49" charset="-122"/>
                <a:ea typeface="楷体" panose="02010609060101010101" pitchFamily="49" charset="-122"/>
              </a:rPr>
              <a:t>年</a:t>
            </a:r>
            <a:r>
              <a:rPr lang="en-US" altLang="zh-CN" sz="1800" dirty="0">
                <a:latin typeface="楷体" panose="02010609060101010101" pitchFamily="49" charset="-122"/>
                <a:ea typeface="楷体" panose="02010609060101010101" pitchFamily="49" charset="-122"/>
              </a:rPr>
              <a:t>11</a:t>
            </a:r>
            <a:r>
              <a:rPr lang="zh-CN" altLang="en-US" sz="1800" dirty="0">
                <a:latin typeface="楷体" panose="02010609060101010101" pitchFamily="49" charset="-122"/>
                <a:ea typeface="楷体" panose="02010609060101010101" pitchFamily="49" charset="-122"/>
              </a:rPr>
              <a:t>月，邓小平副主席把广东选作他复出后外出的第一站。中共中央副主席、全国人大常委会委员长叶剑英与他同行。也就是在这时，一个人口不足</a:t>
            </a:r>
            <a:r>
              <a:rPr lang="en-US" altLang="zh-CN" sz="1800" dirty="0">
                <a:latin typeface="楷体" panose="02010609060101010101" pitchFamily="49" charset="-122"/>
                <a:ea typeface="楷体" panose="02010609060101010101" pitchFamily="49" charset="-122"/>
              </a:rPr>
              <a:t>3</a:t>
            </a:r>
            <a:r>
              <a:rPr lang="zh-CN" altLang="en-US" sz="1800" dirty="0">
                <a:latin typeface="楷体" panose="02010609060101010101" pitchFamily="49" charset="-122"/>
                <a:ea typeface="楷体" panose="02010609060101010101" pitchFamily="49" charset="-122"/>
              </a:rPr>
              <a:t>万的边陲小镇又决非偶然地闯入了这位老人的视野。</a:t>
            </a:r>
            <a:endParaRPr lang="zh-CN" altLang="en-US"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深圳即使是在当时也很有名气，原因首先是内地与香港仅有的两个陆路口岸都设在这里。</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这里先后发生过多起大规模民众集体越境逃港事件。到</a:t>
            </a:r>
            <a:r>
              <a:rPr lang="en-US" altLang="zh-CN" sz="1800" dirty="0">
                <a:latin typeface="楷体" panose="02010609060101010101" pitchFamily="49" charset="-122"/>
                <a:ea typeface="楷体" panose="02010609060101010101" pitchFamily="49" charset="-122"/>
              </a:rPr>
              <a:t>1977</a:t>
            </a:r>
            <a:r>
              <a:rPr lang="zh-CN" altLang="en-US" sz="1800" dirty="0">
                <a:latin typeface="楷体" panose="02010609060101010101" pitchFamily="49" charset="-122"/>
                <a:ea typeface="楷体" panose="02010609060101010101" pitchFamily="49" charset="-122"/>
              </a:rPr>
              <a:t>年，逃港已发展到愈演愈烈的趋势，边防部队防不胜防。当广东省的领导在汇报此事时，邓小平只讲了两句话：</a:t>
            </a:r>
            <a:r>
              <a:rPr lang="zh-CN" altLang="en-US" sz="1800" dirty="0">
                <a:solidFill>
                  <a:srgbClr val="FF0000"/>
                </a:solidFill>
                <a:latin typeface="楷体" panose="02010609060101010101" pitchFamily="49" charset="-122"/>
                <a:ea typeface="楷体" panose="02010609060101010101" pitchFamily="49" charset="-122"/>
              </a:rPr>
              <a:t>“这是我们的政策有问题”，“此事不是部队能够管得了的。”</a:t>
            </a:r>
            <a:endParaRPr lang="zh-CN" altLang="en-US" sz="1800" dirty="0">
              <a:solidFill>
                <a:srgbClr val="FF0000"/>
              </a:solidFill>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之后，广东省委书记吴南生赴深圳进行实地调查，当地群众与深圳一河之隔的香港农民收入的巨大反差发人深思。深圳有个罗芳村，河对岸的新界也有个罗芳村。深圳罗芳村的人均年收入是</a:t>
            </a:r>
            <a:r>
              <a:rPr lang="en-US" altLang="zh-CN" sz="1800" dirty="0">
                <a:latin typeface="楷体" panose="02010609060101010101" pitchFamily="49" charset="-122"/>
                <a:ea typeface="楷体" panose="02010609060101010101" pitchFamily="49" charset="-122"/>
              </a:rPr>
              <a:t>134</a:t>
            </a:r>
            <a:r>
              <a:rPr lang="zh-CN" altLang="en-US" sz="1800" dirty="0">
                <a:latin typeface="楷体" panose="02010609060101010101" pitchFamily="49" charset="-122"/>
                <a:ea typeface="楷体" panose="02010609060101010101" pitchFamily="49" charset="-122"/>
              </a:rPr>
              <a:t>元，而新界罗芳村的人年均收入是</a:t>
            </a:r>
            <a:r>
              <a:rPr lang="en-US" altLang="zh-CN" sz="1800" dirty="0">
                <a:latin typeface="楷体" panose="02010609060101010101" pitchFamily="49" charset="-122"/>
                <a:ea typeface="楷体" panose="02010609060101010101" pitchFamily="49" charset="-122"/>
              </a:rPr>
              <a:t>13000</a:t>
            </a:r>
            <a:r>
              <a:rPr lang="zh-CN" altLang="en-US" sz="1800" dirty="0">
                <a:latin typeface="楷体" panose="02010609060101010101" pitchFamily="49" charset="-122"/>
                <a:ea typeface="楷体" panose="02010609060101010101" pitchFamily="49" charset="-122"/>
              </a:rPr>
              <a:t>元。更耐人寻味的是，新界原本并没有一个什么罗芳村，居住在这里的人竟然全都是从深圳的罗芳村逃过去的。</a:t>
            </a:r>
            <a:endParaRPr lang="en-US" altLang="zh-CN" sz="1800" dirty="0">
              <a:latin typeface="楷体" panose="02010609060101010101" pitchFamily="49" charset="-122"/>
              <a:ea typeface="楷体" panose="02010609060101010101" pitchFamily="49" charset="-122"/>
            </a:endParaRPr>
          </a:p>
          <a:p>
            <a:pPr>
              <a:lnSpc>
                <a:spcPct val="80000"/>
              </a:lnSpc>
            </a:pPr>
            <a:r>
              <a:rPr lang="en-US" altLang="zh-CN" sz="1600" dirty="0">
                <a:latin typeface="楷体" panose="02010609060101010101" pitchFamily="49" charset="-122"/>
                <a:ea typeface="楷体" panose="02010609060101010101" pitchFamily="49" charset="-122"/>
              </a:rPr>
              <a:t>http://phtv.ifeng.com/program/ksls/xxz/200807/0721_1622_664877.shtml#</a:t>
            </a:r>
            <a:endParaRPr lang="en-US" altLang="zh-CN" sz="16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7410"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习仲勋处理逃港事件</a:t>
            </a:r>
            <a:endParaRPr lang="zh-CN" altLang="en-US" sz="3600" b="1" dirty="0">
              <a:latin typeface="楷体" panose="02010609060101010101" pitchFamily="49" charset="-122"/>
              <a:ea typeface="楷体" panose="02010609060101010101" pitchFamily="49" charset="-122"/>
            </a:endParaRPr>
          </a:p>
        </p:txBody>
      </p:sp>
      <p:sp>
        <p:nvSpPr>
          <p:cNvPr id="17411" name="Rectangle 3"/>
          <p:cNvSpPr>
            <a:spLocks noGrp="1"/>
          </p:cNvSpPr>
          <p:nvPr>
            <p:ph idx="1"/>
          </p:nvPr>
        </p:nvSpPr>
        <p:spPr>
          <a:xfrm>
            <a:off x="611188" y="1989138"/>
            <a:ext cx="8208962" cy="4651375"/>
          </a:xfrm>
        </p:spPr>
        <p:txBody>
          <a:bodyPr vert="horz" wrap="square" lIns="91440" tIns="45720" rIns="91440" bIns="45720" anchor="t" anchorCtr="0"/>
          <a:p>
            <a:pPr>
              <a:lnSpc>
                <a:spcPct val="80000"/>
              </a:lnSpc>
            </a:pPr>
            <a:r>
              <a:rPr lang="zh-CN" altLang="en-US" sz="1900" dirty="0">
                <a:latin typeface="楷体" panose="02010609060101010101" pitchFamily="49" charset="-122"/>
                <a:ea typeface="楷体" panose="02010609060101010101" pitchFamily="49" charset="-122"/>
              </a:rPr>
              <a:t>习仲勋</a:t>
            </a:r>
            <a:r>
              <a:rPr lang="en-US" altLang="zh-CN" sz="1900" dirty="0">
                <a:latin typeface="楷体" panose="02010609060101010101" pitchFamily="49" charset="-122"/>
                <a:ea typeface="楷体" panose="02010609060101010101" pitchFamily="49" charset="-122"/>
              </a:rPr>
              <a:t>1978</a:t>
            </a:r>
            <a:r>
              <a:rPr lang="zh-CN" altLang="en-US" sz="1900" dirty="0">
                <a:latin typeface="楷体" panose="02010609060101010101" pitchFamily="49" charset="-122"/>
                <a:ea typeface="楷体" panose="02010609060101010101" pitchFamily="49" charset="-122"/>
              </a:rPr>
              <a:t>年</a:t>
            </a:r>
            <a:r>
              <a:rPr lang="en-US" altLang="zh-CN" sz="1900" dirty="0">
                <a:latin typeface="楷体" panose="02010609060101010101" pitchFamily="49" charset="-122"/>
                <a:ea typeface="楷体" panose="02010609060101010101" pitchFamily="49" charset="-122"/>
              </a:rPr>
              <a:t>5</a:t>
            </a:r>
            <a:r>
              <a:rPr lang="zh-CN" altLang="en-US" sz="1900" dirty="0">
                <a:latin typeface="楷体" panose="02010609060101010101" pitchFamily="49" charset="-122"/>
                <a:ea typeface="楷体" panose="02010609060101010101" pitchFamily="49" charset="-122"/>
              </a:rPr>
              <a:t>月赴任广东，</a:t>
            </a:r>
            <a:r>
              <a:rPr lang="en-US" altLang="zh-CN" sz="1900" dirty="0">
                <a:latin typeface="楷体" panose="02010609060101010101" pitchFamily="49" charset="-122"/>
                <a:ea typeface="楷体" panose="02010609060101010101" pitchFamily="49" charset="-122"/>
              </a:rPr>
              <a:t>7</a:t>
            </a:r>
            <a:r>
              <a:rPr lang="zh-CN" altLang="en-US" sz="1900" dirty="0">
                <a:latin typeface="楷体" panose="02010609060101010101" pitchFamily="49" charset="-122"/>
                <a:ea typeface="楷体" panose="02010609060101010101" pitchFamily="49" charset="-122"/>
              </a:rPr>
              <a:t>月去保安调研</a:t>
            </a:r>
            <a:endParaRPr lang="zh-CN" altLang="en-US" sz="1900" dirty="0">
              <a:latin typeface="楷体" panose="02010609060101010101" pitchFamily="49" charset="-122"/>
              <a:ea typeface="楷体" panose="02010609060101010101" pitchFamily="49" charset="-122"/>
            </a:endParaRPr>
          </a:p>
          <a:p>
            <a:pPr>
              <a:lnSpc>
                <a:spcPct val="80000"/>
              </a:lnSpc>
            </a:pPr>
            <a:r>
              <a:rPr lang="zh-CN" altLang="en-US" sz="1900" dirty="0">
                <a:latin typeface="楷体" panose="02010609060101010101" pitchFamily="49" charset="-122"/>
                <a:ea typeface="楷体" panose="02010609060101010101" pitchFamily="49" charset="-122"/>
              </a:rPr>
              <a:t>从</a:t>
            </a:r>
            <a:r>
              <a:rPr lang="en-US" altLang="zh-CN" sz="1900" dirty="0">
                <a:latin typeface="楷体" panose="02010609060101010101" pitchFamily="49" charset="-122"/>
                <a:ea typeface="楷体" panose="02010609060101010101" pitchFamily="49" charset="-122"/>
              </a:rPr>
              <a:t>1952</a:t>
            </a:r>
            <a:r>
              <a:rPr lang="zh-CN" altLang="en-US" sz="1900" dirty="0">
                <a:latin typeface="楷体" panose="02010609060101010101" pitchFamily="49" charset="-122"/>
                <a:ea typeface="楷体" panose="02010609060101010101" pitchFamily="49" charset="-122"/>
              </a:rPr>
              <a:t>年至</a:t>
            </a:r>
            <a:r>
              <a:rPr lang="en-US" altLang="zh-CN" sz="1900" dirty="0">
                <a:latin typeface="楷体" panose="02010609060101010101" pitchFamily="49" charset="-122"/>
                <a:ea typeface="楷体" panose="02010609060101010101" pitchFamily="49" charset="-122"/>
              </a:rPr>
              <a:t>1977</a:t>
            </a:r>
            <a:r>
              <a:rPr lang="zh-CN" altLang="en-US" sz="1900" dirty="0">
                <a:latin typeface="楷体" panose="02010609060101010101" pitchFamily="49" charset="-122"/>
                <a:ea typeface="楷体" panose="02010609060101010101" pitchFamily="49" charset="-122"/>
              </a:rPr>
              <a:t>年，宝安偷渡外逃</a:t>
            </a:r>
            <a:r>
              <a:rPr lang="en-US" altLang="zh-CN" sz="1900" dirty="0">
                <a:latin typeface="楷体" panose="02010609060101010101" pitchFamily="49" charset="-122"/>
                <a:ea typeface="楷体" panose="02010609060101010101" pitchFamily="49" charset="-122"/>
              </a:rPr>
              <a:t>6.2</a:t>
            </a:r>
            <a:r>
              <a:rPr lang="zh-CN" altLang="en-US" sz="1900" dirty="0">
                <a:latin typeface="楷体" panose="02010609060101010101" pitchFamily="49" charset="-122"/>
                <a:ea typeface="楷体" panose="02010609060101010101" pitchFamily="49" charset="-122"/>
              </a:rPr>
              <a:t>万人，逃出</a:t>
            </a:r>
            <a:r>
              <a:rPr lang="en-US" altLang="zh-CN" sz="1900" dirty="0">
                <a:latin typeface="楷体" panose="02010609060101010101" pitchFamily="49" charset="-122"/>
                <a:ea typeface="楷体" panose="02010609060101010101" pitchFamily="49" charset="-122"/>
              </a:rPr>
              <a:t>4.1</a:t>
            </a:r>
            <a:r>
              <a:rPr lang="zh-CN" altLang="en-US" sz="1900" dirty="0">
                <a:latin typeface="楷体" panose="02010609060101010101" pitchFamily="49" charset="-122"/>
                <a:ea typeface="楷体" panose="02010609060101010101" pitchFamily="49" charset="-122"/>
              </a:rPr>
              <a:t>万人，占县总人口</a:t>
            </a:r>
            <a:r>
              <a:rPr lang="en-US" altLang="zh-CN" sz="1900" dirty="0">
                <a:latin typeface="楷体" panose="02010609060101010101" pitchFamily="49" charset="-122"/>
                <a:ea typeface="楷体" panose="02010609060101010101" pitchFamily="49" charset="-122"/>
              </a:rPr>
              <a:t>18.7</a:t>
            </a:r>
            <a:r>
              <a:rPr lang="zh-CN" altLang="en-US" sz="1900" dirty="0">
                <a:latin typeface="楷体" panose="02010609060101010101" pitchFamily="49" charset="-122"/>
                <a:ea typeface="楷体" panose="02010609060101010101" pitchFamily="49" charset="-122"/>
              </a:rPr>
              <a:t>％，劳动力</a:t>
            </a:r>
            <a:r>
              <a:rPr lang="en-US" altLang="zh-CN" sz="1900" dirty="0">
                <a:latin typeface="楷体" panose="02010609060101010101" pitchFamily="49" charset="-122"/>
                <a:ea typeface="楷体" panose="02010609060101010101" pitchFamily="49" charset="-122"/>
              </a:rPr>
              <a:t>29.3</a:t>
            </a:r>
            <a:r>
              <a:rPr lang="zh-CN" altLang="en-US" sz="1900" dirty="0">
                <a:latin typeface="楷体" panose="02010609060101010101" pitchFamily="49" charset="-122"/>
                <a:ea typeface="楷体" panose="02010609060101010101" pitchFamily="49" charset="-122"/>
              </a:rPr>
              <a:t>％</a:t>
            </a:r>
            <a:endParaRPr lang="en-US" altLang="zh-CN" sz="1900" dirty="0">
              <a:latin typeface="楷体" panose="02010609060101010101" pitchFamily="49" charset="-122"/>
              <a:ea typeface="楷体" panose="02010609060101010101" pitchFamily="49" charset="-122"/>
            </a:endParaRPr>
          </a:p>
          <a:p>
            <a:pPr>
              <a:lnSpc>
                <a:spcPct val="80000"/>
              </a:lnSpc>
            </a:pPr>
            <a:r>
              <a:rPr lang="en-US" altLang="zh-CN" sz="1900" dirty="0">
                <a:latin typeface="楷体" panose="02010609060101010101" pitchFamily="49" charset="-122"/>
                <a:ea typeface="楷体" panose="02010609060101010101" pitchFamily="49" charset="-122"/>
              </a:rPr>
              <a:t>1979</a:t>
            </a:r>
            <a:r>
              <a:rPr lang="zh-CN" altLang="en-US" sz="1900" dirty="0">
                <a:latin typeface="楷体" panose="02010609060101010101" pitchFamily="49" charset="-122"/>
                <a:ea typeface="楷体" panose="02010609060101010101" pitchFamily="49" charset="-122"/>
              </a:rPr>
              <a:t>年</a:t>
            </a:r>
            <a:r>
              <a:rPr lang="en-US" altLang="zh-CN" sz="1900" dirty="0">
                <a:latin typeface="楷体" panose="02010609060101010101" pitchFamily="49" charset="-122"/>
                <a:ea typeface="楷体" panose="02010609060101010101" pitchFamily="49" charset="-122"/>
              </a:rPr>
              <a:t>5</a:t>
            </a:r>
            <a:r>
              <a:rPr lang="zh-CN" altLang="en-US" sz="1900" dirty="0">
                <a:latin typeface="楷体" panose="02010609060101010101" pitchFamily="49" charset="-122"/>
                <a:ea typeface="楷体" panose="02010609060101010101" pitchFamily="49" charset="-122"/>
              </a:rPr>
              <a:t>月</a:t>
            </a:r>
            <a:r>
              <a:rPr lang="en-US" altLang="zh-CN" sz="1900" dirty="0">
                <a:latin typeface="楷体" panose="02010609060101010101" pitchFamily="49" charset="-122"/>
                <a:ea typeface="楷体" panose="02010609060101010101" pitchFamily="49" charset="-122"/>
              </a:rPr>
              <a:t>6</a:t>
            </a:r>
            <a:r>
              <a:rPr lang="zh-CN" altLang="en-US" sz="1900" dirty="0">
                <a:latin typeface="楷体" panose="02010609060101010101" pitchFamily="49" charset="-122"/>
                <a:ea typeface="楷体" panose="02010609060101010101" pitchFamily="49" charset="-122"/>
              </a:rPr>
              <a:t>日，来自惠阳、东莞、宝安</a:t>
            </a:r>
            <a:r>
              <a:rPr lang="en-US" altLang="zh-CN" sz="1900" dirty="0">
                <a:latin typeface="楷体" panose="02010609060101010101" pitchFamily="49" charset="-122"/>
                <a:ea typeface="楷体" panose="02010609060101010101" pitchFamily="49" charset="-122"/>
              </a:rPr>
              <a:t>80</a:t>
            </a:r>
            <a:r>
              <a:rPr lang="zh-CN" altLang="en-US" sz="1900" dirty="0">
                <a:latin typeface="楷体" panose="02010609060101010101" pitchFamily="49" charset="-122"/>
                <a:ea typeface="楷体" panose="02010609060101010101" pitchFamily="49" charset="-122"/>
              </a:rPr>
              <a:t>多个乡镇的</a:t>
            </a:r>
            <a:r>
              <a:rPr lang="en-US" altLang="zh-CN" sz="1900" dirty="0">
                <a:latin typeface="楷体" panose="02010609060101010101" pitchFamily="49" charset="-122"/>
                <a:ea typeface="楷体" panose="02010609060101010101" pitchFamily="49" charset="-122"/>
              </a:rPr>
              <a:t>7</a:t>
            </a:r>
            <a:r>
              <a:rPr lang="zh-CN" altLang="en-US" sz="1900" dirty="0">
                <a:latin typeface="楷体" panose="02010609060101010101" pitchFamily="49" charset="-122"/>
                <a:ea typeface="楷体" panose="02010609060101010101" pitchFamily="49" charset="-122"/>
              </a:rPr>
              <a:t>万群众听信谣传，误以为“开放边境”，强冲边防。</a:t>
            </a:r>
            <a:r>
              <a:rPr lang="en-US" altLang="zh-CN" sz="1900" dirty="0">
                <a:latin typeface="楷体" panose="02010609060101010101" pitchFamily="49" charset="-122"/>
                <a:ea typeface="楷体" panose="02010609060101010101" pitchFamily="49" charset="-122"/>
              </a:rPr>
              <a:t>9</a:t>
            </a:r>
            <a:r>
              <a:rPr lang="zh-CN" altLang="en-US" sz="1900" dirty="0">
                <a:latin typeface="楷体" panose="02010609060101010101" pitchFamily="49" charset="-122"/>
                <a:ea typeface="楷体" panose="02010609060101010101" pitchFamily="49" charset="-122"/>
              </a:rPr>
              <a:t>月广东省公安厅报告，</a:t>
            </a:r>
            <a:r>
              <a:rPr lang="en-US" altLang="zh-CN" sz="1900" dirty="0">
                <a:latin typeface="楷体" panose="02010609060101010101" pitchFamily="49" charset="-122"/>
                <a:ea typeface="楷体" panose="02010609060101010101" pitchFamily="49" charset="-122"/>
              </a:rPr>
              <a:t>8</a:t>
            </a:r>
            <a:r>
              <a:rPr lang="zh-CN" altLang="en-US" sz="1900" dirty="0">
                <a:latin typeface="楷体" panose="02010609060101010101" pitchFamily="49" charset="-122"/>
                <a:ea typeface="楷体" panose="02010609060101010101" pitchFamily="49" charset="-122"/>
              </a:rPr>
              <a:t>月份全省偷渡外逃</a:t>
            </a:r>
            <a:r>
              <a:rPr lang="en-US" altLang="zh-CN" sz="1900" dirty="0">
                <a:latin typeface="楷体" panose="02010609060101010101" pitchFamily="49" charset="-122"/>
                <a:ea typeface="楷体" panose="02010609060101010101" pitchFamily="49" charset="-122"/>
              </a:rPr>
              <a:t>6709</a:t>
            </a:r>
            <a:r>
              <a:rPr lang="zh-CN" altLang="en-US" sz="1900" dirty="0">
                <a:latin typeface="楷体" panose="02010609060101010101" pitchFamily="49" charset="-122"/>
                <a:ea typeface="楷体" panose="02010609060101010101" pitchFamily="49" charset="-122"/>
              </a:rPr>
              <a:t>人，逃出</a:t>
            </a:r>
            <a:r>
              <a:rPr lang="en-US" altLang="zh-CN" sz="1900" dirty="0">
                <a:latin typeface="楷体" panose="02010609060101010101" pitchFamily="49" charset="-122"/>
                <a:ea typeface="楷体" panose="02010609060101010101" pitchFamily="49" charset="-122"/>
              </a:rPr>
              <a:t>1814</a:t>
            </a:r>
            <a:r>
              <a:rPr lang="zh-CN" altLang="en-US" sz="1900" dirty="0">
                <a:latin typeface="楷体" panose="02010609060101010101" pitchFamily="49" charset="-122"/>
                <a:ea typeface="楷体" panose="02010609060101010101" pitchFamily="49" charset="-122"/>
              </a:rPr>
              <a:t>人，是</a:t>
            </a:r>
            <a:r>
              <a:rPr lang="en-US" altLang="zh-CN" sz="1900" dirty="0">
                <a:latin typeface="楷体" panose="02010609060101010101" pitchFamily="49" charset="-122"/>
                <a:ea typeface="楷体" panose="02010609060101010101" pitchFamily="49" charset="-122"/>
              </a:rPr>
              <a:t>1962</a:t>
            </a:r>
            <a:r>
              <a:rPr lang="zh-CN" altLang="en-US" sz="1900" dirty="0">
                <a:latin typeface="楷体" panose="02010609060101010101" pitchFamily="49" charset="-122"/>
                <a:ea typeface="楷体" panose="02010609060101010101" pitchFamily="49" charset="-122"/>
              </a:rPr>
              <a:t>年大外逃以来最多的一个月；</a:t>
            </a:r>
            <a:r>
              <a:rPr lang="en-US" altLang="zh-CN" sz="1900" dirty="0">
                <a:latin typeface="楷体" panose="02010609060101010101" pitchFamily="49" charset="-122"/>
                <a:ea typeface="楷体" panose="02010609060101010101" pitchFamily="49" charset="-122"/>
              </a:rPr>
              <a:t>1979</a:t>
            </a:r>
            <a:r>
              <a:rPr lang="zh-CN" altLang="en-US" sz="1900" dirty="0">
                <a:latin typeface="楷体" panose="02010609060101010101" pitchFamily="49" charset="-122"/>
                <a:ea typeface="楷体" panose="02010609060101010101" pitchFamily="49" charset="-122"/>
              </a:rPr>
              <a:t>年</a:t>
            </a:r>
            <a:r>
              <a:rPr lang="en-US" altLang="zh-CN" sz="1900" dirty="0">
                <a:latin typeface="楷体" panose="02010609060101010101" pitchFamily="49" charset="-122"/>
                <a:ea typeface="楷体" panose="02010609060101010101" pitchFamily="49" charset="-122"/>
              </a:rPr>
              <a:t>1-5</a:t>
            </a:r>
            <a:r>
              <a:rPr lang="zh-CN" altLang="en-US" sz="1900" dirty="0">
                <a:latin typeface="楷体" panose="02010609060101010101" pitchFamily="49" charset="-122"/>
                <a:ea typeface="楷体" panose="02010609060101010101" pitchFamily="49" charset="-122"/>
              </a:rPr>
              <a:t>月，全省偷渡外逃</a:t>
            </a:r>
            <a:r>
              <a:rPr lang="en-US" altLang="zh-CN" sz="1900" dirty="0">
                <a:latin typeface="楷体" panose="02010609060101010101" pitchFamily="49" charset="-122"/>
                <a:ea typeface="楷体" panose="02010609060101010101" pitchFamily="49" charset="-122"/>
              </a:rPr>
              <a:t>11.9</a:t>
            </a:r>
            <a:r>
              <a:rPr lang="zh-CN" altLang="en-US" sz="1900" dirty="0">
                <a:latin typeface="楷体" panose="02010609060101010101" pitchFamily="49" charset="-122"/>
                <a:ea typeface="楷体" panose="02010609060101010101" pitchFamily="49" charset="-122"/>
              </a:rPr>
              <a:t>万人，逃出</a:t>
            </a:r>
            <a:r>
              <a:rPr lang="en-US" altLang="zh-CN" sz="1900" dirty="0">
                <a:latin typeface="楷体" panose="02010609060101010101" pitchFamily="49" charset="-122"/>
                <a:ea typeface="楷体" panose="02010609060101010101" pitchFamily="49" charset="-122"/>
              </a:rPr>
              <a:t>2.9</a:t>
            </a:r>
            <a:r>
              <a:rPr lang="zh-CN" altLang="en-US" sz="1900" dirty="0">
                <a:latin typeface="楷体" panose="02010609060101010101" pitchFamily="49" charset="-122"/>
                <a:ea typeface="楷体" panose="02010609060101010101" pitchFamily="49" charset="-122"/>
              </a:rPr>
              <a:t>万多人，超过了</a:t>
            </a:r>
            <a:r>
              <a:rPr lang="en-US" altLang="zh-CN" sz="1900" dirty="0">
                <a:latin typeface="楷体" panose="02010609060101010101" pitchFamily="49" charset="-122"/>
                <a:ea typeface="楷体" panose="02010609060101010101" pitchFamily="49" charset="-122"/>
              </a:rPr>
              <a:t>1962</a:t>
            </a:r>
            <a:r>
              <a:rPr lang="zh-CN" altLang="en-US" sz="1900" dirty="0">
                <a:latin typeface="楷体" panose="02010609060101010101" pitchFamily="49" charset="-122"/>
                <a:ea typeface="楷体" panose="02010609060101010101" pitchFamily="49" charset="-122"/>
              </a:rPr>
              <a:t>年。</a:t>
            </a:r>
            <a:endParaRPr lang="en-US" altLang="zh-CN" sz="1900" dirty="0">
              <a:latin typeface="楷体" panose="02010609060101010101" pitchFamily="49" charset="-122"/>
              <a:ea typeface="楷体" panose="02010609060101010101" pitchFamily="49" charset="-122"/>
            </a:endParaRPr>
          </a:p>
          <a:p>
            <a:r>
              <a:rPr lang="zh-CN" altLang="en-US" sz="1900" dirty="0">
                <a:latin typeface="楷体" panose="02010609060101010101" pitchFamily="49" charset="-122"/>
                <a:ea typeface="楷体" panose="02010609060101010101" pitchFamily="49" charset="-122"/>
              </a:rPr>
              <a:t>深圳收容站收容人数超过</a:t>
            </a:r>
            <a:r>
              <a:rPr lang="en-US" altLang="zh-CN" sz="1900" dirty="0">
                <a:latin typeface="楷体" panose="02010609060101010101" pitchFamily="49" charset="-122"/>
                <a:ea typeface="楷体" panose="02010609060101010101" pitchFamily="49" charset="-122"/>
              </a:rPr>
              <a:t>10</a:t>
            </a:r>
            <a:r>
              <a:rPr lang="zh-CN" altLang="en-US" sz="1900" dirty="0">
                <a:latin typeface="楷体" panose="02010609060101010101" pitchFamily="49" charset="-122"/>
                <a:ea typeface="楷体" panose="02010609060101010101" pitchFamily="49" charset="-122"/>
              </a:rPr>
              <a:t>万。由于收容站条件差，经常发生偷渡人员逃跑、群众抢人乃至抢夺押运人员武器的恶性事件。</a:t>
            </a:r>
            <a:endParaRPr lang="zh-CN" altLang="en-US" sz="1900" dirty="0">
              <a:latin typeface="楷体" panose="02010609060101010101" pitchFamily="49" charset="-122"/>
              <a:ea typeface="楷体" panose="02010609060101010101" pitchFamily="49" charset="-122"/>
            </a:endParaRPr>
          </a:p>
          <a:p>
            <a:r>
              <a:rPr lang="zh-CN" altLang="en-US" sz="1900" dirty="0">
                <a:latin typeface="楷体" panose="02010609060101010101" pitchFamily="49" charset="-122"/>
                <a:ea typeface="楷体" panose="02010609060101010101" pitchFamily="49" charset="-122"/>
              </a:rPr>
              <a:t>习仲勋：“</a:t>
            </a:r>
            <a:r>
              <a:rPr lang="zh-CN" altLang="en-US" sz="1900" dirty="0">
                <a:solidFill>
                  <a:srgbClr val="FF0000"/>
                </a:solidFill>
                <a:latin typeface="楷体" panose="02010609060101010101" pitchFamily="49" charset="-122"/>
                <a:ea typeface="楷体" panose="02010609060101010101" pitchFamily="49" charset="-122"/>
              </a:rPr>
              <a:t>不能把他们当作敌人，总归还是自己人。你们要把他们统统放走。</a:t>
            </a:r>
            <a:r>
              <a:rPr lang="zh-CN" altLang="en-US" sz="1900" dirty="0">
                <a:latin typeface="楷体" panose="02010609060101010101" pitchFamily="49" charset="-122"/>
                <a:ea typeface="楷体" panose="02010609060101010101" pitchFamily="49" charset="-122"/>
              </a:rPr>
              <a:t>”他还说，要加强收容站对偷渡者的宣传教育工作。不要抓了就送走，连几句开导的话都不说。外逃者多的县，应派人来收容站接人，并负责教育，但“</a:t>
            </a:r>
            <a:r>
              <a:rPr lang="zh-CN" altLang="en-US" sz="1900" dirty="0">
                <a:solidFill>
                  <a:srgbClr val="FF0000"/>
                </a:solidFill>
                <a:latin typeface="楷体" panose="02010609060101010101" pitchFamily="49" charset="-122"/>
                <a:ea typeface="楷体" panose="02010609060101010101" pitchFamily="49" charset="-122"/>
              </a:rPr>
              <a:t>不要歧视、虐待外逃者</a:t>
            </a:r>
            <a:r>
              <a:rPr lang="zh-CN" altLang="en-US" sz="1900" dirty="0">
                <a:latin typeface="楷体" panose="02010609060101010101" pitchFamily="49" charset="-122"/>
                <a:ea typeface="楷体" panose="02010609060101010101" pitchFamily="49" charset="-122"/>
              </a:rPr>
              <a:t>”。</a:t>
            </a:r>
            <a:endParaRPr lang="zh-CN" altLang="en-US" sz="1900" dirty="0">
              <a:latin typeface="楷体" panose="02010609060101010101" pitchFamily="49" charset="-122"/>
              <a:ea typeface="楷体" panose="02010609060101010101" pitchFamily="49" charset="-122"/>
            </a:endParaRPr>
          </a:p>
          <a:p>
            <a:pPr>
              <a:lnSpc>
                <a:spcPct val="80000"/>
              </a:lnSpc>
            </a:pPr>
            <a:r>
              <a:rPr lang="zh-CN" altLang="en-US" sz="1900" dirty="0">
                <a:latin typeface="楷体" panose="02010609060101010101" pitchFamily="49" charset="-122"/>
                <a:ea typeface="楷体" panose="02010609060101010101" pitchFamily="49" charset="-122"/>
              </a:rPr>
              <a:t>中英街观感</a:t>
            </a:r>
            <a:r>
              <a:rPr lang="en-US" altLang="zh-CN" sz="1900" dirty="0">
                <a:latin typeface="楷体" panose="02010609060101010101" pitchFamily="49" charset="-122"/>
                <a:ea typeface="楷体" panose="02010609060101010101" pitchFamily="49" charset="-122"/>
              </a:rPr>
              <a:t>:</a:t>
            </a:r>
            <a:r>
              <a:rPr lang="zh-CN" altLang="en-US" sz="1900" dirty="0">
                <a:latin typeface="楷体" panose="02010609060101010101" pitchFamily="49" charset="-122"/>
                <a:ea typeface="楷体" panose="02010609060101010101" pitchFamily="49" charset="-122"/>
              </a:rPr>
              <a:t>“解放快</a:t>
            </a:r>
            <a:r>
              <a:rPr lang="en-US" altLang="zh-CN" sz="1900" dirty="0">
                <a:latin typeface="楷体" panose="02010609060101010101" pitchFamily="49" charset="-122"/>
                <a:ea typeface="楷体" panose="02010609060101010101" pitchFamily="49" charset="-122"/>
              </a:rPr>
              <a:t>30</a:t>
            </a:r>
            <a:r>
              <a:rPr lang="zh-CN" altLang="en-US" sz="1900" dirty="0">
                <a:latin typeface="楷体" panose="02010609060101010101" pitchFamily="49" charset="-122"/>
                <a:ea typeface="楷体" panose="02010609060101010101" pitchFamily="49" charset="-122"/>
              </a:rPr>
              <a:t>年了，那边很繁荣，我们这边却破破烂烂。”</a:t>
            </a:r>
            <a:endParaRPr lang="en-US" altLang="zh-CN" sz="1900" dirty="0">
              <a:latin typeface="楷体" panose="02010609060101010101" pitchFamily="49" charset="-122"/>
              <a:ea typeface="楷体" panose="02010609060101010101" pitchFamily="49" charset="-122"/>
            </a:endParaRPr>
          </a:p>
          <a:p>
            <a:pPr>
              <a:lnSpc>
                <a:spcPct val="80000"/>
              </a:lnSpc>
            </a:pPr>
            <a:r>
              <a:rPr lang="en-US" altLang="zh-CN" sz="1900" dirty="0"/>
              <a:t>http://news.enorth.com.cn/system/2012/05/24/009297634.shtml</a:t>
            </a:r>
            <a:endParaRPr lang="en-US" altLang="zh-CN" sz="19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434"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习仲勋提议设立经济特区</a:t>
            </a:r>
            <a:endParaRPr lang="zh-CN" altLang="en-US" sz="3600" b="1" dirty="0">
              <a:latin typeface="楷体" panose="02010609060101010101" pitchFamily="49" charset="-122"/>
              <a:ea typeface="楷体" panose="02010609060101010101" pitchFamily="49" charset="-122"/>
            </a:endParaRPr>
          </a:p>
        </p:txBody>
      </p:sp>
      <p:sp>
        <p:nvSpPr>
          <p:cNvPr id="18435" name="Rectangle 3"/>
          <p:cNvSpPr>
            <a:spLocks noGrp="1"/>
          </p:cNvSpPr>
          <p:nvPr>
            <p:ph idx="1"/>
          </p:nvPr>
        </p:nvSpPr>
        <p:spPr>
          <a:xfrm>
            <a:off x="468313" y="1989138"/>
            <a:ext cx="8280400" cy="4651375"/>
          </a:xfrm>
        </p:spPr>
        <p:txBody>
          <a:bodyPr vert="horz" wrap="square" lIns="91440" tIns="45720" rIns="91440" bIns="45720" anchor="t" anchorCtr="0"/>
          <a:p>
            <a:pPr lvl="1">
              <a:lnSpc>
                <a:spcPct val="80000"/>
              </a:lnSpc>
            </a:pPr>
            <a:r>
              <a:rPr lang="zh-CN" altLang="en-US" sz="2000" dirty="0">
                <a:latin typeface="楷体" panose="02010609060101010101" pitchFamily="49" charset="-122"/>
                <a:ea typeface="楷体" panose="02010609060101010101" pitchFamily="49" charset="-122"/>
              </a:rPr>
              <a:t>港英当局出动直升飞机、军舰，增调军警</a:t>
            </a:r>
            <a:r>
              <a:rPr lang="en-US" altLang="zh-CN" sz="2000" dirty="0">
                <a:latin typeface="楷体" panose="02010609060101010101" pitchFamily="49" charset="-122"/>
                <a:ea typeface="楷体" panose="02010609060101010101" pitchFamily="49" charset="-122"/>
              </a:rPr>
              <a:t>4000</a:t>
            </a:r>
            <a:r>
              <a:rPr lang="zh-CN" altLang="en-US" sz="2000" dirty="0">
                <a:latin typeface="楷体" panose="02010609060101010101" pitchFamily="49" charset="-122"/>
                <a:ea typeface="楷体" panose="02010609060101010101" pitchFamily="49" charset="-122"/>
              </a:rPr>
              <a:t>余人堵截，对逃港人员即捕即遣送；</a:t>
            </a:r>
            <a:r>
              <a:rPr lang="en-US" altLang="zh-CN" sz="2000" dirty="0">
                <a:latin typeface="楷体" panose="02010609060101010101" pitchFamily="49" charset="-122"/>
                <a:ea typeface="楷体" panose="02010609060101010101" pitchFamily="49" charset="-122"/>
              </a:rPr>
              <a:t>1979</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月至</a:t>
            </a:r>
            <a:r>
              <a:rPr lang="en-US" altLang="zh-CN" sz="2000" dirty="0">
                <a:latin typeface="楷体" panose="02010609060101010101" pitchFamily="49" charset="-122"/>
                <a:ea typeface="楷体" panose="02010609060101010101" pitchFamily="49" charset="-122"/>
              </a:rPr>
              <a:t>6</a:t>
            </a:r>
            <a:r>
              <a:rPr lang="zh-CN" altLang="en-US" sz="2000" dirty="0">
                <a:latin typeface="楷体" panose="02010609060101010101" pitchFamily="49" charset="-122"/>
                <a:ea typeface="楷体" panose="02010609060101010101" pitchFamily="49" charset="-122"/>
              </a:rPr>
              <a:t>月初，香港遣送回偷渡人员</a:t>
            </a:r>
            <a:r>
              <a:rPr lang="en-US" altLang="zh-CN" sz="2000" dirty="0">
                <a:latin typeface="楷体" panose="02010609060101010101" pitchFamily="49" charset="-122"/>
                <a:ea typeface="楷体" panose="02010609060101010101" pitchFamily="49" charset="-122"/>
              </a:rPr>
              <a:t>3.3</a:t>
            </a:r>
            <a:r>
              <a:rPr lang="zh-CN" altLang="en-US" sz="2000" dirty="0">
                <a:latin typeface="楷体" panose="02010609060101010101" pitchFamily="49" charset="-122"/>
                <a:ea typeface="楷体" panose="02010609060101010101" pitchFamily="49" charset="-122"/>
              </a:rPr>
              <a:t>万人，是过去</a:t>
            </a:r>
            <a:r>
              <a:rPr lang="en-US" altLang="zh-CN" sz="2000" dirty="0">
                <a:latin typeface="楷体" panose="02010609060101010101" pitchFamily="49" charset="-122"/>
                <a:ea typeface="楷体" panose="02010609060101010101" pitchFamily="49" charset="-122"/>
              </a:rPr>
              <a:t>4</a:t>
            </a:r>
            <a:r>
              <a:rPr lang="zh-CN" altLang="en-US" sz="2000" dirty="0">
                <a:latin typeface="楷体" panose="02010609060101010101" pitchFamily="49" charset="-122"/>
                <a:ea typeface="楷体" panose="02010609060101010101" pitchFamily="49" charset="-122"/>
              </a:rPr>
              <a:t>年多来遣送人数</a:t>
            </a:r>
            <a:r>
              <a:rPr lang="en-US" altLang="zh-CN" sz="2000" dirty="0">
                <a:latin typeface="楷体" panose="02010609060101010101" pitchFamily="49" charset="-122"/>
                <a:ea typeface="楷体" panose="02010609060101010101" pitchFamily="49" charset="-122"/>
              </a:rPr>
              <a:t>3.3</a:t>
            </a:r>
            <a:r>
              <a:rPr lang="zh-CN" altLang="en-US" sz="2000" dirty="0">
                <a:latin typeface="楷体" panose="02010609060101010101" pitchFamily="49" charset="-122"/>
                <a:ea typeface="楷体" panose="02010609060101010101" pitchFamily="49" charset="-122"/>
              </a:rPr>
              <a:t>倍，有时一天就遣回</a:t>
            </a:r>
            <a:r>
              <a:rPr lang="en-US" altLang="zh-CN" sz="2000" dirty="0">
                <a:latin typeface="楷体" panose="02010609060101010101" pitchFamily="49" charset="-122"/>
                <a:ea typeface="楷体" panose="02010609060101010101" pitchFamily="49" charset="-122"/>
              </a:rPr>
              <a:t>1000</a:t>
            </a:r>
            <a:r>
              <a:rPr lang="zh-CN" altLang="en-US" sz="2000" dirty="0">
                <a:latin typeface="楷体" panose="02010609060101010101" pitchFamily="49" charset="-122"/>
                <a:ea typeface="楷体" panose="02010609060101010101" pitchFamily="49" charset="-122"/>
              </a:rPr>
              <a:t>余人。</a:t>
            </a:r>
            <a:endParaRPr lang="en-US" altLang="zh-CN"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习仲勋：“</a:t>
            </a:r>
            <a:r>
              <a:rPr lang="zh-CN" altLang="en-US" sz="2000" dirty="0">
                <a:solidFill>
                  <a:srgbClr val="FF0000"/>
                </a:solidFill>
                <a:latin typeface="楷体" panose="02010609060101010101" pitchFamily="49" charset="-122"/>
                <a:ea typeface="楷体" panose="02010609060101010101" pitchFamily="49" charset="-122"/>
              </a:rPr>
              <a:t>如果把偷渡看成是政治上的原因，就会把大批农民推到对立面去，这是不对的，要教育，要怪我们没有教育好农民，要怪我们没有制定好的政策维护他们的利益。</a:t>
            </a:r>
            <a:r>
              <a:rPr lang="zh-CN" altLang="en-US"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中央下令：调解放军加强边防 </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加快发展广东经济；</a:t>
            </a:r>
            <a:endParaRPr lang="zh-CN" altLang="en-US" sz="2000" dirty="0">
              <a:latin typeface="楷体" panose="02010609060101010101" pitchFamily="49" charset="-122"/>
              <a:ea typeface="楷体" panose="02010609060101010101" pitchFamily="49" charset="-122"/>
            </a:endParaRPr>
          </a:p>
          <a:p>
            <a:pPr lvl="1">
              <a:lnSpc>
                <a:spcPct val="80000"/>
              </a:lnSpc>
            </a:pPr>
            <a:r>
              <a:rPr lang="en-US" altLang="zh-CN" sz="2000" dirty="0">
                <a:latin typeface="楷体" panose="02010609060101010101" pitchFamily="49" charset="-122"/>
                <a:ea typeface="楷体" panose="02010609060101010101" pitchFamily="49" charset="-122"/>
              </a:rPr>
              <a:t>1979</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6</a:t>
            </a:r>
            <a:r>
              <a:rPr lang="zh-CN" altLang="en-US" sz="2000" dirty="0">
                <a:latin typeface="楷体" panose="02010609060101010101" pitchFamily="49" charset="-122"/>
                <a:ea typeface="楷体" panose="02010609060101010101" pitchFamily="49" charset="-122"/>
              </a:rPr>
              <a:t>月，习仲勋再到保安，找</a:t>
            </a:r>
            <a:r>
              <a:rPr lang="en-US" altLang="zh-CN" sz="2000" dirty="0">
                <a:latin typeface="楷体" panose="02010609060101010101" pitchFamily="49" charset="-122"/>
                <a:ea typeface="楷体" panose="02010609060101010101" pitchFamily="49" charset="-122"/>
              </a:rPr>
              <a:t>20</a:t>
            </a:r>
            <a:r>
              <a:rPr lang="zh-CN" altLang="en-US" sz="2000" dirty="0">
                <a:latin typeface="楷体" panose="02010609060101010101" pitchFamily="49" charset="-122"/>
                <a:ea typeface="楷体" panose="02010609060101010101" pitchFamily="49" charset="-122"/>
              </a:rPr>
              <a:t>位农村基层书记座谈。习与福永公社凤凰大队支部书记文富祥的精彩对话，</a:t>
            </a:r>
            <a:r>
              <a:rPr lang="zh-CN" altLang="en-US" sz="2000" dirty="0">
                <a:solidFill>
                  <a:srgbClr val="FF0000"/>
                </a:solidFill>
                <a:latin typeface="楷体" panose="02010609060101010101" pitchFamily="49" charset="-122"/>
                <a:ea typeface="楷体" panose="02010609060101010101" pitchFamily="49" charset="-122"/>
              </a:rPr>
              <a:t>为什么过去了就可以寄钱回来</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此行坚定了习仲勋加快广东开放的决心，加快落实向中央提出的特区建议。</a:t>
            </a:r>
            <a:endParaRPr lang="en-US" altLang="zh-CN" sz="2000" dirty="0">
              <a:latin typeface="楷体" panose="02010609060101010101" pitchFamily="49" charset="-122"/>
              <a:ea typeface="楷体" panose="02010609060101010101" pitchFamily="49" charset="-122"/>
            </a:endParaRPr>
          </a:p>
          <a:p>
            <a:pPr lvl="1">
              <a:lnSpc>
                <a:spcPct val="80000"/>
              </a:lnSpc>
            </a:pPr>
            <a:r>
              <a:rPr lang="en-US" altLang="zh-CN" sz="2000" dirty="0"/>
              <a:t>http://news.enorth.com.cn/system/2012/05/24/009297634.shtml</a:t>
            </a:r>
            <a:br>
              <a:rPr lang="zh-CN" altLang="en-US" sz="2000" dirty="0">
                <a:latin typeface="楷体" panose="02010609060101010101" pitchFamily="49" charset="-122"/>
                <a:ea typeface="楷体" panose="02010609060101010101" pitchFamily="49" charset="-122"/>
              </a:rPr>
            </a:br>
            <a:endParaRPr lang="zh-CN" altLang="en-US" sz="2000"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9458" name="Rectangle 2"/>
          <p:cNvSpPr>
            <a:spLocks noGrp="1"/>
          </p:cNvSpPr>
          <p:nvPr>
            <p:ph type="title"/>
          </p:nvPr>
        </p:nvSpPr>
        <p:spPr>
          <a:xfrm>
            <a:off x="1150938" y="617538"/>
            <a:ext cx="7308850"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经济特区的由来</a:t>
            </a:r>
            <a:endParaRPr lang="zh-CN" altLang="en-US" sz="3600" b="1" dirty="0">
              <a:latin typeface="楷体" panose="02010609060101010101" pitchFamily="49" charset="-122"/>
              <a:ea typeface="楷体" panose="02010609060101010101" pitchFamily="49" charset="-122"/>
            </a:endParaRPr>
          </a:p>
        </p:txBody>
      </p:sp>
      <p:sp>
        <p:nvSpPr>
          <p:cNvPr id="19459" name="Rectangle 3"/>
          <p:cNvSpPr>
            <a:spLocks noGrp="1"/>
          </p:cNvSpPr>
          <p:nvPr>
            <p:ph idx="1"/>
          </p:nvPr>
        </p:nvSpPr>
        <p:spPr>
          <a:xfrm>
            <a:off x="539750" y="2060575"/>
            <a:ext cx="8135938" cy="4651375"/>
          </a:xfrm>
        </p:spPr>
        <p:txBody>
          <a:bodyPr vert="horz" wrap="square" lIns="91440" tIns="45720" rIns="91440" bIns="45720" anchor="t" anchorCtr="0"/>
          <a:p>
            <a:pPr>
              <a:lnSpc>
                <a:spcPct val="80000"/>
              </a:lnSpc>
            </a:pPr>
            <a:r>
              <a:rPr lang="en-US" altLang="zh-CN" sz="1800" dirty="0">
                <a:latin typeface="楷体" panose="02010609060101010101" pitchFamily="49" charset="-122"/>
                <a:ea typeface="楷体" panose="02010609060101010101" pitchFamily="49" charset="-122"/>
              </a:rPr>
              <a:t>1979</a:t>
            </a:r>
            <a:r>
              <a:rPr lang="zh-CN" altLang="en-US" sz="1800" dirty="0">
                <a:latin typeface="楷体" panose="02010609060101010101" pitchFamily="49" charset="-122"/>
                <a:ea typeface="楷体" panose="02010609060101010101" pitchFamily="49" charset="-122"/>
              </a:rPr>
              <a:t>年，党中央在北京召开中央工作会议。习仲勋发言：“</a:t>
            </a:r>
            <a:r>
              <a:rPr lang="zh-CN" altLang="en-US" sz="1800" dirty="0">
                <a:solidFill>
                  <a:srgbClr val="FF0000"/>
                </a:solidFill>
                <a:latin typeface="楷体" panose="02010609060101010101" pitchFamily="49" charset="-122"/>
                <a:ea typeface="楷体" panose="02010609060101010101" pitchFamily="49" charset="-122"/>
              </a:rPr>
              <a:t>广东是一个大省，等于周边地区的一个甚至几个国家，但现在省的地方机动权太小了，国家和中央部门统得过死，不利于国民经济发展。我们希望，中央给点权，让广东先走一步，放手干。</a:t>
            </a:r>
            <a:r>
              <a:rPr lang="zh-CN" altLang="en-US" sz="1800" dirty="0">
                <a:latin typeface="楷体" panose="02010609060101010101" pitchFamily="49" charset="-122"/>
                <a:ea typeface="楷体" panose="02010609060101010101" pitchFamily="49" charset="-122"/>
              </a:rPr>
              <a:t>”</a:t>
            </a:r>
            <a:endParaRPr lang="en-US" altLang="zh-CN"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时任中共中央主席华国锋问：“你们想要什么权？”</a:t>
            </a:r>
            <a:endParaRPr lang="zh-CN" altLang="en-US"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习仲勋</a:t>
            </a:r>
            <a:r>
              <a:rPr lang="en-US" altLang="zh-CN" sz="1800" dirty="0">
                <a:latin typeface="楷体" panose="02010609060101010101" pitchFamily="49" charset="-122"/>
                <a:ea typeface="楷体" panose="02010609060101010101" pitchFamily="49" charset="-122"/>
              </a:rPr>
              <a:t>:</a:t>
            </a:r>
            <a:r>
              <a:rPr lang="zh-CN" altLang="en-US" sz="1800" dirty="0">
                <a:latin typeface="楷体" panose="02010609060101010101" pitchFamily="49" charset="-122"/>
                <a:ea typeface="楷体" panose="02010609060101010101" pitchFamily="49" charset="-122"/>
              </a:rPr>
              <a:t>“</a:t>
            </a:r>
            <a:r>
              <a:rPr lang="zh-CN" altLang="en-US" sz="1800" dirty="0">
                <a:solidFill>
                  <a:srgbClr val="FF0000"/>
                </a:solidFill>
                <a:latin typeface="楷体" panose="02010609060101010101" pitchFamily="49" charset="-122"/>
                <a:ea typeface="楷体" panose="02010609060101010101" pitchFamily="49" charset="-122"/>
              </a:rPr>
              <a:t>我代表省委，请求中央允许在毗邻港澳边界的深圳、珠海与重要的侨乡汕头市各划出一块地方，搞贸易合作区。</a:t>
            </a:r>
            <a:r>
              <a:rPr lang="en-US" altLang="zh-CN" sz="1800" dirty="0">
                <a:solidFill>
                  <a:srgbClr val="FF0000"/>
                </a:solidFill>
                <a:latin typeface="楷体" panose="02010609060101010101" pitchFamily="49" charset="-122"/>
                <a:ea typeface="楷体" panose="02010609060101010101" pitchFamily="49" charset="-122"/>
              </a:rPr>
              <a:t>……</a:t>
            </a:r>
            <a:r>
              <a:rPr lang="zh-CN" altLang="en-US" sz="1800" dirty="0">
                <a:solidFill>
                  <a:srgbClr val="FF0000"/>
                </a:solidFill>
                <a:latin typeface="楷体" panose="02010609060101010101" pitchFamily="49" charset="-122"/>
                <a:ea typeface="楷体" panose="02010609060101010101" pitchFamily="49" charset="-122"/>
              </a:rPr>
              <a:t>如果广东是一个独立的国家，可能几年就搞上去了，但在现在的体制下，就不容易</a:t>
            </a:r>
            <a:r>
              <a:rPr lang="en-US" altLang="zh-CN" sz="1800" dirty="0">
                <a:solidFill>
                  <a:srgbClr val="FF0000"/>
                </a:solidFill>
                <a:latin typeface="楷体" panose="02010609060101010101" pitchFamily="49" charset="-122"/>
                <a:ea typeface="楷体" panose="02010609060101010101" pitchFamily="49" charset="-122"/>
              </a:rPr>
              <a:t>……</a:t>
            </a:r>
            <a:r>
              <a:rPr lang="zh-CN" altLang="en-US" sz="1800" dirty="0">
                <a:solidFill>
                  <a:srgbClr val="FF0000"/>
                </a:solidFill>
                <a:latin typeface="楷体" panose="02010609060101010101" pitchFamily="49" charset="-122"/>
                <a:ea typeface="楷体" panose="02010609060101010101" pitchFamily="49" charset="-122"/>
              </a:rPr>
              <a:t>广东希望中央给个新的体制和政策，这样广东几年就能搞上去。</a:t>
            </a:r>
            <a:r>
              <a:rPr lang="zh-CN" altLang="en-US" sz="1800" dirty="0">
                <a:latin typeface="楷体" panose="02010609060101010101" pitchFamily="49" charset="-122"/>
                <a:ea typeface="楷体" panose="02010609060101010101" pitchFamily="49" charset="-122"/>
              </a:rPr>
              <a:t>”</a:t>
            </a:r>
            <a:endParaRPr lang="en-US" altLang="zh-CN"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这个想法当天下午就得到邓小平的支持：“</a:t>
            </a:r>
            <a:r>
              <a:rPr lang="zh-CN" altLang="en-US" sz="1800" dirty="0">
                <a:solidFill>
                  <a:srgbClr val="FF0000"/>
                </a:solidFill>
                <a:latin typeface="楷体" panose="02010609060101010101" pitchFamily="49" charset="-122"/>
                <a:ea typeface="楷体" panose="02010609060101010101" pitchFamily="49" charset="-122"/>
              </a:rPr>
              <a:t>你们上午的那个汇报不错嘛！</a:t>
            </a:r>
            <a:r>
              <a:rPr lang="en-US" altLang="zh-CN" sz="1800" dirty="0">
                <a:solidFill>
                  <a:srgbClr val="FF0000"/>
                </a:solidFill>
                <a:latin typeface="楷体" panose="02010609060101010101" pitchFamily="49" charset="-122"/>
                <a:ea typeface="楷体" panose="02010609060101010101" pitchFamily="49" charset="-122"/>
              </a:rPr>
              <a:t>……</a:t>
            </a:r>
            <a:r>
              <a:rPr lang="zh-CN" altLang="en-US" sz="1800" dirty="0">
                <a:solidFill>
                  <a:srgbClr val="FF0000"/>
                </a:solidFill>
                <a:latin typeface="楷体" panose="02010609060101010101" pitchFamily="49" charset="-122"/>
                <a:ea typeface="楷体" panose="02010609060101010101" pitchFamily="49" charset="-122"/>
              </a:rPr>
              <a:t>中国的改革开放，先从东南沿海地区搞起。东南沿海的改革开放，得先从广东、福建搞起，广东的改革开放，也得抓一个突破口，搞一个试验场，放开手搞，万一失败了，也不要紧，就这么一块小地方关系不大。”“过去陕甘宁边区就叫特区嘛，你不是陕甘宁特委的代理书记吗？在你们广东划出一块地方来，也搞一个特区！怎么样？</a:t>
            </a:r>
            <a:r>
              <a:rPr lang="zh-CN" altLang="en-US" sz="1800" dirty="0">
                <a:latin typeface="楷体" panose="02010609060101010101" pitchFamily="49" charset="-122"/>
                <a:ea typeface="楷体" panose="02010609060101010101" pitchFamily="49" charset="-122"/>
              </a:rPr>
              <a:t>”“</a:t>
            </a:r>
            <a:r>
              <a:rPr lang="zh-CN" altLang="en-US" sz="1800" dirty="0">
                <a:solidFill>
                  <a:srgbClr val="FF0000"/>
                </a:solidFill>
                <a:latin typeface="楷体" panose="02010609060101010101" pitchFamily="49" charset="-122"/>
                <a:ea typeface="楷体" panose="02010609060101010101" pitchFamily="49" charset="-122"/>
              </a:rPr>
              <a:t>中央没有钱，你们自己去搞，杀出一条血路来！</a:t>
            </a:r>
            <a:r>
              <a:rPr lang="zh-CN" altLang="en-US" sz="1800" dirty="0">
                <a:latin typeface="楷体" panose="02010609060101010101" pitchFamily="49" charset="-122"/>
                <a:ea typeface="楷体" panose="02010609060101010101" pitchFamily="49" charset="-122"/>
              </a:rPr>
              <a:t>” </a:t>
            </a:r>
            <a:endParaRPr lang="zh-CN" altLang="en-US"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rPr>
              <a:t>1980</a:t>
            </a:r>
            <a:r>
              <a:rPr lang="zh-CN" altLang="en-US" sz="1800" dirty="0">
                <a:latin typeface="楷体" panose="02010609060101010101" pitchFamily="49" charset="-122"/>
                <a:ea typeface="楷体" panose="02010609060101010101" pitchFamily="49" charset="-122"/>
              </a:rPr>
              <a:t>年</a:t>
            </a:r>
            <a:r>
              <a:rPr lang="en-US" altLang="zh-CN" sz="1800" dirty="0">
                <a:latin typeface="楷体" panose="02010609060101010101" pitchFamily="49" charset="-122"/>
                <a:ea typeface="楷体" panose="02010609060101010101" pitchFamily="49" charset="-122"/>
              </a:rPr>
              <a:t>8</a:t>
            </a:r>
            <a:r>
              <a:rPr lang="zh-CN" altLang="en-US" sz="1800" dirty="0">
                <a:latin typeface="楷体" panose="02010609060101010101" pitchFamily="49" charset="-122"/>
                <a:ea typeface="楷体" panose="02010609060101010101" pitchFamily="49" charset="-122"/>
              </a:rPr>
              <a:t>月深圳和珠海经济特区设立。习仲勋亲自主持两个特区的奠基礼。</a:t>
            </a:r>
            <a:endParaRPr lang="en-US" altLang="zh-CN"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rPr>
              <a:t>www.chinanews.com.cn/gn/news/2007/12-21/1111574.shtml </a:t>
            </a:r>
            <a:endParaRPr lang="en-US" altLang="zh-CN" sz="1800" dirty="0">
              <a:latin typeface="楷体" panose="02010609060101010101" pitchFamily="49" charset="-122"/>
              <a:ea typeface="楷体" panose="02010609060101010101" pitchFamily="49" charset="-122"/>
            </a:endParaRPr>
          </a:p>
          <a:p>
            <a:pPr lvl="1">
              <a:lnSpc>
                <a:spcPct val="80000"/>
              </a:lnSpc>
            </a:pPr>
            <a:endParaRPr lang="zh-CN" altLang="en-US" sz="1800"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袁庚和蛇口工业区</a:t>
            </a:r>
            <a:endParaRPr lang="zh-CN" altLang="en-US" sz="3600" b="1" dirty="0">
              <a:latin typeface="楷体" panose="02010609060101010101" pitchFamily="49" charset="-122"/>
              <a:ea typeface="楷体" panose="02010609060101010101" pitchFamily="49" charset="-122"/>
            </a:endParaRPr>
          </a:p>
        </p:txBody>
      </p:sp>
      <p:sp>
        <p:nvSpPr>
          <p:cNvPr id="20483" name="Rectangle 3"/>
          <p:cNvSpPr>
            <a:spLocks noGrp="1"/>
          </p:cNvSpPr>
          <p:nvPr>
            <p:ph idx="1"/>
          </p:nvPr>
        </p:nvSpPr>
        <p:spPr>
          <a:xfrm>
            <a:off x="827088" y="1989138"/>
            <a:ext cx="7848600" cy="4651375"/>
          </a:xfrm>
        </p:spPr>
        <p:txBody>
          <a:bodyPr vert="horz" wrap="square" lIns="91440" tIns="45720" rIns="91440" bIns="45720" anchor="t" anchorCtr="0"/>
          <a:p>
            <a:pPr>
              <a:lnSpc>
                <a:spcPct val="80000"/>
              </a:lnSpc>
            </a:pPr>
            <a:r>
              <a:rPr lang="en-US"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10</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9</a:t>
            </a:r>
            <a:r>
              <a:rPr lang="zh-CN" altLang="en-US" sz="2000" dirty="0">
                <a:latin typeface="楷体" panose="02010609060101010101" pitchFamily="49" charset="-122"/>
                <a:ea typeface="楷体" panose="02010609060101010101" pitchFamily="49" charset="-122"/>
              </a:rPr>
              <a:t>日，交通部党组提交“关于充分利用香港招商局问题的请示”：立足港澳，背靠国内，面向海外</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10</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28</a:t>
            </a:r>
            <a:r>
              <a:rPr lang="zh-CN" altLang="en-US" sz="2000" dirty="0">
                <a:latin typeface="楷体" panose="02010609060101010101" pitchFamily="49" charset="-122"/>
                <a:ea typeface="楷体" panose="02010609060101010101" pitchFamily="49" charset="-122"/>
              </a:rPr>
              <a:t>日，袁庚受命到招商局工作，提出利用香港自由港条件，在内地办“出口加工基地”构想。</a:t>
            </a:r>
            <a:endParaRPr lang="zh-CN" altLang="en-US" sz="2000" dirty="0">
              <a:latin typeface="楷体" panose="02010609060101010101" pitchFamily="49" charset="-122"/>
              <a:ea typeface="楷体" panose="02010609060101010101" pitchFamily="49" charset="-122"/>
            </a:endParaRPr>
          </a:p>
          <a:p>
            <a:pPr>
              <a:lnSpc>
                <a:spcPct val="80000"/>
              </a:lnSpc>
            </a:pPr>
            <a:r>
              <a:rPr lang="en-US" altLang="zh-CN" sz="2000" dirty="0">
                <a:latin typeface="楷体" panose="02010609060101010101" pitchFamily="49" charset="-122"/>
                <a:ea typeface="楷体" panose="02010609060101010101" pitchFamily="49" charset="-122"/>
              </a:rPr>
              <a:t>1979</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月，李先念把南头半岛几十平方公里批给了他们，可是袁庚当时只敢要</a:t>
            </a:r>
            <a:r>
              <a:rPr lang="en-US" altLang="zh-CN" sz="2000" dirty="0">
                <a:latin typeface="楷体" panose="02010609060101010101" pitchFamily="49" charset="-122"/>
                <a:ea typeface="楷体" panose="02010609060101010101" pitchFamily="49" charset="-122"/>
              </a:rPr>
              <a:t>2.5</a:t>
            </a:r>
            <a:r>
              <a:rPr lang="zh-CN" altLang="en-US" sz="2000" dirty="0">
                <a:latin typeface="楷体" panose="02010609060101010101" pitchFamily="49" charset="-122"/>
                <a:ea typeface="楷体" panose="02010609060101010101" pitchFamily="49" charset="-122"/>
              </a:rPr>
              <a:t>平方公里。</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袁庚：香港地价仅次于东京银座，人工费用也高，如果利用毗邻港澳的大陆土地和人力，搞加工出口，香港其他公司无从竞争。</a:t>
            </a:r>
            <a:endParaRPr lang="zh-CN" altLang="en-US"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谷牧落实</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“给特殊政策，不给钱。”</a:t>
            </a:r>
            <a:endParaRPr lang="zh-CN" altLang="en-US"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袁庚要求免税，财政部答应按照香港税制纳税；</a:t>
            </a:r>
            <a:endParaRPr lang="zh-CN" altLang="en-US"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外贸部商海关给予减免关税；</a:t>
            </a:r>
            <a:endParaRPr lang="zh-CN" altLang="en-US"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授权招商局在外融资，借了</a:t>
            </a:r>
            <a:r>
              <a:rPr lang="en-US" altLang="zh-CN" sz="2000" dirty="0">
                <a:latin typeface="楷体" panose="02010609060101010101" pitchFamily="49" charset="-122"/>
                <a:ea typeface="楷体" panose="02010609060101010101" pitchFamily="49" charset="-122"/>
              </a:rPr>
              <a:t>15</a:t>
            </a:r>
            <a:r>
              <a:rPr lang="zh-CN" altLang="en-US" sz="2000" dirty="0">
                <a:latin typeface="楷体" panose="02010609060101010101" pitchFamily="49" charset="-122"/>
                <a:ea typeface="楷体" panose="02010609060101010101" pitchFamily="49" charset="-122"/>
              </a:rPr>
              <a:t>亿港币建港口和工业区</a:t>
            </a:r>
            <a:endParaRPr lang="zh-CN" altLang="en-US" sz="2000" dirty="0">
              <a:latin typeface="楷体" panose="02010609060101010101" pitchFamily="49" charset="-122"/>
              <a:ea typeface="楷体" panose="02010609060101010101" pitchFamily="49" charset="-122"/>
            </a:endParaRPr>
          </a:p>
          <a:p>
            <a:pPr lvl="1">
              <a:lnSpc>
                <a:spcPct val="80000"/>
              </a:lnSpc>
            </a:pPr>
            <a:r>
              <a:rPr lang="zh-CN" altLang="en-US" sz="2000" dirty="0">
                <a:latin typeface="楷体" panose="02010609060101010101" pitchFamily="49" charset="-122"/>
                <a:ea typeface="楷体" panose="02010609060101010101" pitchFamily="49" charset="-122"/>
              </a:rPr>
              <a:t>“时间就是金钱，效率就是生命”</a:t>
            </a:r>
            <a:endParaRPr lang="zh-CN" altLang="en-US" sz="2000" b="1" dirty="0">
              <a:latin typeface="楷体" panose="02010609060101010101" pitchFamily="49" charset="-122"/>
              <a:ea typeface="楷体" panose="02010609060101010101" pitchFamily="49" charset="-122"/>
            </a:endParaRPr>
          </a:p>
          <a:p>
            <a:pPr eaLnBrk="1" hangingPunct="1">
              <a:lnSpc>
                <a:spcPct val="80000"/>
              </a:lnSpc>
            </a:pPr>
            <a:endParaRPr lang="zh-CN" altLang="en-US" sz="2000" b="1"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2530"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谷牧率团出访欧洲五国</a:t>
            </a:r>
            <a:endParaRPr lang="zh-CN" altLang="en-US" sz="3600" b="1" dirty="0">
              <a:latin typeface="楷体" panose="02010609060101010101" pitchFamily="49" charset="-122"/>
              <a:ea typeface="楷体" panose="02010609060101010101" pitchFamily="49" charset="-122"/>
            </a:endParaRPr>
          </a:p>
        </p:txBody>
      </p:sp>
      <p:sp>
        <p:nvSpPr>
          <p:cNvPr id="22531" name="Rectangle 3"/>
          <p:cNvSpPr>
            <a:spLocks noGrp="1"/>
          </p:cNvSpPr>
          <p:nvPr>
            <p:ph idx="1"/>
          </p:nvPr>
        </p:nvSpPr>
        <p:spPr>
          <a:xfrm>
            <a:off x="827088" y="1989138"/>
            <a:ext cx="7961312" cy="4651375"/>
          </a:xfrm>
        </p:spPr>
        <p:txBody>
          <a:bodyPr vert="horz" wrap="square" lIns="91440" tIns="45720" rIns="91440" bIns="45720" anchor="t" anchorCtr="0"/>
          <a:p>
            <a:pPr>
              <a:lnSpc>
                <a:spcPct val="80000"/>
              </a:lnSpc>
            </a:pPr>
            <a:r>
              <a:rPr lang="zh-CN" altLang="en-US" sz="2000" dirty="0">
                <a:latin typeface="楷体" panose="02010609060101010101" pitchFamily="49" charset="-122"/>
                <a:ea typeface="楷体" panose="02010609060101010101" pitchFamily="49" charset="-122"/>
              </a:rPr>
              <a:t>文革结束后，邓小平便提出要派人出去看看，特别要看看发达国家是如何发展经济。据统计，从</a:t>
            </a:r>
            <a:r>
              <a:rPr lang="en-US"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月至</a:t>
            </a:r>
            <a:r>
              <a:rPr lang="en-US" altLang="zh-CN" sz="2000" dirty="0">
                <a:latin typeface="楷体" panose="02010609060101010101" pitchFamily="49" charset="-122"/>
                <a:ea typeface="楷体" panose="02010609060101010101" pitchFamily="49" charset="-122"/>
              </a:rPr>
              <a:t>11</a:t>
            </a:r>
            <a:r>
              <a:rPr lang="zh-CN" altLang="en-US" sz="2000" dirty="0">
                <a:latin typeface="楷体" panose="02010609060101010101" pitchFamily="49" charset="-122"/>
                <a:ea typeface="楷体" panose="02010609060101010101" pitchFamily="49" charset="-122"/>
              </a:rPr>
              <a:t>月底，经香港出国和去港考察的人员达</a:t>
            </a:r>
            <a:r>
              <a:rPr lang="en-US" altLang="zh-CN" sz="2000" dirty="0">
                <a:latin typeface="楷体" panose="02010609060101010101" pitchFamily="49" charset="-122"/>
                <a:ea typeface="楷体" panose="02010609060101010101" pitchFamily="49" charset="-122"/>
              </a:rPr>
              <a:t>529</a:t>
            </a:r>
            <a:r>
              <a:rPr lang="zh-CN" altLang="en-US" sz="2000" dirty="0">
                <a:latin typeface="楷体" panose="02010609060101010101" pitchFamily="49" charset="-122"/>
                <a:ea typeface="楷体" panose="02010609060101010101" pitchFamily="49" charset="-122"/>
              </a:rPr>
              <a:t>批</a:t>
            </a:r>
            <a:r>
              <a:rPr lang="en-US" altLang="zh-CN" sz="2000" dirty="0">
                <a:latin typeface="楷体" panose="02010609060101010101" pitchFamily="49" charset="-122"/>
                <a:ea typeface="楷体" panose="02010609060101010101" pitchFamily="49" charset="-122"/>
              </a:rPr>
              <a:t>3213</a:t>
            </a:r>
            <a:r>
              <a:rPr lang="zh-CN" altLang="en-US" sz="2000" dirty="0">
                <a:latin typeface="楷体" panose="02010609060101010101" pitchFamily="49" charset="-122"/>
                <a:ea typeface="楷体" panose="02010609060101010101" pitchFamily="49" charset="-122"/>
              </a:rPr>
              <a:t>人，其中共有</a:t>
            </a:r>
            <a:r>
              <a:rPr lang="en-US" altLang="zh-CN" sz="2000" dirty="0">
                <a:latin typeface="楷体" panose="02010609060101010101" pitchFamily="49" charset="-122"/>
                <a:ea typeface="楷体" panose="02010609060101010101" pitchFamily="49" charset="-122"/>
              </a:rPr>
              <a:t>12</a:t>
            </a:r>
            <a:r>
              <a:rPr lang="zh-CN" altLang="en-US" sz="2000" dirty="0">
                <a:latin typeface="楷体" panose="02010609060101010101" pitchFamily="49" charset="-122"/>
                <a:ea typeface="楷体" panose="02010609060101010101" pitchFamily="49" charset="-122"/>
              </a:rPr>
              <a:t>位副总理及副委员长以上的中央领导人，先后</a:t>
            </a:r>
            <a:r>
              <a:rPr lang="en-US" altLang="zh-CN" sz="2000" dirty="0">
                <a:latin typeface="楷体" panose="02010609060101010101" pitchFamily="49" charset="-122"/>
                <a:ea typeface="楷体" panose="02010609060101010101" pitchFamily="49" charset="-122"/>
              </a:rPr>
              <a:t>20</a:t>
            </a:r>
            <a:r>
              <a:rPr lang="zh-CN" altLang="en-US" sz="2000" dirty="0">
                <a:latin typeface="楷体" panose="02010609060101010101" pitchFamily="49" charset="-122"/>
                <a:ea typeface="楷体" panose="02010609060101010101" pitchFamily="49" charset="-122"/>
              </a:rPr>
              <a:t>次访问了</a:t>
            </a:r>
            <a:r>
              <a:rPr lang="en-US" altLang="zh-CN" sz="2000" dirty="0">
                <a:latin typeface="楷体" panose="02010609060101010101" pitchFamily="49" charset="-122"/>
                <a:ea typeface="楷体" panose="02010609060101010101" pitchFamily="49" charset="-122"/>
              </a:rPr>
              <a:t>50</a:t>
            </a:r>
            <a:r>
              <a:rPr lang="zh-CN" altLang="en-US" sz="2000" dirty="0">
                <a:latin typeface="楷体" panose="02010609060101010101" pitchFamily="49" charset="-122"/>
                <a:ea typeface="楷体" panose="02010609060101010101" pitchFamily="49" charset="-122"/>
              </a:rPr>
              <a:t>多个国家。</a:t>
            </a:r>
            <a:endParaRPr lang="en-US" altLang="zh-CN" sz="2000" dirty="0">
              <a:latin typeface="楷体" panose="02010609060101010101" pitchFamily="49" charset="-122"/>
              <a:ea typeface="楷体" panose="02010609060101010101" pitchFamily="49" charset="-122"/>
            </a:endParaRPr>
          </a:p>
          <a:p>
            <a:pPr>
              <a:lnSpc>
                <a:spcPct val="80000"/>
              </a:lnSpc>
            </a:pPr>
            <a:r>
              <a:rPr lang="en-US" altLang="zh-CN" sz="2000" dirty="0">
                <a:solidFill>
                  <a:srgbClr val="FF0000"/>
                </a:solidFill>
                <a:latin typeface="楷体" panose="02010609060101010101" pitchFamily="49" charset="-122"/>
                <a:ea typeface="楷体" panose="02010609060101010101" pitchFamily="49" charset="-122"/>
              </a:rPr>
              <a:t>1978</a:t>
            </a:r>
            <a:r>
              <a:rPr lang="zh-CN" altLang="en-US" sz="2000" dirty="0">
                <a:solidFill>
                  <a:srgbClr val="FF0000"/>
                </a:solidFill>
                <a:latin typeface="楷体" panose="02010609060101010101" pitchFamily="49" charset="-122"/>
                <a:ea typeface="楷体" panose="02010609060101010101" pitchFamily="49" charset="-122"/>
              </a:rPr>
              <a:t>年</a:t>
            </a:r>
            <a:r>
              <a:rPr lang="en-US" altLang="zh-CN" sz="2000" dirty="0">
                <a:solidFill>
                  <a:srgbClr val="FF0000"/>
                </a:solidFill>
                <a:latin typeface="楷体" panose="02010609060101010101" pitchFamily="49" charset="-122"/>
                <a:ea typeface="楷体" panose="02010609060101010101" pitchFamily="49" charset="-122"/>
              </a:rPr>
              <a:t>5</a:t>
            </a:r>
            <a:r>
              <a:rPr lang="zh-CN" altLang="en-US" sz="2000" dirty="0">
                <a:solidFill>
                  <a:srgbClr val="FF0000"/>
                </a:solidFill>
                <a:latin typeface="楷体" panose="02010609060101010101" pitchFamily="49" charset="-122"/>
                <a:ea typeface="楷体" panose="02010609060101010101" pitchFamily="49" charset="-122"/>
              </a:rPr>
              <a:t>月</a:t>
            </a:r>
            <a:r>
              <a:rPr lang="en-US" altLang="zh-CN" sz="2000" dirty="0">
                <a:solidFill>
                  <a:srgbClr val="FF0000"/>
                </a:solidFill>
                <a:latin typeface="楷体" panose="02010609060101010101" pitchFamily="49" charset="-122"/>
                <a:ea typeface="楷体" panose="02010609060101010101" pitchFamily="49" charset="-122"/>
              </a:rPr>
              <a:t>2</a:t>
            </a:r>
            <a:r>
              <a:rPr lang="zh-CN" altLang="en-US" sz="2000" dirty="0">
                <a:solidFill>
                  <a:srgbClr val="FF0000"/>
                </a:solidFill>
                <a:latin typeface="楷体" panose="02010609060101010101" pitchFamily="49" charset="-122"/>
                <a:ea typeface="楷体" panose="02010609060101010101" pitchFamily="49" charset="-122"/>
              </a:rPr>
              <a:t>日</a:t>
            </a:r>
            <a:r>
              <a:rPr lang="en-US" altLang="zh-CN" sz="2000" dirty="0">
                <a:solidFill>
                  <a:srgbClr val="FF0000"/>
                </a:solidFill>
                <a:latin typeface="楷体" panose="02010609060101010101" pitchFamily="49" charset="-122"/>
                <a:ea typeface="楷体" panose="02010609060101010101" pitchFamily="49" charset="-122"/>
              </a:rPr>
              <a:t>-6</a:t>
            </a:r>
            <a:r>
              <a:rPr lang="zh-CN" altLang="en-US" sz="2000" dirty="0">
                <a:solidFill>
                  <a:srgbClr val="FF0000"/>
                </a:solidFill>
                <a:latin typeface="楷体" panose="02010609060101010101" pitchFamily="49" charset="-122"/>
                <a:ea typeface="楷体" panose="02010609060101010101" pitchFamily="49" charset="-122"/>
              </a:rPr>
              <a:t>月</a:t>
            </a:r>
            <a:r>
              <a:rPr lang="en-US" altLang="zh-CN" sz="2000" dirty="0">
                <a:solidFill>
                  <a:srgbClr val="FF0000"/>
                </a:solidFill>
                <a:latin typeface="楷体" panose="02010609060101010101" pitchFamily="49" charset="-122"/>
                <a:ea typeface="楷体" panose="02010609060101010101" pitchFamily="49" charset="-122"/>
              </a:rPr>
              <a:t>6</a:t>
            </a:r>
            <a:r>
              <a:rPr lang="zh-CN" altLang="en-US" sz="2000" dirty="0">
                <a:solidFill>
                  <a:srgbClr val="FF0000"/>
                </a:solidFill>
                <a:latin typeface="楷体" panose="02010609060101010101" pitchFamily="49" charset="-122"/>
                <a:ea typeface="楷体" panose="02010609060101010101" pitchFamily="49" charset="-122"/>
              </a:rPr>
              <a:t>日，副总理谷牧率团访欧洲</a:t>
            </a:r>
            <a:r>
              <a:rPr lang="en-US" altLang="zh-CN" sz="2000" dirty="0">
                <a:solidFill>
                  <a:srgbClr val="FF0000"/>
                </a:solidFill>
                <a:latin typeface="楷体" panose="02010609060101010101" pitchFamily="49" charset="-122"/>
                <a:ea typeface="楷体" panose="02010609060101010101" pitchFamily="49" charset="-122"/>
              </a:rPr>
              <a:t>5</a:t>
            </a:r>
            <a:r>
              <a:rPr lang="zh-CN" altLang="en-US" sz="2000" dirty="0">
                <a:solidFill>
                  <a:srgbClr val="FF0000"/>
                </a:solidFill>
                <a:latin typeface="楷体" panose="02010609060101010101" pitchFamily="49" charset="-122"/>
                <a:ea typeface="楷体" panose="02010609060101010101" pitchFamily="49" charset="-122"/>
              </a:rPr>
              <a:t>国</a:t>
            </a:r>
            <a:endParaRPr lang="zh-CN" altLang="en-US" sz="2000" dirty="0">
              <a:solidFill>
                <a:srgbClr val="FF0000"/>
              </a:solidFill>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这是新中国成立之后中央向西方国家派出的第一个政府经济代表团。成员中有水电部部长钱正英、国家建委副主任彭敏、农林部副部长张根生等。从</a:t>
            </a:r>
            <a:r>
              <a:rPr lang="en-US"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年</a:t>
            </a:r>
            <a:r>
              <a:rPr lang="en-US" altLang="zh-CN" sz="2000" dirty="0">
                <a:latin typeface="楷体" panose="02010609060101010101" pitchFamily="49" charset="-122"/>
                <a:ea typeface="楷体" panose="02010609060101010101" pitchFamily="49" charset="-122"/>
              </a:rPr>
              <a:t>5</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2</a:t>
            </a:r>
            <a:r>
              <a:rPr lang="zh-CN" altLang="en-US" sz="2000" dirty="0">
                <a:latin typeface="楷体" panose="02010609060101010101" pitchFamily="49" charset="-122"/>
                <a:ea typeface="楷体" panose="02010609060101010101" pitchFamily="49" charset="-122"/>
              </a:rPr>
              <a:t>日到</a:t>
            </a:r>
            <a:r>
              <a:rPr lang="en-US" altLang="zh-CN" sz="2000" dirty="0">
                <a:latin typeface="楷体" panose="02010609060101010101" pitchFamily="49" charset="-122"/>
                <a:ea typeface="楷体" panose="02010609060101010101" pitchFamily="49" charset="-122"/>
              </a:rPr>
              <a:t>6</a:t>
            </a:r>
            <a:r>
              <a:rPr lang="zh-CN" altLang="en-US" sz="2000" dirty="0">
                <a:latin typeface="楷体" panose="02010609060101010101" pitchFamily="49" charset="-122"/>
                <a:ea typeface="楷体" panose="02010609060101010101" pitchFamily="49" charset="-122"/>
              </a:rPr>
              <a:t>月</a:t>
            </a:r>
            <a:r>
              <a:rPr lang="en-US" altLang="zh-CN" sz="2000" dirty="0">
                <a:latin typeface="楷体" panose="02010609060101010101" pitchFamily="49" charset="-122"/>
                <a:ea typeface="楷体" panose="02010609060101010101" pitchFamily="49" charset="-122"/>
              </a:rPr>
              <a:t>6</a:t>
            </a:r>
            <a:r>
              <a:rPr lang="zh-CN" altLang="en-US" sz="2000" dirty="0">
                <a:latin typeface="楷体" panose="02010609060101010101" pitchFamily="49" charset="-122"/>
                <a:ea typeface="楷体" panose="02010609060101010101" pitchFamily="49" charset="-122"/>
              </a:rPr>
              <a:t>日，我们先后访问了法国（巴黎、里昂、马赛等）、联邦德国（波恩、鲁尔、汉堡、巴伐利亚等）、瑞士（日内瓦、伯尔尼、巴塞尔、苏黎世等）、丹麦（哥本哈根、奥尔堡等）、比利时（布鲁塞尔、安特卫普等）。</a:t>
            </a:r>
            <a:endParaRPr lang="en-US" altLang="zh-CN" sz="2000" dirty="0">
              <a:latin typeface="楷体" panose="02010609060101010101" pitchFamily="49" charset="-122"/>
              <a:ea typeface="楷体" panose="02010609060101010101" pitchFamily="49" charset="-122"/>
            </a:endParaRPr>
          </a:p>
          <a:p>
            <a:pPr>
              <a:lnSpc>
                <a:spcPct val="80000"/>
              </a:lnSpc>
            </a:pPr>
            <a:r>
              <a:rPr lang="zh-CN" altLang="en-US" sz="2000" dirty="0">
                <a:latin typeface="楷体" panose="02010609060101010101" pitchFamily="49" charset="-122"/>
                <a:ea typeface="楷体" panose="02010609060101010101" pitchFamily="49" charset="-122"/>
              </a:rPr>
              <a:t>重点考察：（</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）这些发达国家工农业和科技的现代化水平；（</a:t>
            </a:r>
            <a:r>
              <a:rPr lang="en-US" altLang="zh-CN" sz="2000" dirty="0">
                <a:latin typeface="楷体" panose="02010609060101010101" pitchFamily="49" charset="-122"/>
                <a:ea typeface="楷体" panose="02010609060101010101" pitchFamily="49" charset="-122"/>
              </a:rPr>
              <a:t>2</a:t>
            </a:r>
            <a:r>
              <a:rPr lang="zh-CN" altLang="en-US" sz="2000" dirty="0">
                <a:latin typeface="楷体" panose="02010609060101010101" pitchFamily="49" charset="-122"/>
                <a:ea typeface="楷体" panose="02010609060101010101" pitchFamily="49" charset="-122"/>
              </a:rPr>
              <a:t>）五六十年代其经济发展较快的原因；（</a:t>
            </a:r>
            <a:r>
              <a:rPr lang="en-US" altLang="zh-CN" sz="2000" dirty="0">
                <a:latin typeface="楷体" panose="02010609060101010101" pitchFamily="49" charset="-122"/>
                <a:ea typeface="楷体" panose="02010609060101010101" pitchFamily="49" charset="-122"/>
              </a:rPr>
              <a:t>3</a:t>
            </a:r>
            <a:r>
              <a:rPr lang="zh-CN" altLang="en-US" sz="2000" dirty="0">
                <a:latin typeface="楷体" panose="02010609060101010101" pitchFamily="49" charset="-122"/>
                <a:ea typeface="楷体" panose="02010609060101010101" pitchFamily="49" charset="-122"/>
              </a:rPr>
              <a:t>）他们组织管理社会化大生产的经验。为此，除了会谈以外，安排了较多时间参观工厂、农场、城市建设、港口码头、市场、学校、科研单位、居民点等。</a:t>
            </a:r>
            <a:endParaRPr lang="en-US" altLang="zh-CN" sz="2000" dirty="0">
              <a:latin typeface="楷体" panose="02010609060101010101" pitchFamily="49" charset="-122"/>
              <a:ea typeface="楷体" panose="02010609060101010101" pitchFamily="49" charset="-122"/>
            </a:endParaRPr>
          </a:p>
          <a:p>
            <a:pPr>
              <a:lnSpc>
                <a:spcPct val="80000"/>
              </a:lnSpc>
            </a:pPr>
            <a:r>
              <a:rPr lang="en-US" altLang="zh-CN" sz="1600" dirty="0">
                <a:latin typeface="楷体" panose="02010609060101010101" pitchFamily="49" charset="-122"/>
                <a:ea typeface="楷体" panose="02010609060101010101" pitchFamily="49" charset="-122"/>
              </a:rPr>
              <a:t>http://www.hybsl.cn/beijingcankao/beijingfenxi/2020-07-31/71833.html</a:t>
            </a:r>
            <a:endParaRPr lang="en-US" altLang="zh-CN" sz="16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p:cNvSpPr>
          <p:nvPr>
            <p:ph type="title"/>
          </p:nvPr>
        </p:nvSpPr>
        <p:spPr>
          <a:xfrm>
            <a:off x="1150938" y="617538"/>
            <a:ext cx="7092950"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关于新制度经济学</a:t>
            </a:r>
            <a:endParaRPr lang="zh-CN" altLang="en-US" sz="4000" b="1" dirty="0">
              <a:latin typeface="楷体" panose="02010609060101010101" pitchFamily="49" charset="-122"/>
              <a:ea typeface="楷体" panose="02010609060101010101" pitchFamily="49" charset="-122"/>
            </a:endParaRPr>
          </a:p>
        </p:txBody>
      </p:sp>
      <p:sp>
        <p:nvSpPr>
          <p:cNvPr id="9219" name="Rectangle 3"/>
          <p:cNvSpPr>
            <a:spLocks noGrp="1"/>
          </p:cNvSpPr>
          <p:nvPr>
            <p:ph idx="1"/>
          </p:nvPr>
        </p:nvSpPr>
        <p:spPr>
          <a:xfrm>
            <a:off x="827405" y="1844675"/>
            <a:ext cx="7673340" cy="4114800"/>
          </a:xfrm>
        </p:spPr>
        <p:txBody>
          <a:bodyPr vert="horz" wrap="square" lIns="91440" tIns="45720" rIns="91440" bIns="45720" anchor="t" anchorCtr="0"/>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新制度经济学是一批经济学家思想活动的结果</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斯密、马歇尔、</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奈特、哈耶克、费雪、科斯、阿尔钦、巴泽尔、诺斯、 张五常、 德索托、张培刚、孙冶方、顾准</a:t>
            </a:r>
            <a:endParaRPr lang="zh-CN" altLang="en-US" sz="2000" dirty="0">
              <a:solidFill>
                <a:srgbClr val="000000"/>
              </a:solidFill>
              <a:latin typeface="楷体" panose="02010609060101010101" pitchFamily="49" charset="-122"/>
              <a:ea typeface="楷体" panose="02010609060101010101" pitchFamily="49" charset="-122"/>
              <a:sym typeface="Helvetica"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关心的问题：</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pPr>
            <a:r>
              <a:rPr lang="zh-CN" altLang="en-US" sz="1800" dirty="0">
                <a:solidFill>
                  <a:srgbClr val="000000"/>
                </a:solidFill>
                <a:latin typeface="楷体" panose="02010609060101010101" pitchFamily="49" charset="-122"/>
                <a:ea typeface="楷体" panose="02010609060101010101" pitchFamily="49" charset="-122"/>
                <a:sym typeface="Helvetica" pitchFamily="34" charset="0"/>
              </a:rPr>
              <a:t>一定约束条件或游戏规则下，竞争准则是什么？</a:t>
            </a:r>
            <a:endParaRPr lang="zh-CN" altLang="en-US" sz="1800" dirty="0">
              <a:solidFill>
                <a:srgbClr val="000000"/>
              </a:solidFill>
              <a:latin typeface="楷体" panose="02010609060101010101" pitchFamily="49" charset="-122"/>
              <a:ea typeface="楷体" panose="02010609060101010101" pitchFamily="49" charset="-122"/>
              <a:sym typeface="Helvetica" pitchFamily="34" charset="0"/>
            </a:endParaRPr>
          </a:p>
          <a:p>
            <a:pPr lvl="1" eaLnBrk="1" hangingPunct="1">
              <a:lnSpc>
                <a:spcPct val="90000"/>
              </a:lnSpc>
            </a:pPr>
            <a:r>
              <a:rPr lang="zh-CN" altLang="en-US" sz="1800" dirty="0">
                <a:solidFill>
                  <a:srgbClr val="000000"/>
                </a:solidFill>
                <a:latin typeface="楷体" panose="02010609060101010101" pitchFamily="49" charset="-122"/>
                <a:ea typeface="楷体" panose="02010609060101010101" pitchFamily="49" charset="-122"/>
                <a:sym typeface="Helvetica" pitchFamily="34" charset="0"/>
              </a:rPr>
              <a:t>一定竞争准则下，人的行为及资源配置和收入分配会如何？</a:t>
            </a:r>
            <a:endPar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lvl="1" eaLnBrk="1" hangingPunct="1">
              <a:lnSpc>
                <a:spcPct val="90000"/>
              </a:lnSpc>
            </a:pPr>
            <a:r>
              <a:rPr lang="zh-CN" altLang="en-US" sz="1800" dirty="0">
                <a:solidFill>
                  <a:srgbClr val="000000"/>
                </a:solidFill>
                <a:latin typeface="楷体" panose="02010609060101010101" pitchFamily="49" charset="-122"/>
                <a:ea typeface="楷体" panose="02010609060101010101" pitchFamily="49" charset="-122"/>
                <a:sym typeface="Helvetica" pitchFamily="34" charset="0"/>
              </a:rPr>
              <a:t>游戏规则如何形成？又为什么会发生变化？</a:t>
            </a:r>
            <a:endParaRPr lang="zh-CN" altLang="en-US" sz="18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曾被忽略的约束条件：产权、交易费用和制度</a:t>
            </a:r>
            <a:endPar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endParaRPr>
          </a:p>
          <a:p>
            <a:pPr eaLnBrk="1" hangingPunct="1">
              <a:lnSpc>
                <a:spcPct val="90000"/>
              </a:lnSpc>
            </a:pPr>
            <a:r>
              <a:rPr lang="zh-CN" altLang="en-US" sz="2000" dirty="0">
                <a:solidFill>
                  <a:srgbClr val="000000"/>
                </a:solidFill>
                <a:latin typeface="楷体" panose="02010609060101010101" pitchFamily="49" charset="-122"/>
                <a:ea typeface="楷体" panose="02010609060101010101" pitchFamily="49" charset="-122"/>
                <a:sym typeface="Arial" panose="020B0604020202020204" pitchFamily="34" charset="0"/>
              </a:rPr>
              <a:t>合格的</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经济学必定包含对制度的理解</a:t>
            </a:r>
            <a:endParaRPr lang="zh-CN" altLang="en-US" sz="2000" dirty="0">
              <a:solidFill>
                <a:srgbClr val="000000"/>
              </a:solidFill>
              <a:latin typeface="楷体" panose="02010609060101010101" pitchFamily="49" charset="-122"/>
              <a:ea typeface="楷体" panose="02010609060101010101" pitchFamily="49" charset="-122"/>
              <a:sym typeface="Helvetica" pitchFamily="34" charset="0"/>
            </a:endParaRPr>
          </a:p>
        </p:txBody>
      </p:sp>
      <p:sp>
        <p:nvSpPr>
          <p:cNvPr id="11267" name="Rectangle 3"/>
          <p:cNvSpPr>
            <a:spLocks noGrp="1"/>
          </p:cNvSpPr>
          <p:nvPr>
            <p:custDataLst>
              <p:tags r:id="rId1"/>
            </p:custDataLst>
          </p:nvPr>
        </p:nvSpPr>
        <p:spPr>
          <a:xfrm>
            <a:off x="590550" y="4796790"/>
            <a:ext cx="8213725" cy="237744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科斯：</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我对经济学理论没有什么贡献，</a:t>
            </a: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我只不过改变了经济学的基础而已。我所做的工作就是指出生产的制度结构对于经济运行的重要性。</a:t>
            </a:r>
            <a:endParaRPr lang="zh-CN" altLang="en-US" sz="2000" dirty="0">
              <a:solidFill>
                <a:srgbClr val="000000"/>
              </a:solidFill>
              <a:latin typeface="楷体" panose="02010609060101010101" pitchFamily="49" charset="-122"/>
              <a:ea typeface="楷体" panose="02010609060101010101" pitchFamily="49" charset="-122"/>
              <a:sym typeface="Helvetica" pitchFamily="34" charset="0"/>
            </a:endParaRPr>
          </a:p>
          <a:p>
            <a:pPr lvl="1" eaLnBrk="1" hangingPunct="1">
              <a:lnSpc>
                <a:spcPct val="80000"/>
              </a:lnSpc>
            </a:pPr>
            <a:r>
              <a:rPr lang="zh-CN" altLang="en-US" sz="1800" dirty="0">
                <a:solidFill>
                  <a:srgbClr val="000000"/>
                </a:solidFill>
                <a:latin typeface="楷体" panose="02010609060101010101" pitchFamily="49" charset="-122"/>
                <a:ea typeface="楷体" panose="02010609060101010101" pitchFamily="49" charset="-122"/>
                <a:sym typeface="Helvetica" pitchFamily="34" charset="0"/>
              </a:rPr>
              <a:t>为什么被忽略？</a:t>
            </a:r>
            <a:endParaRPr lang="zh-CN" altLang="en-US" sz="1800" dirty="0">
              <a:solidFill>
                <a:srgbClr val="000000"/>
              </a:solidFill>
              <a:latin typeface="楷体" panose="02010609060101010101" pitchFamily="49" charset="-122"/>
              <a:ea typeface="楷体" panose="02010609060101010101" pitchFamily="49" charset="-122"/>
              <a:sym typeface="Helvetica" pitchFamily="34" charset="0"/>
            </a:endParaRPr>
          </a:p>
          <a:p>
            <a:pPr eaLnBrk="1" hangingPunct="1">
              <a:lnSpc>
                <a:spcPct val="80000"/>
              </a:lnSpc>
            </a:pPr>
            <a:r>
              <a:rPr lang="zh-CN" altLang="en-US" sz="2000" dirty="0">
                <a:solidFill>
                  <a:srgbClr val="000000"/>
                </a:solidFill>
                <a:latin typeface="楷体" panose="02010609060101010101" pitchFamily="49" charset="-122"/>
                <a:ea typeface="楷体" panose="02010609060101010101" pitchFamily="49" charset="-122"/>
                <a:sym typeface="Helvetica" pitchFamily="34" charset="0"/>
              </a:rPr>
              <a:t>＂</a:t>
            </a:r>
            <a:r>
              <a:rPr lang="zh-CN" altLang="en-US" sz="2000" dirty="0">
                <a:solidFill>
                  <a:srgbClr val="000000"/>
                </a:solidFill>
                <a:latin typeface="楷体" panose="02010609060101010101" pitchFamily="49" charset="-122"/>
                <a:ea typeface="楷体" panose="02010609060101010101" pitchFamily="49" charset="-122"/>
                <a:sym typeface="Heiti SC" charset="0"/>
              </a:rPr>
              <a:t>现代经济理论的另外一个特征，是分析的日趋抽象化，似乎无需对真实经济体系进行详细了解，甚至在</a:t>
            </a:r>
            <a:r>
              <a:rPr lang="zh-CN" altLang="en-US" sz="2000" u="sng" dirty="0">
                <a:solidFill>
                  <a:srgbClr val="000000"/>
                </a:solidFill>
                <a:latin typeface="楷体" panose="02010609060101010101" pitchFamily="49" charset="-122"/>
                <a:ea typeface="楷体" panose="02010609060101010101" pitchFamily="49" charset="-122"/>
                <a:sym typeface="Heiti SC" charset="0"/>
              </a:rPr>
              <a:t>完全没有关于真实经济体系</a:t>
            </a:r>
            <a:r>
              <a:rPr lang="zh-CN" altLang="en-US" sz="2000" dirty="0">
                <a:solidFill>
                  <a:srgbClr val="000000"/>
                </a:solidFill>
                <a:latin typeface="楷体" panose="02010609060101010101" pitchFamily="49" charset="-122"/>
                <a:ea typeface="楷体" panose="02010609060101010101" pitchFamily="49" charset="-122"/>
                <a:sym typeface="Heiti SC" charset="0"/>
              </a:rPr>
              <a:t>知识的情况下，也可以发展理论</a:t>
            </a:r>
            <a:r>
              <a:rPr lang="zh-CN" altLang="zh-CN" sz="2000" dirty="0">
                <a:solidFill>
                  <a:srgbClr val="000000"/>
                </a:solidFill>
                <a:latin typeface="楷体" panose="02010609060101010101" pitchFamily="49" charset="-122"/>
                <a:ea typeface="楷体" panose="02010609060101010101" pitchFamily="49" charset="-122"/>
                <a:sym typeface="Heiti SC" charset="0"/>
              </a:rPr>
              <a:t>...</a:t>
            </a:r>
            <a:r>
              <a:rPr lang="zh-CN" altLang="en-US" sz="2000" dirty="0">
                <a:solidFill>
                  <a:srgbClr val="000000"/>
                </a:solidFill>
                <a:latin typeface="楷体" panose="02010609060101010101" pitchFamily="49" charset="-122"/>
                <a:ea typeface="楷体" panose="02010609060101010101" pitchFamily="49" charset="-122"/>
                <a:sym typeface="Heiti SC" charset="0"/>
              </a:rPr>
              <a:t>＂（</a:t>
            </a:r>
            <a:r>
              <a:rPr lang="en-US" altLang="zh-CN" sz="2000" dirty="0">
                <a:solidFill>
                  <a:srgbClr val="000000"/>
                </a:solidFill>
                <a:latin typeface="楷体" panose="02010609060101010101" pitchFamily="49" charset="-122"/>
                <a:ea typeface="楷体" panose="02010609060101010101" pitchFamily="49" charset="-122"/>
                <a:sym typeface="Heiti SC" charset="0"/>
              </a:rPr>
              <a:t>blackboard </a:t>
            </a:r>
            <a:r>
              <a:rPr lang="zh-CN" altLang="en-US" sz="2000" dirty="0">
                <a:solidFill>
                  <a:srgbClr val="000000"/>
                </a:solidFill>
                <a:latin typeface="楷体" panose="02010609060101010101" pitchFamily="49" charset="-122"/>
                <a:ea typeface="楷体" panose="02010609060101010101" pitchFamily="49" charset="-122"/>
                <a:sym typeface="Heiti SC" charset="0"/>
              </a:rPr>
              <a:t>黑板经济学）</a:t>
            </a:r>
            <a:endParaRPr lang="zh-CN" altLang="en-US" sz="2000" dirty="0">
              <a:solidFill>
                <a:srgbClr val="000000"/>
              </a:solidFill>
              <a:latin typeface="楷体" panose="02010609060101010101" pitchFamily="49" charset="-122"/>
              <a:ea typeface="楷体" panose="02010609060101010101" pitchFamily="49" charset="-122"/>
              <a:sym typeface="Heiti SC" charset="0"/>
            </a:endParaRPr>
          </a:p>
        </p:txBody>
      </p:sp>
    </p:spTree>
  </p:cSld>
  <p:clrMapOvr>
    <a:masterClrMapping/>
  </p:clrMapOvr>
  <p:transition>
    <p:zoom dir="in"/>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3554"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谷牧率团出访欧洲五国</a:t>
            </a:r>
            <a:endParaRPr lang="zh-CN" altLang="en-US" sz="3600" b="1" dirty="0">
              <a:latin typeface="楷体" panose="02010609060101010101" pitchFamily="49" charset="-122"/>
              <a:ea typeface="楷体" panose="02010609060101010101" pitchFamily="49" charset="-122"/>
            </a:endParaRPr>
          </a:p>
        </p:txBody>
      </p:sp>
      <p:sp>
        <p:nvSpPr>
          <p:cNvPr id="23555" name="Rectangle 3"/>
          <p:cNvSpPr>
            <a:spLocks noGrp="1"/>
          </p:cNvSpPr>
          <p:nvPr>
            <p:ph idx="1"/>
          </p:nvPr>
        </p:nvSpPr>
        <p:spPr>
          <a:xfrm>
            <a:off x="466725" y="2060575"/>
            <a:ext cx="8066088" cy="4651375"/>
          </a:xfrm>
        </p:spPr>
        <p:txBody>
          <a:bodyPr vert="horz" wrap="square" lIns="91440" tIns="45720" rIns="91440" bIns="45720" anchor="t" anchorCtr="0"/>
          <a:p>
            <a:r>
              <a:rPr lang="zh-CN" altLang="en-US" sz="1800" dirty="0">
                <a:latin typeface="楷体" panose="02010609060101010101" pitchFamily="49" charset="-122"/>
                <a:ea typeface="楷体" panose="02010609060101010101" pitchFamily="49" charset="-122"/>
              </a:rPr>
              <a:t>三点突出的印象：</a:t>
            </a:r>
            <a:endParaRPr lang="zh-CN" altLang="en-US" sz="1800" dirty="0">
              <a:latin typeface="楷体" panose="02010609060101010101" pitchFamily="49" charset="-122"/>
              <a:ea typeface="楷体" panose="02010609060101010101" pitchFamily="49" charset="-122"/>
            </a:endParaRPr>
          </a:p>
          <a:p>
            <a:pPr lvl="1"/>
            <a:r>
              <a:rPr lang="zh-CN" altLang="en-US" sz="1800" dirty="0">
                <a:latin typeface="楷体" panose="02010609060101010101" pitchFamily="49" charset="-122"/>
                <a:ea typeface="楷体" panose="02010609060101010101" pitchFamily="49" charset="-122"/>
              </a:rPr>
              <a:t>第一，二战后西欧资本主义国家的经济确有相当大的新发展。</a:t>
            </a:r>
            <a:endParaRPr lang="en-US" altLang="zh-CN" sz="1800" dirty="0">
              <a:latin typeface="楷体" panose="02010609060101010101" pitchFamily="49" charset="-122"/>
              <a:ea typeface="楷体" panose="02010609060101010101" pitchFamily="49" charset="-122"/>
            </a:endParaRPr>
          </a:p>
          <a:p>
            <a:pPr lvl="2"/>
            <a:r>
              <a:rPr lang="zh-CN" altLang="en-US" sz="1800" dirty="0">
                <a:latin typeface="楷体" panose="02010609060101010101" pitchFamily="49" charset="-122"/>
                <a:ea typeface="楷体" panose="02010609060101010101" pitchFamily="49" charset="-122"/>
              </a:rPr>
              <a:t>法国马赛钢铁厂</a:t>
            </a:r>
            <a:r>
              <a:rPr lang="en-US" altLang="zh-CN" sz="1800" dirty="0">
                <a:latin typeface="楷体" panose="02010609060101010101" pitchFamily="49" charset="-122"/>
                <a:ea typeface="楷体" panose="02010609060101010101" pitchFamily="49" charset="-122"/>
              </a:rPr>
              <a:t>7000</a:t>
            </a:r>
            <a:r>
              <a:rPr lang="zh-CN" altLang="en-US" sz="1800" dirty="0">
                <a:latin typeface="楷体" panose="02010609060101010101" pitchFamily="49" charset="-122"/>
                <a:ea typeface="楷体" panose="02010609060101010101" pitchFamily="49" charset="-122"/>
              </a:rPr>
              <a:t>人年产</a:t>
            </a:r>
            <a:r>
              <a:rPr lang="en-US" altLang="zh-CN" sz="1800" dirty="0">
                <a:latin typeface="楷体" panose="02010609060101010101" pitchFamily="49" charset="-122"/>
                <a:ea typeface="楷体" panose="02010609060101010101" pitchFamily="49" charset="-122"/>
              </a:rPr>
              <a:t>350</a:t>
            </a:r>
            <a:r>
              <a:rPr lang="zh-CN" altLang="en-US" sz="1800" dirty="0">
                <a:latin typeface="楷体" panose="02010609060101010101" pitchFamily="49" charset="-122"/>
                <a:ea typeface="楷体" panose="02010609060101010101" pitchFamily="49" charset="-122"/>
              </a:rPr>
              <a:t>万吨钢，武钢</a:t>
            </a:r>
            <a:r>
              <a:rPr lang="en-US" altLang="zh-CN" sz="1800" dirty="0">
                <a:latin typeface="楷体" panose="02010609060101010101" pitchFamily="49" charset="-122"/>
                <a:ea typeface="楷体" panose="02010609060101010101" pitchFamily="49" charset="-122"/>
              </a:rPr>
              <a:t>6.7</a:t>
            </a:r>
            <a:r>
              <a:rPr lang="zh-CN" altLang="en-US" sz="1800" dirty="0">
                <a:latin typeface="楷体" panose="02010609060101010101" pitchFamily="49" charset="-122"/>
                <a:ea typeface="楷体" panose="02010609060101010101" pitchFamily="49" charset="-122"/>
              </a:rPr>
              <a:t>万人年产</a:t>
            </a:r>
            <a:r>
              <a:rPr lang="en-US" altLang="zh-CN" sz="1800" dirty="0">
                <a:latin typeface="楷体" panose="02010609060101010101" pitchFamily="49" charset="-122"/>
                <a:ea typeface="楷体" panose="02010609060101010101" pitchFamily="49" charset="-122"/>
              </a:rPr>
              <a:t>230</a:t>
            </a:r>
            <a:r>
              <a:rPr lang="zh-CN" altLang="en-US" sz="1800" dirty="0">
                <a:latin typeface="楷体" panose="02010609060101010101" pitchFamily="49" charset="-122"/>
                <a:ea typeface="楷体" panose="02010609060101010101" pitchFamily="49" charset="-122"/>
              </a:rPr>
              <a:t>万吨钢。</a:t>
            </a:r>
            <a:endParaRPr lang="en-US" altLang="zh-CN" sz="1800" dirty="0">
              <a:latin typeface="楷体" panose="02010609060101010101" pitchFamily="49" charset="-122"/>
              <a:ea typeface="楷体" panose="02010609060101010101" pitchFamily="49" charset="-122"/>
            </a:endParaRPr>
          </a:p>
          <a:p>
            <a:pPr lvl="1"/>
            <a:r>
              <a:rPr lang="zh-CN" altLang="en-US" sz="1800" dirty="0">
                <a:latin typeface="楷体" panose="02010609060101010101" pitchFamily="49" charset="-122"/>
                <a:ea typeface="楷体" panose="02010609060101010101" pitchFamily="49" charset="-122"/>
              </a:rPr>
              <a:t>第二，西欧国家对于同中国发展经济关系很有兴趣。</a:t>
            </a:r>
            <a:endParaRPr lang="en-US" altLang="zh-CN" sz="1800" dirty="0">
              <a:latin typeface="楷体" panose="02010609060101010101" pitchFamily="49" charset="-122"/>
              <a:ea typeface="楷体" panose="02010609060101010101" pitchFamily="49" charset="-122"/>
            </a:endParaRPr>
          </a:p>
          <a:p>
            <a:pPr lvl="2"/>
            <a:r>
              <a:rPr lang="zh-CN" altLang="en-US" sz="1800" dirty="0">
                <a:latin typeface="楷体" panose="02010609060101010101" pitchFamily="49" charset="-122"/>
                <a:ea typeface="楷体" panose="02010609060101010101" pitchFamily="49" charset="-122"/>
              </a:rPr>
              <a:t>法国总统德斯坦、联邦德国总统谢尔、瑞土联邦主席里恰德，比利时国王、丹麦女王会见。</a:t>
            </a:r>
            <a:endParaRPr lang="en-US" altLang="zh-CN" sz="1800" dirty="0">
              <a:latin typeface="楷体" panose="02010609060101010101" pitchFamily="49" charset="-122"/>
              <a:ea typeface="楷体" panose="02010609060101010101" pitchFamily="49" charset="-122"/>
            </a:endParaRPr>
          </a:p>
          <a:p>
            <a:pPr lvl="2"/>
            <a:r>
              <a:rPr lang="zh-CN" altLang="en-US" sz="1800" dirty="0">
                <a:latin typeface="楷体" panose="02010609060101010101" pitchFamily="49" charset="-122"/>
                <a:ea typeface="楷体" panose="02010609060101010101" pitchFamily="49" charset="-122"/>
              </a:rPr>
              <a:t>联邦德国巴伐利亚州州长卡里：听说你们资金困难，我们愿意提供支持，</a:t>
            </a:r>
            <a:r>
              <a:rPr lang="en-US" altLang="zh-CN" sz="1800" dirty="0">
                <a:latin typeface="楷体" panose="02010609060101010101" pitchFamily="49" charset="-122"/>
                <a:ea typeface="楷体" panose="02010609060101010101" pitchFamily="49" charset="-122"/>
              </a:rPr>
              <a:t>50</a:t>
            </a:r>
            <a:r>
              <a:rPr lang="zh-CN" altLang="en-US" sz="1800" dirty="0">
                <a:latin typeface="楷体" panose="02010609060101010101" pitchFamily="49" charset="-122"/>
                <a:ea typeface="楷体" panose="02010609060101010101" pitchFamily="49" charset="-122"/>
              </a:rPr>
              <a:t>亿美元怎么样，用不着谈判，现在握握手就算定了！</a:t>
            </a:r>
            <a:endParaRPr lang="en-US" altLang="zh-CN" sz="1800" dirty="0">
              <a:latin typeface="楷体" panose="02010609060101010101" pitchFamily="49" charset="-122"/>
              <a:ea typeface="楷体" panose="02010609060101010101" pitchFamily="49" charset="-122"/>
            </a:endParaRPr>
          </a:p>
          <a:p>
            <a:pPr lvl="1"/>
            <a:r>
              <a:rPr lang="zh-CN" altLang="en-US" sz="1800" dirty="0">
                <a:latin typeface="楷体" panose="02010609060101010101" pitchFamily="49" charset="-122"/>
                <a:ea typeface="楷体" panose="02010609060101010101" pitchFamily="49" charset="-122"/>
              </a:rPr>
              <a:t>第三，在发展对外经济关系中许多国际上通行的做法我国也可以采用。</a:t>
            </a:r>
            <a:endParaRPr lang="en-US" altLang="zh-CN" sz="1800" dirty="0">
              <a:latin typeface="楷体" panose="02010609060101010101" pitchFamily="49" charset="-122"/>
              <a:ea typeface="楷体" panose="02010609060101010101" pitchFamily="49" charset="-122"/>
            </a:endParaRPr>
          </a:p>
          <a:p>
            <a:pPr lvl="2"/>
            <a:r>
              <a:rPr lang="zh-CN" altLang="en-US" sz="1800" dirty="0">
                <a:latin typeface="楷体" panose="02010609060101010101" pitchFamily="49" charset="-122"/>
                <a:ea typeface="楷体" panose="02010609060101010101" pitchFamily="49" charset="-122"/>
              </a:rPr>
              <a:t>如卖方信贷（即延期付款）、买方信贷（我们买东西时贷款付账，以后还贷）和补偿贸易（我们用外方提供的设备、技术组织生产，用产品补偿）。</a:t>
            </a:r>
            <a:endParaRPr lang="zh-CN" altLang="en-US" sz="1800" dirty="0">
              <a:latin typeface="楷体" panose="02010609060101010101" pitchFamily="49" charset="-122"/>
              <a:ea typeface="楷体" panose="02010609060101010101" pitchFamily="49" charset="-122"/>
            </a:endParaRPr>
          </a:p>
          <a:p>
            <a:pPr>
              <a:lnSpc>
                <a:spcPct val="80000"/>
              </a:lnSpc>
            </a:pPr>
            <a:endParaRPr lang="en-US" altLang="zh-CN"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谷牧汇报出国考察报告</a:t>
            </a:r>
            <a:endParaRPr lang="zh-CN" altLang="en-US" sz="3600" b="1" dirty="0">
              <a:latin typeface="楷体" panose="02010609060101010101" pitchFamily="49" charset="-122"/>
              <a:ea typeface="楷体" panose="02010609060101010101" pitchFamily="49" charset="-122"/>
            </a:endParaRPr>
          </a:p>
        </p:txBody>
      </p:sp>
      <p:sp>
        <p:nvSpPr>
          <p:cNvPr id="24579" name="Rectangle 3"/>
          <p:cNvSpPr>
            <a:spLocks noGrp="1"/>
          </p:cNvSpPr>
          <p:nvPr>
            <p:ph idx="1"/>
          </p:nvPr>
        </p:nvSpPr>
        <p:spPr>
          <a:xfrm>
            <a:off x="571500" y="1916113"/>
            <a:ext cx="7961313" cy="4651375"/>
          </a:xfrm>
        </p:spPr>
        <p:txBody>
          <a:bodyPr vert="horz" wrap="square" lIns="91440" tIns="45720" rIns="91440" bIns="45720" anchor="t" anchorCtr="0"/>
          <a:p>
            <a:r>
              <a:rPr lang="zh-CN" altLang="en-US" sz="1800" dirty="0">
                <a:latin typeface="楷体" panose="02010609060101010101" pitchFamily="49" charset="-122"/>
                <a:ea typeface="楷体" panose="02010609060101010101" pitchFamily="49" charset="-122"/>
              </a:rPr>
              <a:t>考察报告于</a:t>
            </a:r>
            <a:r>
              <a:rPr lang="en-US" altLang="zh-CN" sz="1800" dirty="0">
                <a:latin typeface="楷体" panose="02010609060101010101" pitchFamily="49" charset="-122"/>
                <a:ea typeface="楷体" panose="02010609060101010101" pitchFamily="49" charset="-122"/>
              </a:rPr>
              <a:t>6</a:t>
            </a:r>
            <a:r>
              <a:rPr lang="zh-CN" altLang="en-US" sz="1800" dirty="0">
                <a:latin typeface="楷体" panose="02010609060101010101" pitchFamily="49" charset="-122"/>
                <a:ea typeface="楷体" panose="02010609060101010101" pitchFamily="49" charset="-122"/>
              </a:rPr>
              <a:t>月</a:t>
            </a:r>
            <a:r>
              <a:rPr lang="en-US" altLang="zh-CN" sz="1800" dirty="0">
                <a:latin typeface="楷体" panose="02010609060101010101" pitchFamily="49" charset="-122"/>
                <a:ea typeface="楷体" panose="02010609060101010101" pitchFamily="49" charset="-122"/>
              </a:rPr>
              <a:t>22</a:t>
            </a:r>
            <a:r>
              <a:rPr lang="zh-CN" altLang="en-US" sz="1800" dirty="0">
                <a:latin typeface="楷体" panose="02010609060101010101" pitchFamily="49" charset="-122"/>
                <a:ea typeface="楷体" panose="02010609060101010101" pitchFamily="49" charset="-122"/>
              </a:rPr>
              <a:t>日送呈党中央、国务院主要领导，</a:t>
            </a:r>
            <a:r>
              <a:rPr lang="en-US" altLang="zh-CN" sz="1800" dirty="0">
                <a:latin typeface="楷体" panose="02010609060101010101" pitchFamily="49" charset="-122"/>
                <a:ea typeface="楷体" panose="02010609060101010101" pitchFamily="49" charset="-122"/>
              </a:rPr>
              <a:t>1978</a:t>
            </a:r>
            <a:r>
              <a:rPr lang="zh-CN" altLang="en-US" sz="1800" dirty="0">
                <a:latin typeface="楷体" panose="02010609060101010101" pitchFamily="49" charset="-122"/>
                <a:ea typeface="楷体" panose="02010609060101010101" pitchFamily="49" charset="-122"/>
              </a:rPr>
              <a:t>年</a:t>
            </a:r>
            <a:r>
              <a:rPr lang="en-US" altLang="zh-CN" sz="1800" dirty="0">
                <a:latin typeface="楷体" panose="02010609060101010101" pitchFamily="49" charset="-122"/>
                <a:ea typeface="楷体" panose="02010609060101010101" pitchFamily="49" charset="-122"/>
              </a:rPr>
              <a:t>6</a:t>
            </a:r>
            <a:r>
              <a:rPr lang="zh-CN" altLang="en-US" sz="1800" dirty="0">
                <a:latin typeface="楷体" panose="02010609060101010101" pitchFamily="49" charset="-122"/>
                <a:ea typeface="楷体" panose="02010609060101010101" pitchFamily="49" charset="-122"/>
              </a:rPr>
              <a:t>月下旬，党中央、国务院叶帅、聂帅、李先念、乌兰夫、王震等领导同志听了我的详细汇报。时任中共中央主席、国务院总理华国锋同志主持汇报会。</a:t>
            </a:r>
            <a:endParaRPr lang="en-US" altLang="zh-CN" sz="1800" dirty="0">
              <a:latin typeface="楷体" panose="02010609060101010101" pitchFamily="49" charset="-122"/>
              <a:ea typeface="楷体" panose="02010609060101010101" pitchFamily="49" charset="-122"/>
            </a:endParaRPr>
          </a:p>
          <a:p>
            <a:r>
              <a:rPr lang="zh-CN" altLang="en-US" sz="1800" dirty="0">
                <a:solidFill>
                  <a:srgbClr val="FF0000"/>
                </a:solidFill>
                <a:latin typeface="楷体" panose="02010609060101010101" pitchFamily="49" charset="-122"/>
                <a:ea typeface="楷体" panose="02010609060101010101" pitchFamily="49" charset="-122"/>
              </a:rPr>
              <a:t>汇报会从下午</a:t>
            </a:r>
            <a:r>
              <a:rPr lang="en-US" altLang="zh-CN" sz="1800" dirty="0">
                <a:solidFill>
                  <a:srgbClr val="FF0000"/>
                </a:solidFill>
                <a:latin typeface="楷体" panose="02010609060101010101" pitchFamily="49" charset="-122"/>
                <a:ea typeface="楷体" panose="02010609060101010101" pitchFamily="49" charset="-122"/>
              </a:rPr>
              <a:t>3</a:t>
            </a:r>
            <a:r>
              <a:rPr lang="zh-CN" altLang="en-US" sz="1800" dirty="0">
                <a:solidFill>
                  <a:srgbClr val="FF0000"/>
                </a:solidFill>
                <a:latin typeface="楷体" panose="02010609060101010101" pitchFamily="49" charset="-122"/>
                <a:ea typeface="楷体" panose="02010609060101010101" pitchFamily="49" charset="-122"/>
              </a:rPr>
              <a:t>时</a:t>
            </a:r>
            <a:r>
              <a:rPr lang="en-US" altLang="zh-CN" sz="1800" dirty="0">
                <a:solidFill>
                  <a:srgbClr val="FF0000"/>
                </a:solidFill>
                <a:latin typeface="楷体" panose="02010609060101010101" pitchFamily="49" charset="-122"/>
                <a:ea typeface="楷体" panose="02010609060101010101" pitchFamily="49" charset="-122"/>
              </a:rPr>
              <a:t>30</a:t>
            </a:r>
            <a:r>
              <a:rPr lang="zh-CN" altLang="en-US" sz="1800" dirty="0">
                <a:solidFill>
                  <a:srgbClr val="FF0000"/>
                </a:solidFill>
                <a:latin typeface="楷体" panose="02010609060101010101" pitchFamily="49" charset="-122"/>
                <a:ea typeface="楷体" panose="02010609060101010101" pitchFamily="49" charset="-122"/>
              </a:rPr>
              <a:t>分一直开到晚上</a:t>
            </a:r>
            <a:r>
              <a:rPr lang="en-US" altLang="zh-CN" sz="1800" dirty="0">
                <a:solidFill>
                  <a:srgbClr val="FF0000"/>
                </a:solidFill>
                <a:latin typeface="楷体" panose="02010609060101010101" pitchFamily="49" charset="-122"/>
                <a:ea typeface="楷体" panose="02010609060101010101" pitchFamily="49" charset="-122"/>
              </a:rPr>
              <a:t>11</a:t>
            </a:r>
            <a:r>
              <a:rPr lang="zh-CN" altLang="en-US" sz="1800" dirty="0">
                <a:solidFill>
                  <a:srgbClr val="FF0000"/>
                </a:solidFill>
                <a:latin typeface="楷体" panose="02010609060101010101" pitchFamily="49" charset="-122"/>
                <a:ea typeface="楷体" panose="02010609060101010101" pitchFamily="49" charset="-122"/>
              </a:rPr>
              <a:t>点。</a:t>
            </a:r>
            <a:endParaRPr lang="en-US" altLang="zh-CN" sz="1800" dirty="0">
              <a:solidFill>
                <a:srgbClr val="FF0000"/>
              </a:solidFill>
              <a:latin typeface="楷体" panose="02010609060101010101" pitchFamily="49" charset="-122"/>
              <a:ea typeface="楷体" panose="02010609060101010101" pitchFamily="49" charset="-122"/>
            </a:endParaRPr>
          </a:p>
          <a:p>
            <a:r>
              <a:rPr lang="zh-CN" altLang="en-US" sz="1800" dirty="0">
                <a:latin typeface="楷体" panose="02010609060101010101" pitchFamily="49" charset="-122"/>
                <a:ea typeface="楷体" panose="02010609060101010101" pitchFamily="49" charset="-122"/>
              </a:rPr>
              <a:t>七月上旬，国务院召开有关部委负责干部参加的关于加速四化建设的务虚会，谷牧在会上报告了考察西欧的情况。</a:t>
            </a:r>
            <a:endParaRPr lang="en-US" altLang="zh-CN" sz="1800" dirty="0">
              <a:latin typeface="楷体" panose="02010609060101010101" pitchFamily="49" charset="-122"/>
              <a:ea typeface="楷体" panose="02010609060101010101" pitchFamily="49" charset="-122"/>
            </a:endParaRPr>
          </a:p>
          <a:p>
            <a:r>
              <a:rPr lang="zh-CN" altLang="en-US" sz="1800" dirty="0">
                <a:latin typeface="楷体" panose="02010609060101010101" pitchFamily="49" charset="-122"/>
                <a:ea typeface="楷体" panose="02010609060101010101" pitchFamily="49" charset="-122"/>
              </a:rPr>
              <a:t>“我国要老老实实承认落后了，与世界先进水平拉开了很大的差距。我们怎么赶上国际先进水平，怎么搞现代化，怎么把速度搞快些？很重要的一条就是狠抓先进技术的引进、消化、吸收。国际形势提供了可以利用资本主义世界的科技成果来发展我们自己的机会，一定要抓住它。</a:t>
            </a:r>
            <a:r>
              <a:rPr lang="en-US" altLang="zh-CN" sz="1800" dirty="0">
                <a:latin typeface="楷体" panose="02010609060101010101" pitchFamily="49" charset="-122"/>
                <a:ea typeface="楷体" panose="02010609060101010101" pitchFamily="49" charset="-122"/>
              </a:rPr>
              <a:t>1975</a:t>
            </a:r>
            <a:r>
              <a:rPr lang="zh-CN" altLang="en-US" sz="1800" dirty="0">
                <a:latin typeface="楷体" panose="02010609060101010101" pitchFamily="49" charset="-122"/>
                <a:ea typeface="楷体" panose="02010609060101010101" pitchFamily="49" charset="-122"/>
              </a:rPr>
              <a:t>年小平同志就提出过加强技术引进、增加外贸出口的政策，现在应当认真组织实施，加强引进。买人家的东西，我们如何付账？除了扩大外贸出口以外，也可以考虑采用国际上通行的经济贸易往来方式（我列举了上述的出口信贷等办法）。我说，还有劳务出口，南朝鲜每年</a:t>
            </a:r>
            <a:r>
              <a:rPr lang="en-US" altLang="zh-CN" sz="1800" dirty="0">
                <a:latin typeface="楷体" panose="02010609060101010101" pitchFamily="49" charset="-122"/>
                <a:ea typeface="楷体" panose="02010609060101010101" pitchFamily="49" charset="-122"/>
              </a:rPr>
              <a:t>10</a:t>
            </a:r>
            <a:r>
              <a:rPr lang="zh-CN" altLang="en-US" sz="1800" dirty="0">
                <a:latin typeface="楷体" panose="02010609060101010101" pitchFamily="49" charset="-122"/>
                <a:ea typeface="楷体" panose="02010609060101010101" pitchFamily="49" charset="-122"/>
              </a:rPr>
              <a:t>万人出国搞建筑施工，创汇</a:t>
            </a:r>
            <a:r>
              <a:rPr lang="en-US" altLang="zh-CN" sz="1800" dirty="0">
                <a:latin typeface="楷体" panose="02010609060101010101" pitchFamily="49" charset="-122"/>
                <a:ea typeface="楷体" panose="02010609060101010101" pitchFamily="49" charset="-122"/>
              </a:rPr>
              <a:t>30</a:t>
            </a:r>
            <a:r>
              <a:rPr lang="zh-CN" altLang="en-US" sz="1800" dirty="0">
                <a:latin typeface="楷体" panose="02010609060101010101" pitchFamily="49" charset="-122"/>
                <a:ea typeface="楷体" panose="02010609060101010101" pitchFamily="49" charset="-122"/>
              </a:rPr>
              <a:t>亿美元，我们为什么不想办法也干起来。我强调，在发展对外经济关系上，必须解放思想，多想点子，开拓路子，绝不能自我封闭，自我禁锢，贻误时机。”</a:t>
            </a:r>
            <a:endParaRPr lang="zh-CN" altLang="en-US" sz="1800" dirty="0">
              <a:latin typeface="楷体" panose="02010609060101010101" pitchFamily="49" charset="-122"/>
              <a:ea typeface="楷体" panose="02010609060101010101" pitchFamily="49" charset="-122"/>
            </a:endParaRPr>
          </a:p>
          <a:p>
            <a:endParaRPr lang="en-US" altLang="zh-CN"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560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rPr>
              <a:t>访日回来的思索</a:t>
            </a:r>
            <a:r>
              <a:rPr lang="en-US" altLang="zh-CN" sz="3600" b="1" dirty="0">
                <a:latin typeface="楷体" panose="02010609060101010101" pitchFamily="49" charset="-122"/>
                <a:ea typeface="楷体" panose="02010609060101010101" pitchFamily="49" charset="-122"/>
              </a:rPr>
              <a:t>》</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961313"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国家经委代表团访日：</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访日回来的思索</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en-US" altLang="zh-CN"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包括农民在内，一般都穿毛料子。服装样式很多。我们星期天到一条热闹的街上去，所看到的妇女，没有穿同样衣服的。接待我们的女工作人员，也是每天换衣服。衣服式样朴素大方，倒也不是什么奇装异服。” </a:t>
            </a:r>
            <a:endPar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在东京，进一家百货公司，琳琅满目，一问，人家经营了五十多万种商品。而我们的王府井百货公司只有两万两千多种。</a:t>
            </a:r>
            <a:endPar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“把车子放在路旁，不上锁，</a:t>
            </a:r>
            <a:r>
              <a:rPr kumimoji="1" lang="en-US" altLang="zh-CN"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工厂不生产自行车、摩托车的锁。他们的商店，下班时候不上门板，也没有铁栅栏。有些拍卖品，摆在窗外的台子上，下班不收进去。” </a:t>
            </a:r>
            <a:endParaRPr kumimoji="1" lang="en-US" altLang="zh-CN"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不看不知道，日本企业既生产又销售；而中国的企业只生产不销售，与市场不联系。再有，日本的重工业也生产耐用消费品。他们从战后起步，加强企业管理，用数学统计方法进行质量管理；工时测定、工序控制；重视市场营销、综合计划，高度重视发挥员工积极性。 </a:t>
            </a:r>
            <a:endParaRPr kumimoji="1" lang="en-US" altLang="zh-CN"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en-US" altLang="zh-CN"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12</a:t>
            </a:r>
            <a:r>
              <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月底，袁宝华和代表团成员向国务院作了汇报：在“大跃进”前，日本和中国的经济水平差不多，而之后的差距越拉越大。我们生产技术落后，管理更落后，因此，在引进技术时，必须引进先进的科学管理方法。</a:t>
            </a:r>
            <a:endParaRPr kumimoji="1" lang="zh-CN" altLang="en-US" sz="19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Char char="n"/>
              <a:defRPr/>
            </a:pPr>
            <a:endParaRPr kumimoji="1" lang="zh-CN" altLang="en-US" sz="1800" b="1" i="0" u="none" strike="noStrike" kern="0" cap="none" spc="0" normalizeH="0" baseline="0" noProof="0" dirty="0" smtClean="0">
              <a:ln>
                <a:noFill/>
              </a:ln>
              <a:solidFill>
                <a:schemeClr val="tx1"/>
              </a:solidFill>
              <a:effectLst/>
              <a:uLnTx/>
              <a:uFillTx/>
              <a:latin typeface="+mn-ea"/>
              <a:ea typeface="+mn-ea"/>
              <a:cs typeface="+mn-cs"/>
              <a:sym typeface="Arial" panose="020B0604020202020204" pitchFamily="34" charset="0"/>
            </a:endParaRPr>
          </a:p>
        </p:txBody>
      </p:sp>
    </p:spTree>
  </p:cSld>
  <p:clrMapOvr>
    <a:masterClrMapping/>
  </p:clrMapOvr>
  <p:transition>
    <p:zoom dir="in"/>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邓小平出访</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961313"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月，邓小平副总理访日，参观三家日本企业并搭乘新干线“就感觉到快，有催人跑的意思。我们现在正适合坐这样的车。”</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8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“这次到日本来，就是要向日本请教。”</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8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得知日产每个工人年产</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94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台车，而一汽人年均只能产</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台时说：“我懂得什么是现代化了”</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8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月，邓小平见德国新闻代表团，首次提出“开放”。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月，事隔</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年后，邓小平又访新加坡</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8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看住宅和裕廊镇工业园区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8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“我到新加坡去，了解他们利用外资的一些情况。外国人在新加坡设厂，新加坡得到几个好处，一个是外资企业利润的</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35%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要用来交税，这一部分国家得了；一个是劳务收入，工人得了；还有一个是带动了它的服务行业，这都是收入。我们要下这么个决心</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充分利用、善于利用外资，不利用太可惜了。”</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1979</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年，邓小平访美。</a:t>
            </a:r>
            <a:endParaRPr kumimoji="1" lang="zh-CN" altLang="en-US" sz="2000" b="1" i="0" u="none" strike="noStrike" kern="0" cap="none" spc="0" normalizeH="0" baseline="0" noProof="0" dirty="0" smtClean="0">
              <a:ln>
                <a:noFill/>
              </a:ln>
              <a:solidFill>
                <a:schemeClr val="tx1"/>
              </a:solidFill>
              <a:effectLst/>
              <a:uLnTx/>
              <a:uFillTx/>
              <a:latin typeface="+mn-ea"/>
              <a:ea typeface="+mn-ea"/>
              <a:cs typeface="+mn-cs"/>
              <a:sym typeface="Arial" panose="020B0604020202020204" pitchFamily="34" charset="0"/>
            </a:endParaRPr>
          </a:p>
        </p:txBody>
      </p:sp>
    </p:spTree>
  </p:cSld>
  <p:clrMapOvr>
    <a:masterClrMapping/>
  </p:clrMapOvr>
  <p:transition>
    <p:zoom dir="in"/>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9698"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开放经济学</a:t>
            </a:r>
            <a:endParaRPr lang="zh-CN" altLang="en-US" sz="3600" b="1" dirty="0">
              <a:latin typeface="楷体" panose="02010609060101010101" pitchFamily="49" charset="-122"/>
              <a:ea typeface="楷体" panose="02010609060101010101" pitchFamily="49" charset="-122"/>
            </a:endParaRPr>
          </a:p>
        </p:txBody>
      </p:sp>
      <p:sp>
        <p:nvSpPr>
          <p:cNvPr id="29699" name="Rectangle 3"/>
          <p:cNvSpPr>
            <a:spLocks noGrp="1"/>
          </p:cNvSpPr>
          <p:nvPr>
            <p:ph idx="1"/>
          </p:nvPr>
        </p:nvSpPr>
        <p:spPr>
          <a:xfrm>
            <a:off x="827088" y="1989138"/>
            <a:ext cx="7345362" cy="4651375"/>
          </a:xfrm>
        </p:spPr>
        <p:txBody>
          <a:bodyPr vert="horz" wrap="square" lIns="91440" tIns="45720" rIns="91440" bIns="45720" anchor="t" anchorCtr="0"/>
          <a:p>
            <a:pPr>
              <a:lnSpc>
                <a:spcPct val="90000"/>
              </a:lnSpc>
            </a:pPr>
            <a:r>
              <a:rPr lang="zh-CN" altLang="en-US" sz="2000" dirty="0">
                <a:latin typeface="楷体" panose="02010609060101010101" pitchFamily="49" charset="-122"/>
                <a:ea typeface="楷体" panose="02010609060101010101" pitchFamily="49" charset="-122"/>
              </a:rPr>
              <a:t>重商主义：财富就是金银，多出口少进口才能富国。</a:t>
            </a:r>
            <a:endParaRPr lang="en-US" altLang="zh-CN"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亚当</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斯密</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国富论</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比较优势（</a:t>
            </a:r>
            <a:r>
              <a:rPr lang="en-US" altLang="zh-CN" sz="2000" dirty="0">
                <a:latin typeface="楷体" panose="02010609060101010101" pitchFamily="49" charset="-122"/>
                <a:ea typeface="楷体" panose="02010609060101010101" pitchFamily="49" charset="-122"/>
              </a:rPr>
              <a:t>comparative advantage)</a:t>
            </a:r>
            <a:endParaRPr lang="en-US" altLang="zh-CN"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如果他们各自生产自己具有比较优势的产品，可以提高双方的利益；</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前提条件是开放</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中国的约束：主权与开放</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清王朝海禁政策以后，主权强 </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封闭；</a:t>
            </a:r>
            <a:endParaRPr lang="zh-CN" altLang="en-US" sz="2000" dirty="0">
              <a:latin typeface="楷体" panose="02010609060101010101" pitchFamily="49" charset="-122"/>
              <a:ea typeface="楷体" panose="02010609060101010101" pitchFamily="49" charset="-122"/>
            </a:endParaRPr>
          </a:p>
          <a:p>
            <a:pPr lvl="1">
              <a:lnSpc>
                <a:spcPct val="90000"/>
              </a:lnSpc>
            </a:pPr>
            <a:r>
              <a:rPr lang="en-US" altLang="zh-CN" sz="2000" dirty="0">
                <a:latin typeface="楷体" panose="02010609060101010101" pitchFamily="49" charset="-122"/>
                <a:ea typeface="楷体" panose="02010609060101010101" pitchFamily="49" charset="-122"/>
              </a:rPr>
              <a:t>1840</a:t>
            </a:r>
            <a:r>
              <a:rPr lang="zh-CN" altLang="en-US" sz="2000" dirty="0">
                <a:latin typeface="楷体" panose="02010609060101010101" pitchFamily="49" charset="-122"/>
                <a:ea typeface="楷体" panose="02010609060101010101" pitchFamily="49" charset="-122"/>
              </a:rPr>
              <a:t>年后，主权弱 </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开放；</a:t>
            </a:r>
            <a:endParaRPr lang="zh-CN" altLang="en-US" sz="2000" dirty="0">
              <a:latin typeface="楷体" panose="02010609060101010101" pitchFamily="49" charset="-122"/>
              <a:ea typeface="楷体" panose="02010609060101010101" pitchFamily="49" charset="-122"/>
            </a:endParaRPr>
          </a:p>
          <a:p>
            <a:pPr lvl="1">
              <a:lnSpc>
                <a:spcPct val="90000"/>
              </a:lnSpc>
            </a:pPr>
            <a:r>
              <a:rPr lang="en-US" altLang="zh-CN" sz="2000" dirty="0">
                <a:latin typeface="楷体" panose="02010609060101010101" pitchFamily="49" charset="-122"/>
                <a:ea typeface="楷体" panose="02010609060101010101" pitchFamily="49" charset="-122"/>
              </a:rPr>
              <a:t>1949-1978</a:t>
            </a:r>
            <a:r>
              <a:rPr lang="zh-CN" altLang="en-US" sz="2000" dirty="0">
                <a:latin typeface="楷体" panose="02010609060101010101" pitchFamily="49" charset="-122"/>
                <a:ea typeface="楷体" panose="02010609060101010101" pitchFamily="49" charset="-122"/>
              </a:rPr>
              <a:t>年，主权强 </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重新趋于封闭；</a:t>
            </a:r>
            <a:endParaRPr lang="zh-CN" altLang="en-US" sz="2000" dirty="0">
              <a:latin typeface="楷体" panose="02010609060101010101" pitchFamily="49" charset="-122"/>
              <a:ea typeface="楷体" panose="02010609060101010101" pitchFamily="49" charset="-122"/>
            </a:endParaRPr>
          </a:p>
          <a:p>
            <a:pPr lvl="1">
              <a:lnSpc>
                <a:spcPct val="90000"/>
              </a:lnSpc>
            </a:pPr>
            <a:r>
              <a:rPr lang="en-US" altLang="zh-CN" sz="2000" dirty="0">
                <a:latin typeface="楷体" panose="02010609060101010101" pitchFamily="49" charset="-122"/>
                <a:ea typeface="楷体" panose="02010609060101010101" pitchFamily="49" charset="-122"/>
              </a:rPr>
              <a:t>1978</a:t>
            </a:r>
            <a:r>
              <a:rPr lang="zh-CN" altLang="en-US" sz="2000" dirty="0">
                <a:latin typeface="楷体" panose="02010609060101010101" pitchFamily="49" charset="-122"/>
                <a:ea typeface="楷体" panose="02010609060101010101" pitchFamily="49" charset="-122"/>
              </a:rPr>
              <a:t>年后，主权强 </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开放</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怎样确保主权之权，不再用于维系封闭，而是服务于开放，使中国能够在全球市场上发挥自己的比较优势？</a:t>
            </a:r>
            <a:endParaRPr lang="zh-CN" altLang="en-US" sz="2000" b="1" dirty="0">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2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特区之路</a:t>
            </a:r>
            <a:endParaRPr lang="zh-CN" altLang="en-US" sz="3600" b="1" dirty="0">
              <a:latin typeface="楷体" panose="02010609060101010101" pitchFamily="49" charset="-122"/>
              <a:ea typeface="楷体" panose="02010609060101010101" pitchFamily="49" charset="-122"/>
            </a:endParaRPr>
          </a:p>
        </p:txBody>
      </p:sp>
      <p:sp>
        <p:nvSpPr>
          <p:cNvPr id="25603" name="Rectangle 3"/>
          <p:cNvSpPr>
            <a:spLocks noGrp="1" noChangeArrowheads="1"/>
          </p:cNvSpPr>
          <p:nvPr>
            <p:ph idx="1"/>
          </p:nvPr>
        </p:nvSpPr>
        <p:spPr>
          <a:xfrm>
            <a:off x="827405" y="1989455"/>
            <a:ext cx="821118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四分钱惊动中南海</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在修建蛇口一个码头时，交通部一个工程处为调动工人的生产积极性，规定超过工作定额者每超一车奖</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分钱。实行这一制度后，工人劳动效率提高了一倍。这个办法使工人为国家多创产值</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130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万元，而工人每人每月平均得到的超额奖金</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24.3</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元。</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但这个奖励制度却很快被叫停，理由是为了纠正滥发奖金的偏向。原来一天能拉</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131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车的工人，于是只能拉</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20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30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车了。　</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袁庚拍案而起，管不了人家，只好求助“尚方宝剑”。</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胡耀邦看到情况反映的当天即批示：“看来我们有些部门并不搞真正的改革，而仍然靠做规定发号施令过日子。这怎么搞四个现代化呢？”几分钟后胡耀邦的批示送到谷牧办公室。</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谷牧马上请时任国家进出口管委会副主任的江泽民考虑：“既然实行特殊政策，交通部、劳动总局这些规定在蛇口完全可以不实行。如同意，请通知广东。”</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再隔一天，蛇口工地恢复了定额超产奖。</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0" marR="0" lvl="0" indent="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None/>
              <a:defRPr/>
            </a:pP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sym typeface="Arial" panose="020B0604020202020204" pitchFamily="34" charset="0"/>
            </a:endParaRPr>
          </a:p>
        </p:txBody>
      </p:sp>
    </p:spTree>
  </p:cSld>
  <p:clrMapOvr>
    <a:masterClrMapping/>
  </p:clrMapOvr>
  <p:transition>
    <p:zoom dir="in"/>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174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特区之路</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848600"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“卡脖子”问题</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邮电部门坚持蛇口要自己投资通讯设施，但经营管理权归邮电部门，收费必须交邮电，长话必须转接，不能直拨香港。</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只有国营商业才能决定到哪里开店，不同意在一个“渔村”增设网点，因为户籍人口不足。</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港口能不能对香港来的客轮开放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1980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9</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3</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日，胡耀邦批示：“中央现在决心坚决反掉各种形形色色的官僚主义，这个特区是否确有卡脖子的官僚主义，是否有拦路打劫的官僚主义，建议你抓住这个麻雀，弄个水落石出，必要时制裁一点人（最好是采取经济制裁），否则不但官僚主义克服不了，四化也遥遥无期。”</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457200" marR="0" lvl="1" indent="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None/>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  ——</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李岚清，</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突围：国门初开的时候</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，中央文献出版社。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1" fontAlgn="base" latinLnBrk="0" hangingPunct="1">
              <a:lnSpc>
                <a:spcPct val="80000"/>
              </a:lnSpc>
              <a:spcBef>
                <a:spcPct val="20000"/>
              </a:spcBef>
              <a:spcAft>
                <a:spcPct val="0"/>
              </a:spcAft>
              <a:buClr>
                <a:schemeClr val="folHlink"/>
              </a:buClr>
              <a:buSzPct val="60000"/>
              <a:buFont typeface="Wingdings" panose="05000000000000000000" pitchFamily="2" charset="2"/>
              <a:buChar char="n"/>
              <a:defRPr/>
            </a:pP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sym typeface="Arial" panose="020B0604020202020204" pitchFamily="34" charset="0"/>
            </a:endParaRPr>
          </a:p>
        </p:txBody>
      </p:sp>
    </p:spTree>
  </p:cSld>
  <p:clrMapOvr>
    <a:masterClrMapping/>
  </p:clrMapOvr>
  <p:transition>
    <p:zoom dir="in"/>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70"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引进外资</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70572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最早的开放：引进外资和先进技术</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月，美国通用汽车董事长墨菲率团访华，提出</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种合作方式，包括销售产品、装配的许可权交易、转让技术、制造权的许可证转让、在华投资全额子公司、包建工厂（</a:t>
            </a:r>
            <a:r>
              <a:rPr kumimoji="1" lang="zh-CN" altLang="en-US" sz="2000" b="0" i="0" u="none" strike="noStrike" kern="0" cap="none" spc="0" normalizeH="0" baseline="0" noProof="0" smtClean="0">
                <a:ln>
                  <a:noFill/>
                </a:ln>
                <a:solidFill>
                  <a:schemeClr val="tx1"/>
                </a:solidFill>
                <a:effectLst/>
                <a:uLnTx/>
                <a:uFillTx/>
                <a:latin typeface="楷体" panose="02010609060101010101" pitchFamily="49" charset="-122"/>
                <a:ea typeface="楷体" panose="02010609060101010101" pitchFamily="49" charset="-122"/>
                <a:cs typeface="+mn-cs"/>
              </a:rPr>
              <a:t>“交钥匙工厂”）以及</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合资经营；</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最后一项，</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joint venture—</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意思是“共担风险”吗？</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共同出资（比例）；</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共同管理（治理结构）；</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把两家的钱包放到一起，“建立一个共同的家庭”</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简报到了高层，邓小平批“合资经营可以办”</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1979</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年，中国通过</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合资经营企业法</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北京吉普、上海轿车项目进入合资谈判</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长城饭店、建国饭店、广州白天鹅宾馆</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北京航空食品公司</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sym typeface="Arial" panose="020B0604020202020204" pitchFamily="34" charset="0"/>
            </a:endParaRPr>
          </a:p>
        </p:txBody>
      </p:sp>
    </p:spTree>
  </p:cSld>
  <p:clrMapOvr>
    <a:masterClrMapping/>
  </p:clrMapOvr>
  <p:transition>
    <p:zoom dir="in"/>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3794"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出国留学</a:t>
            </a:r>
            <a:endParaRPr lang="zh-CN" altLang="en-US" sz="3600" b="1" dirty="0">
              <a:latin typeface="楷体" panose="02010609060101010101" pitchFamily="49" charset="-122"/>
              <a:ea typeface="楷体" panose="02010609060101010101" pitchFamily="49" charset="-122"/>
            </a:endParaRPr>
          </a:p>
        </p:txBody>
      </p:sp>
      <p:sp>
        <p:nvSpPr>
          <p:cNvPr id="33795" name="Rectangle 3"/>
          <p:cNvSpPr>
            <a:spLocks noGrp="1"/>
          </p:cNvSpPr>
          <p:nvPr>
            <p:ph idx="1"/>
          </p:nvPr>
        </p:nvSpPr>
        <p:spPr>
          <a:xfrm>
            <a:off x="323850" y="1772920"/>
            <a:ext cx="8708390" cy="4651375"/>
          </a:xfrm>
        </p:spPr>
        <p:txBody>
          <a:bodyPr vert="horz" wrap="square" lIns="91440" tIns="45720" rIns="91440" bIns="45720" anchor="t" anchorCtr="0"/>
          <a:p>
            <a:pPr>
              <a:lnSpc>
                <a:spcPct val="80000"/>
              </a:lnSpc>
            </a:pPr>
            <a:r>
              <a:rPr lang="zh-CN" altLang="en-US" sz="1800" dirty="0">
                <a:latin typeface="楷体" panose="02010609060101010101" pitchFamily="49" charset="-122"/>
                <a:ea typeface="楷体" panose="02010609060101010101" pitchFamily="49" charset="-122"/>
              </a:rPr>
              <a:t>中国留学生</a:t>
            </a:r>
            <a:endParaRPr lang="zh-CN" altLang="en-US" sz="1800" dirty="0">
              <a:latin typeface="楷体" panose="02010609060101010101" pitchFamily="49" charset="-122"/>
              <a:ea typeface="楷体" panose="02010609060101010101" pitchFamily="49" charset="-122"/>
            </a:endParaRPr>
          </a:p>
          <a:p>
            <a:pPr lvl="1">
              <a:lnSpc>
                <a:spcPct val="80000"/>
              </a:lnSpc>
            </a:pPr>
            <a:r>
              <a:rPr lang="en-US" altLang="zh-CN" sz="1800" dirty="0">
                <a:latin typeface="楷体" panose="02010609060101010101" pitchFamily="49" charset="-122"/>
                <a:ea typeface="楷体" panose="02010609060101010101" pitchFamily="49" charset="-122"/>
              </a:rPr>
              <a:t>1847</a:t>
            </a:r>
            <a:r>
              <a:rPr lang="zh-CN" altLang="en-US" sz="1800" dirty="0">
                <a:latin typeface="楷体" panose="02010609060101010101" pitchFamily="49" charset="-122"/>
                <a:ea typeface="楷体" panose="02010609060101010101" pitchFamily="49" charset="-122"/>
              </a:rPr>
              <a:t>年，容闳成为“中国留学第一人”。“庚子赔款”专项资助的学生和自费生绝大多数学成后回国；</a:t>
            </a:r>
            <a:endParaRPr lang="zh-CN" altLang="en-US" sz="1800" dirty="0">
              <a:latin typeface="楷体" panose="02010609060101010101" pitchFamily="49" charset="-122"/>
              <a:ea typeface="楷体" panose="02010609060101010101" pitchFamily="49" charset="-122"/>
            </a:endParaRPr>
          </a:p>
          <a:p>
            <a:pPr lvl="1">
              <a:lnSpc>
                <a:spcPct val="80000"/>
              </a:lnSpc>
            </a:pPr>
            <a:r>
              <a:rPr lang="en-US" altLang="zh-CN" sz="1800" dirty="0">
                <a:latin typeface="楷体" panose="02010609060101010101" pitchFamily="49" charset="-122"/>
                <a:ea typeface="楷体" panose="02010609060101010101" pitchFamily="49" charset="-122"/>
              </a:rPr>
              <a:t>1949</a:t>
            </a:r>
            <a:r>
              <a:rPr lang="zh-CN" altLang="en-US" sz="1800" dirty="0">
                <a:latin typeface="楷体" panose="02010609060101010101" pitchFamily="49" charset="-122"/>
                <a:ea typeface="楷体" panose="02010609060101010101" pitchFamily="49" charset="-122"/>
              </a:rPr>
              <a:t>年后大量留学生回国：</a:t>
            </a:r>
            <a:r>
              <a:rPr lang="en-US" altLang="zh-CN" sz="1800" dirty="0">
                <a:latin typeface="楷体" panose="02010609060101010101" pitchFamily="49" charset="-122"/>
                <a:ea typeface="楷体" panose="02010609060101010101" pitchFamily="49" charset="-122"/>
              </a:rPr>
              <a:t>23</a:t>
            </a:r>
            <a:r>
              <a:rPr lang="zh-CN" altLang="en-US" sz="1800" dirty="0">
                <a:latin typeface="楷体" panose="02010609060101010101" pitchFamily="49" charset="-122"/>
                <a:ea typeface="楷体" panose="02010609060101010101" pitchFamily="49" charset="-122"/>
              </a:rPr>
              <a:t>位两弹一星“功勋”，</a:t>
            </a:r>
            <a:r>
              <a:rPr lang="en-US" altLang="zh-CN" sz="1800" dirty="0">
                <a:latin typeface="楷体" panose="02010609060101010101" pitchFamily="49" charset="-122"/>
                <a:ea typeface="楷体" panose="02010609060101010101" pitchFamily="49" charset="-122"/>
              </a:rPr>
              <a:t>14</a:t>
            </a:r>
            <a:r>
              <a:rPr lang="zh-CN" altLang="en-US" sz="1800" dirty="0">
                <a:latin typeface="楷体" panose="02010609060101010101" pitchFamily="49" charset="-122"/>
                <a:ea typeface="楷体" panose="02010609060101010101" pitchFamily="49" charset="-122"/>
              </a:rPr>
              <a:t>位有国外博士学位。 </a:t>
            </a:r>
            <a:endParaRPr lang="zh-CN" altLang="en-US" sz="1800" dirty="0">
              <a:latin typeface="楷体" panose="02010609060101010101" pitchFamily="49" charset="-122"/>
              <a:ea typeface="楷体" panose="02010609060101010101" pitchFamily="49" charset="-122"/>
            </a:endParaRPr>
          </a:p>
          <a:p>
            <a:pPr lvl="1">
              <a:lnSpc>
                <a:spcPct val="80000"/>
              </a:lnSpc>
            </a:pPr>
            <a:r>
              <a:rPr lang="en-US" altLang="zh-CN" sz="1800" dirty="0">
                <a:latin typeface="楷体" panose="02010609060101010101" pitchFamily="49" charset="-122"/>
                <a:ea typeface="楷体" panose="02010609060101010101" pitchFamily="49" charset="-122"/>
              </a:rPr>
              <a:t>1950-1960</a:t>
            </a:r>
            <a:r>
              <a:rPr lang="zh-CN" altLang="en-US" sz="1800" dirty="0">
                <a:latin typeface="楷体" panose="02010609060101010101" pitchFamily="49" charset="-122"/>
                <a:ea typeface="楷体" panose="02010609060101010101" pitchFamily="49" charset="-122"/>
              </a:rPr>
              <a:t>年代中国留学生大多数公派前往苏联和东欧国家，</a:t>
            </a:r>
            <a:r>
              <a:rPr lang="en-US" altLang="zh-CN" sz="1800" dirty="0">
                <a:latin typeface="楷体" panose="02010609060101010101" pitchFamily="49" charset="-122"/>
                <a:ea typeface="楷体" panose="02010609060101010101" pitchFamily="49" charset="-122"/>
              </a:rPr>
              <a:t>95%</a:t>
            </a:r>
            <a:r>
              <a:rPr lang="zh-CN" altLang="en-US" sz="1800" dirty="0">
                <a:latin typeface="楷体" panose="02010609060101010101" pitchFamily="49" charset="-122"/>
                <a:ea typeface="楷体" panose="02010609060101010101" pitchFamily="49" charset="-122"/>
              </a:rPr>
              <a:t>以上的留学苏东的学生回国。从</a:t>
            </a:r>
            <a:r>
              <a:rPr lang="en-US" altLang="zh-CN" sz="1800" dirty="0">
                <a:latin typeface="楷体" panose="02010609060101010101" pitchFamily="49" charset="-122"/>
                <a:ea typeface="楷体" panose="02010609060101010101" pitchFamily="49" charset="-122"/>
              </a:rPr>
              <a:t>1957</a:t>
            </a:r>
            <a:r>
              <a:rPr lang="zh-CN" altLang="en-US" sz="1800" dirty="0">
                <a:latin typeface="楷体" panose="02010609060101010101" pitchFamily="49" charset="-122"/>
                <a:ea typeface="楷体" panose="02010609060101010101" pitchFamily="49" charset="-122"/>
              </a:rPr>
              <a:t>年开始，中国还向一些西方国家派出了少量留学生，他们中的绝大多数学成后回国。</a:t>
            </a:r>
            <a:endParaRPr lang="zh-CN" altLang="en-US" sz="1800" dirty="0">
              <a:latin typeface="楷体" panose="02010609060101010101" pitchFamily="49" charset="-122"/>
              <a:ea typeface="楷体" panose="02010609060101010101" pitchFamily="49" charset="-122"/>
            </a:endParaRPr>
          </a:p>
          <a:p>
            <a:pPr lvl="1">
              <a:lnSpc>
                <a:spcPct val="80000"/>
              </a:lnSpc>
            </a:pPr>
            <a:r>
              <a:rPr lang="en-US" altLang="zh-CN" sz="1800" dirty="0">
                <a:latin typeface="楷体" panose="02010609060101010101" pitchFamily="49" charset="-122"/>
                <a:ea typeface="楷体" panose="02010609060101010101" pitchFamily="49" charset="-122"/>
              </a:rPr>
              <a:t>1966</a:t>
            </a:r>
            <a:r>
              <a:rPr lang="zh-CN" altLang="en-US" sz="1800" dirty="0">
                <a:latin typeface="楷体" panose="02010609060101010101" pitchFamily="49" charset="-122"/>
                <a:ea typeface="楷体" panose="02010609060101010101" pitchFamily="49" charset="-122"/>
              </a:rPr>
              <a:t>年</a:t>
            </a:r>
            <a:r>
              <a:rPr lang="en-US" altLang="zh-CN" sz="1800" dirty="0">
                <a:latin typeface="楷体" panose="02010609060101010101" pitchFamily="49" charset="-122"/>
                <a:ea typeface="楷体" panose="02010609060101010101" pitchFamily="49" charset="-122"/>
              </a:rPr>
              <a:t>6</a:t>
            </a:r>
            <a:r>
              <a:rPr lang="zh-CN" altLang="en-US" sz="1800" dirty="0">
                <a:latin typeface="楷体" panose="02010609060101010101" pitchFamily="49" charset="-122"/>
                <a:ea typeface="楷体" panose="02010609060101010101" pitchFamily="49" charset="-122"/>
              </a:rPr>
              <a:t>月</a:t>
            </a:r>
            <a:r>
              <a:rPr lang="en-US" altLang="zh-CN" sz="1800" dirty="0">
                <a:latin typeface="楷体" panose="02010609060101010101" pitchFamily="49" charset="-122"/>
                <a:ea typeface="楷体" panose="02010609060101010101" pitchFamily="49" charset="-122"/>
              </a:rPr>
              <a:t>30</a:t>
            </a:r>
            <a:r>
              <a:rPr lang="zh-CN" altLang="en-US" sz="1800" dirty="0">
                <a:latin typeface="楷体" panose="02010609060101010101" pitchFamily="49" charset="-122"/>
                <a:ea typeface="楷体" panose="02010609060101010101" pitchFamily="49" charset="-122"/>
              </a:rPr>
              <a:t>日，文革使中国停止外派留学生。</a:t>
            </a:r>
            <a:r>
              <a:rPr lang="en-US" altLang="zh-CN" sz="1800" dirty="0">
                <a:latin typeface="楷体" panose="02010609060101010101" pitchFamily="49" charset="-122"/>
                <a:ea typeface="楷体" panose="02010609060101010101" pitchFamily="49" charset="-122"/>
              </a:rPr>
              <a:t>1973-1974</a:t>
            </a:r>
            <a:r>
              <a:rPr lang="zh-CN" altLang="en-US" sz="1800" dirty="0">
                <a:latin typeface="楷体" panose="02010609060101010101" pitchFamily="49" charset="-122"/>
                <a:ea typeface="楷体" panose="02010609060101010101" pitchFamily="49" charset="-122"/>
              </a:rPr>
              <a:t>年开始少量恢复，文革期间中国仅向海外</a:t>
            </a:r>
            <a:r>
              <a:rPr lang="en-US" altLang="zh-CN" sz="1800" dirty="0">
                <a:latin typeface="楷体" panose="02010609060101010101" pitchFamily="49" charset="-122"/>
                <a:ea typeface="楷体" panose="02010609060101010101" pitchFamily="49" charset="-122"/>
              </a:rPr>
              <a:t>21</a:t>
            </a:r>
            <a:r>
              <a:rPr lang="zh-CN" altLang="en-US" sz="1800" dirty="0">
                <a:latin typeface="楷体" panose="02010609060101010101" pitchFamily="49" charset="-122"/>
                <a:ea typeface="楷体" panose="02010609060101010101" pitchFamily="49" charset="-122"/>
              </a:rPr>
              <a:t>个国家派出</a:t>
            </a:r>
            <a:r>
              <a:rPr lang="en-US" altLang="zh-CN" sz="1800" dirty="0">
                <a:latin typeface="楷体" panose="02010609060101010101" pitchFamily="49" charset="-122"/>
                <a:ea typeface="楷体" panose="02010609060101010101" pitchFamily="49" charset="-122"/>
              </a:rPr>
              <a:t>337</a:t>
            </a:r>
            <a:r>
              <a:rPr lang="zh-CN" altLang="en-US" sz="1800" dirty="0">
                <a:latin typeface="楷体" panose="02010609060101010101" pitchFamily="49" charset="-122"/>
                <a:ea typeface="楷体" panose="02010609060101010101" pitchFamily="49" charset="-122"/>
              </a:rPr>
              <a:t>名留学生。</a:t>
            </a:r>
            <a:endParaRPr lang="zh-CN" altLang="en-US"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从</a:t>
            </a:r>
            <a:r>
              <a:rPr lang="en-US" altLang="zh-CN" sz="1800" dirty="0">
                <a:latin typeface="楷体" panose="02010609060101010101" pitchFamily="49" charset="-122"/>
                <a:ea typeface="楷体" panose="02010609060101010101" pitchFamily="49" charset="-122"/>
              </a:rPr>
              <a:t>1978</a:t>
            </a:r>
            <a:r>
              <a:rPr lang="zh-CN" altLang="en-US" sz="1800" dirty="0">
                <a:latin typeface="楷体" panose="02010609060101010101" pitchFamily="49" charset="-122"/>
                <a:ea typeface="楷体" panose="02010609060101010101" pitchFamily="49" charset="-122"/>
              </a:rPr>
              <a:t>年起，</a:t>
            </a:r>
            <a:r>
              <a:rPr lang="en-US" altLang="zh-CN" sz="1800" dirty="0">
                <a:latin typeface="楷体" panose="02010609060101010101" pitchFamily="49" charset="-122"/>
                <a:ea typeface="楷体" panose="02010609060101010101" pitchFamily="49" charset="-122"/>
              </a:rPr>
              <a:t>121.2</a:t>
            </a:r>
            <a:r>
              <a:rPr lang="zh-CN" altLang="en-US" sz="1800" dirty="0">
                <a:latin typeface="楷体" panose="02010609060101010101" pitchFamily="49" charset="-122"/>
                <a:ea typeface="楷体" panose="02010609060101010101" pitchFamily="49" charset="-122"/>
              </a:rPr>
              <a:t>万中国人赴海外学习语言、攻读学位、从事博士后研究，涉及学科包括自然科学、工程、社会科学、人文科学和工商管理。这波留学潮之史无前例，不仅在于派出留学生人数之多，而且在于回国的人数数倍于在</a:t>
            </a:r>
            <a:r>
              <a:rPr lang="en-US" altLang="zh-CN" sz="1800" dirty="0">
                <a:latin typeface="楷体" panose="02010609060101010101" pitchFamily="49" charset="-122"/>
                <a:ea typeface="楷体" panose="02010609060101010101" pitchFamily="49" charset="-122"/>
              </a:rPr>
              <a:t>1847-1978</a:t>
            </a:r>
            <a:r>
              <a:rPr lang="zh-CN" altLang="en-US" sz="1800" dirty="0">
                <a:latin typeface="楷体" panose="02010609060101010101" pitchFamily="49" charset="-122"/>
                <a:ea typeface="楷体" panose="02010609060101010101" pitchFamily="49" charset="-122"/>
              </a:rPr>
              <a:t>年间留学生人数的总和。</a:t>
            </a:r>
            <a:endParaRPr lang="zh-CN" altLang="en-US" sz="1800" dirty="0">
              <a:latin typeface="楷体" panose="02010609060101010101" pitchFamily="49" charset="-122"/>
              <a:ea typeface="楷体" panose="02010609060101010101" pitchFamily="49" charset="-122"/>
            </a:endParaRPr>
          </a:p>
          <a:p>
            <a:pPr lvl="1">
              <a:lnSpc>
                <a:spcPct val="80000"/>
              </a:lnSpc>
            </a:pPr>
            <a:r>
              <a:rPr lang="zh-CN" altLang="en-US" sz="1800" dirty="0">
                <a:latin typeface="楷体" panose="02010609060101010101" pitchFamily="49" charset="-122"/>
                <a:ea typeface="楷体" panose="02010609060101010101" pitchFamily="49" charset="-122"/>
                <a:sym typeface="+mn-ea"/>
              </a:rPr>
              <a:t>“我赞成留学生的数量增大，主要搞自然科学。要成千成万地派，不是只派十个八个</a:t>
            </a:r>
            <a:r>
              <a:rPr lang="en-US" altLang="zh-CN" sz="1800" dirty="0">
                <a:latin typeface="楷体" panose="02010609060101010101" pitchFamily="49" charset="-122"/>
                <a:ea typeface="楷体" panose="02010609060101010101" pitchFamily="49" charset="-122"/>
                <a:sym typeface="+mn-ea"/>
              </a:rPr>
              <a:t>……</a:t>
            </a:r>
            <a:r>
              <a:rPr lang="zh-CN" altLang="en-US" sz="1800" dirty="0">
                <a:latin typeface="楷体" panose="02010609060101010101" pitchFamily="49" charset="-122"/>
                <a:ea typeface="楷体" panose="02010609060101010101" pitchFamily="49" charset="-122"/>
                <a:sym typeface="+mn-ea"/>
              </a:rPr>
              <a:t>这是五年内快见成效、提高我国科教水平的重要方法之一。现在我们迈的步子太小，要千方百计加快步伐，路子要越走越宽，我们一方面要努力提高自己的大学水平，一方面派人出去学习，这样可以有一个比较，看看我们自己的大学究竟办得如何。”</a:t>
            </a:r>
            <a:endParaRPr lang="zh-CN" altLang="en-US" sz="1800" dirty="0">
              <a:latin typeface="楷体" panose="02010609060101010101" pitchFamily="49" charset="-122"/>
              <a:ea typeface="楷体" panose="02010609060101010101" pitchFamily="49" charset="-122"/>
              <a:sym typeface="+mn-ea"/>
            </a:endParaRPr>
          </a:p>
          <a:p>
            <a:pPr lvl="1" algn="l">
              <a:lnSpc>
                <a:spcPct val="80000"/>
              </a:lnSpc>
            </a:pPr>
            <a:r>
              <a:rPr lang="zh-CN" altLang="en-US" sz="1800" dirty="0">
                <a:latin typeface="楷体" panose="02010609060101010101" pitchFamily="49" charset="-122"/>
                <a:ea typeface="楷体" panose="02010609060101010101" pitchFamily="49" charset="-122"/>
                <a:cs typeface="+mn-ea"/>
                <a:sym typeface="+mn-ea"/>
              </a:rPr>
              <a:t>针对一些人的担忧，邓小平当时就指出：“不要怕出一点问题，中国留学生绝大多数是好的，个别人出一点问题也没有什么了不起，即使一千人跑掉一百个，也只占十分之一，还剩九百个。”</a:t>
            </a:r>
            <a:endParaRPr lang="zh-CN" altLang="en-US" sz="1800" dirty="0">
              <a:latin typeface="楷体" panose="02010609060101010101" pitchFamily="49" charset="-122"/>
              <a:ea typeface="楷体" panose="02010609060101010101" pitchFamily="49" charset="-122"/>
              <a:cs typeface="+mn-ea"/>
            </a:endParaRPr>
          </a:p>
          <a:p>
            <a:pPr lvl="1">
              <a:lnSpc>
                <a:spcPct val="80000"/>
              </a:lnSpc>
            </a:pPr>
            <a:endParaRPr lang="zh-CN" altLang="en-US" sz="1800" dirty="0">
              <a:latin typeface="楷体" panose="02010609060101010101" pitchFamily="49" charset="-122"/>
              <a:ea typeface="楷体" panose="02010609060101010101" pitchFamily="49" charset="-122"/>
            </a:endParaRPr>
          </a:p>
          <a:p>
            <a:pPr>
              <a:lnSpc>
                <a:spcPct val="80000"/>
              </a:lnSpc>
            </a:pP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818"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出国留学</a:t>
            </a:r>
            <a:endParaRPr lang="zh-CN" altLang="en-US" sz="3600" b="1" dirty="0">
              <a:latin typeface="楷体" panose="02010609060101010101" pitchFamily="49" charset="-122"/>
              <a:ea typeface="楷体" panose="02010609060101010101" pitchFamily="49" charset="-122"/>
            </a:endParaRPr>
          </a:p>
        </p:txBody>
      </p:sp>
      <p:sp>
        <p:nvSpPr>
          <p:cNvPr id="34819" name="Rectangle 3"/>
          <p:cNvSpPr>
            <a:spLocks noGrp="1"/>
          </p:cNvSpPr>
          <p:nvPr>
            <p:ph idx="1"/>
          </p:nvPr>
        </p:nvSpPr>
        <p:spPr>
          <a:xfrm>
            <a:off x="467360" y="1844675"/>
            <a:ext cx="8700135" cy="4651375"/>
          </a:xfrm>
        </p:spPr>
        <p:txBody>
          <a:bodyPr vert="horz" wrap="square" lIns="91440" tIns="45720" rIns="91440" bIns="45720" anchor="t" anchorCtr="0"/>
          <a:p>
            <a:pPr lvl="1">
              <a:lnSpc>
                <a:spcPct val="80000"/>
              </a:lnSpc>
            </a:pPr>
            <a:r>
              <a:rPr lang="zh-CN" altLang="en-US" sz="1800" dirty="0">
                <a:latin typeface="楷体" panose="02010609060101010101" pitchFamily="49" charset="-122"/>
                <a:ea typeface="楷体" panose="02010609060101010101" pitchFamily="49" charset="-122"/>
              </a:rPr>
              <a:t>邓小平还要求：“我们要从外语基础好的高中毕业生中选派一批到外国进大学。今年三四千，明年万把人。这是加快速度的办法。” </a:t>
            </a:r>
            <a:endParaRPr lang="zh-CN" altLang="en-US"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rPr>
              <a:t>邓小平这一关于“扩大派遣出国留学人员的重要讲话”，对开创改革开放时期中国的出国留学工作具有划时代意义。</a:t>
            </a:r>
            <a:endParaRPr lang="zh-CN" altLang="en-US"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sym typeface="+mn-ea"/>
              </a:rPr>
              <a:t>1981</a:t>
            </a:r>
            <a:r>
              <a:rPr lang="zh-CN" altLang="en-US" sz="1800" dirty="0">
                <a:latin typeface="楷体" panose="02010609060101010101" pitchFamily="49" charset="-122"/>
                <a:ea typeface="楷体" panose="02010609060101010101" pitchFamily="49" charset="-122"/>
                <a:sym typeface="+mn-ea"/>
              </a:rPr>
              <a:t>年，国家允许自费留学。在</a:t>
            </a:r>
            <a:r>
              <a:rPr lang="en-US" altLang="zh-CN" sz="1800" dirty="0">
                <a:latin typeface="楷体" panose="02010609060101010101" pitchFamily="49" charset="-122"/>
                <a:ea typeface="楷体" panose="02010609060101010101" pitchFamily="49" charset="-122"/>
                <a:sym typeface="+mn-ea"/>
              </a:rPr>
              <a:t>1978-1988</a:t>
            </a:r>
            <a:r>
              <a:rPr lang="zh-CN" altLang="en-US" sz="1800" dirty="0">
                <a:latin typeface="楷体" panose="02010609060101010101" pitchFamily="49" charset="-122"/>
                <a:ea typeface="楷体" panose="02010609060101010101" pitchFamily="49" charset="-122"/>
                <a:sym typeface="+mn-ea"/>
              </a:rPr>
              <a:t>年间，</a:t>
            </a:r>
            <a:r>
              <a:rPr lang="en-US" altLang="zh-CN" sz="1800" dirty="0">
                <a:latin typeface="楷体" panose="02010609060101010101" pitchFamily="49" charset="-122"/>
                <a:ea typeface="楷体" panose="02010609060101010101" pitchFamily="49" charset="-122"/>
                <a:sym typeface="+mn-ea"/>
              </a:rPr>
              <a:t>6</a:t>
            </a:r>
            <a:r>
              <a:rPr lang="zh-CN" altLang="en-US" sz="1800" dirty="0">
                <a:latin typeface="楷体" panose="02010609060101010101" pitchFamily="49" charset="-122"/>
                <a:ea typeface="楷体" panose="02010609060101010101" pitchFamily="49" charset="-122"/>
                <a:sym typeface="+mn-ea"/>
              </a:rPr>
              <a:t>万多以国家公派和单位公派为主的学生出国，</a:t>
            </a:r>
            <a:r>
              <a:rPr lang="en-US" altLang="zh-CN" sz="1800" dirty="0">
                <a:latin typeface="楷体" panose="02010609060101010101" pitchFamily="49" charset="-122"/>
                <a:ea typeface="楷体" panose="02010609060101010101" pitchFamily="49" charset="-122"/>
                <a:sym typeface="+mn-ea"/>
              </a:rPr>
              <a:t>2</a:t>
            </a:r>
            <a:r>
              <a:rPr lang="zh-CN" altLang="en-US" sz="1800" dirty="0">
                <a:latin typeface="楷体" panose="02010609060101010101" pitchFamily="49" charset="-122"/>
                <a:ea typeface="楷体" panose="02010609060101010101" pitchFamily="49" charset="-122"/>
                <a:sym typeface="+mn-ea"/>
              </a:rPr>
              <a:t>万人回国。“人才流失”问题困扰中国的留学生政策。</a:t>
            </a:r>
            <a:endParaRPr lang="zh-CN" altLang="en-US"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sym typeface="+mn-ea"/>
              </a:rPr>
              <a:t>1989</a:t>
            </a:r>
            <a:r>
              <a:rPr lang="zh-CN" altLang="en-US" sz="1800" dirty="0">
                <a:latin typeface="楷体" panose="02010609060101010101" pitchFamily="49" charset="-122"/>
                <a:ea typeface="楷体" panose="02010609060101010101" pitchFamily="49" charset="-122"/>
                <a:sym typeface="+mn-ea"/>
              </a:rPr>
              <a:t>年后，美国总统布什于</a:t>
            </a:r>
            <a:r>
              <a:rPr lang="en-US" altLang="zh-CN" sz="1800" dirty="0">
                <a:latin typeface="楷体" panose="02010609060101010101" pitchFamily="49" charset="-122"/>
                <a:ea typeface="楷体" panose="02010609060101010101" pitchFamily="49" charset="-122"/>
                <a:sym typeface="+mn-ea"/>
              </a:rPr>
              <a:t>1990</a:t>
            </a:r>
            <a:r>
              <a:rPr lang="zh-CN" altLang="en-US" sz="1800" dirty="0">
                <a:latin typeface="楷体" panose="02010609060101010101" pitchFamily="49" charset="-122"/>
                <a:ea typeface="楷体" panose="02010609060101010101" pitchFamily="49" charset="-122"/>
                <a:sym typeface="+mn-ea"/>
              </a:rPr>
              <a:t>年签发行政命令，允许在美国的中国公民留在美国；其后又游说美国国会于</a:t>
            </a:r>
            <a:r>
              <a:rPr lang="en-US" altLang="zh-CN" sz="1800" dirty="0">
                <a:latin typeface="楷体" panose="02010609060101010101" pitchFamily="49" charset="-122"/>
                <a:ea typeface="楷体" panose="02010609060101010101" pitchFamily="49" charset="-122"/>
                <a:sym typeface="+mn-ea"/>
              </a:rPr>
              <a:t>1992</a:t>
            </a:r>
            <a:r>
              <a:rPr lang="zh-CN" altLang="en-US" sz="1800" dirty="0">
                <a:latin typeface="楷体" panose="02010609060101010101" pitchFamily="49" charset="-122"/>
                <a:ea typeface="楷体" panose="02010609060101010101" pitchFamily="49" charset="-122"/>
                <a:sym typeface="+mn-ea"/>
              </a:rPr>
              <a:t>年通过</a:t>
            </a:r>
            <a:r>
              <a:rPr lang="en-US" altLang="zh-CN" sz="1800" dirty="0">
                <a:latin typeface="楷体" panose="02010609060101010101" pitchFamily="49" charset="-122"/>
                <a:ea typeface="楷体" panose="02010609060101010101" pitchFamily="49" charset="-122"/>
                <a:sym typeface="+mn-ea"/>
              </a:rPr>
              <a:t>《</a:t>
            </a:r>
            <a:r>
              <a:rPr lang="zh-CN" altLang="en-US" sz="1800" dirty="0">
                <a:latin typeface="楷体" panose="02010609060101010101" pitchFamily="49" charset="-122"/>
                <a:ea typeface="楷体" panose="02010609060101010101" pitchFamily="49" charset="-122"/>
                <a:sym typeface="+mn-ea"/>
              </a:rPr>
              <a:t>中国学生保护法</a:t>
            </a:r>
            <a:r>
              <a:rPr lang="en-US" altLang="zh-CN" sz="1800" dirty="0">
                <a:latin typeface="楷体" panose="02010609060101010101" pitchFamily="49" charset="-122"/>
                <a:ea typeface="楷体" panose="02010609060101010101" pitchFamily="49" charset="-122"/>
                <a:sym typeface="+mn-ea"/>
              </a:rPr>
              <a:t>》</a:t>
            </a:r>
            <a:r>
              <a:rPr lang="zh-CN" altLang="en-US" sz="1800" dirty="0">
                <a:latin typeface="楷体" panose="02010609060101010101" pitchFamily="49" charset="-122"/>
                <a:ea typeface="楷体" panose="02010609060101010101" pitchFamily="49" charset="-122"/>
                <a:sym typeface="+mn-ea"/>
              </a:rPr>
              <a:t>。行政命令和保护法为那些持</a:t>
            </a:r>
            <a:r>
              <a:rPr lang="en-US" altLang="zh-CN" sz="1800" dirty="0">
                <a:latin typeface="楷体" panose="02010609060101010101" pitchFamily="49" charset="-122"/>
                <a:ea typeface="楷体" panose="02010609060101010101" pitchFamily="49" charset="-122"/>
                <a:sym typeface="+mn-ea"/>
              </a:rPr>
              <a:t>J-1</a:t>
            </a:r>
            <a:r>
              <a:rPr lang="zh-CN" altLang="en-US" sz="1800" dirty="0">
                <a:latin typeface="楷体" panose="02010609060101010101" pitchFamily="49" charset="-122"/>
                <a:ea typeface="楷体" panose="02010609060101010101" pitchFamily="49" charset="-122"/>
                <a:sym typeface="+mn-ea"/>
              </a:rPr>
              <a:t>签证的公派学生和学者留美打开了大门。于是，中国学生又一次滞留美国（这一次共</a:t>
            </a:r>
            <a:r>
              <a:rPr lang="en-US" altLang="zh-CN" sz="1800" dirty="0">
                <a:latin typeface="楷体" panose="02010609060101010101" pitchFamily="49" charset="-122"/>
                <a:ea typeface="楷体" panose="02010609060101010101" pitchFamily="49" charset="-122"/>
                <a:sym typeface="+mn-ea"/>
              </a:rPr>
              <a:t>5</a:t>
            </a:r>
            <a:r>
              <a:rPr lang="zh-CN" altLang="en-US" sz="1800" dirty="0">
                <a:latin typeface="楷体" panose="02010609060101010101" pitchFamily="49" charset="-122"/>
                <a:ea typeface="楷体" panose="02010609060101010101" pitchFamily="49" charset="-122"/>
                <a:sym typeface="+mn-ea"/>
              </a:rPr>
              <a:t>万多学生）；其他西方国家也仿效美国给中国留学生永久居留权</a:t>
            </a:r>
            <a:endParaRPr lang="zh-CN" altLang="en-US"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sym typeface="+mn-ea"/>
              </a:rPr>
              <a:t>不久，国家调整留学政策，规定只有那些完成服务期</a:t>
            </a:r>
            <a:r>
              <a:rPr lang="en-US" altLang="zh-CN" sz="1800" dirty="0">
                <a:latin typeface="楷体" panose="02010609060101010101" pitchFamily="49" charset="-122"/>
                <a:ea typeface="楷体" panose="02010609060101010101" pitchFamily="49" charset="-122"/>
                <a:sym typeface="+mn-ea"/>
              </a:rPr>
              <a:t>——</a:t>
            </a:r>
            <a:r>
              <a:rPr lang="zh-CN" altLang="en-US" sz="1800" dirty="0">
                <a:latin typeface="楷体" panose="02010609060101010101" pitchFamily="49" charset="-122"/>
                <a:ea typeface="楷体" panose="02010609060101010101" pitchFamily="49" charset="-122"/>
                <a:sym typeface="+mn-ea"/>
              </a:rPr>
              <a:t>本科</a:t>
            </a:r>
            <a:r>
              <a:rPr lang="en-US" altLang="zh-CN" sz="1800" dirty="0">
                <a:latin typeface="楷体" panose="02010609060101010101" pitchFamily="49" charset="-122"/>
                <a:ea typeface="楷体" panose="02010609060101010101" pitchFamily="49" charset="-122"/>
                <a:sym typeface="+mn-ea"/>
              </a:rPr>
              <a:t>5</a:t>
            </a:r>
            <a:r>
              <a:rPr lang="zh-CN" altLang="en-US" sz="1800" dirty="0">
                <a:latin typeface="楷体" panose="02010609060101010101" pitchFamily="49" charset="-122"/>
                <a:ea typeface="楷体" panose="02010609060101010101" pitchFamily="49" charset="-122"/>
                <a:sym typeface="+mn-ea"/>
              </a:rPr>
              <a:t>年、研究生加</a:t>
            </a:r>
            <a:r>
              <a:rPr lang="en-US" altLang="zh-CN" sz="1800" dirty="0">
                <a:latin typeface="楷体" panose="02010609060101010101" pitchFamily="49" charset="-122"/>
                <a:ea typeface="楷体" panose="02010609060101010101" pitchFamily="49" charset="-122"/>
                <a:sym typeface="+mn-ea"/>
              </a:rPr>
              <a:t>2</a:t>
            </a:r>
            <a:r>
              <a:rPr lang="zh-CN" altLang="en-US" sz="1800" dirty="0">
                <a:latin typeface="楷体" panose="02010609060101010101" pitchFamily="49" charset="-122"/>
                <a:ea typeface="楷体" panose="02010609060101010101" pitchFamily="49" charset="-122"/>
                <a:sym typeface="+mn-ea"/>
              </a:rPr>
              <a:t>年</a:t>
            </a:r>
            <a:r>
              <a:rPr lang="en-US" altLang="zh-CN" sz="1800" dirty="0">
                <a:latin typeface="楷体" panose="02010609060101010101" pitchFamily="49" charset="-122"/>
                <a:ea typeface="楷体" panose="02010609060101010101" pitchFamily="49" charset="-122"/>
                <a:sym typeface="+mn-ea"/>
              </a:rPr>
              <a:t>——</a:t>
            </a:r>
            <a:r>
              <a:rPr lang="zh-CN" altLang="en-US" sz="1800" dirty="0">
                <a:latin typeface="楷体" panose="02010609060101010101" pitchFamily="49" charset="-122"/>
                <a:ea typeface="楷体" panose="02010609060101010101" pitchFamily="49" charset="-122"/>
                <a:sym typeface="+mn-ea"/>
              </a:rPr>
              <a:t>的毕业生，才允许自费留学（那些有海外亲属的学生偿还学费后可以免除服务期）。留学和回国人数下降。 </a:t>
            </a:r>
            <a:endParaRPr lang="zh-CN" altLang="en-US" sz="1800" dirty="0">
              <a:latin typeface="楷体" panose="02010609060101010101" pitchFamily="49" charset="-122"/>
              <a:ea typeface="楷体" panose="02010609060101010101" pitchFamily="49" charset="-122"/>
            </a:endParaRPr>
          </a:p>
          <a:p>
            <a:pPr>
              <a:lnSpc>
                <a:spcPct val="80000"/>
              </a:lnSpc>
            </a:pPr>
            <a:r>
              <a:rPr lang="en-US" altLang="zh-CN" sz="1800" dirty="0">
                <a:latin typeface="楷体" panose="02010609060101010101" pitchFamily="49" charset="-122"/>
                <a:ea typeface="楷体" panose="02010609060101010101" pitchFamily="49" charset="-122"/>
                <a:sym typeface="+mn-ea"/>
              </a:rPr>
              <a:t>1992</a:t>
            </a:r>
            <a:r>
              <a:rPr lang="zh-CN" altLang="en-US" sz="1800" dirty="0">
                <a:latin typeface="楷体" panose="02010609060101010101" pitchFamily="49" charset="-122"/>
                <a:ea typeface="楷体" panose="02010609060101010101" pitchFamily="49" charset="-122"/>
                <a:sym typeface="+mn-ea"/>
              </a:rPr>
              <a:t>年春，邓小平南方讲话重申改革开放。邓小平指出，中国不能因为少数人不归就停止派出留学生，即使留学生有半数逾期不归，仍然有一半的人可以帮助国家。同年，国家教委提出了</a:t>
            </a:r>
            <a:r>
              <a:rPr lang="en-US" altLang="zh-CN" sz="1800" dirty="0">
                <a:latin typeface="楷体" panose="02010609060101010101" pitchFamily="49" charset="-122"/>
                <a:ea typeface="楷体" panose="02010609060101010101" pitchFamily="49" charset="-122"/>
                <a:sym typeface="+mn-ea"/>
              </a:rPr>
              <a:t>12</a:t>
            </a:r>
            <a:r>
              <a:rPr lang="zh-CN" altLang="en-US" sz="1800" dirty="0">
                <a:latin typeface="楷体" panose="02010609060101010101" pitchFamily="49" charset="-122"/>
                <a:ea typeface="楷体" panose="02010609060101010101" pitchFamily="49" charset="-122"/>
                <a:sym typeface="+mn-ea"/>
              </a:rPr>
              <a:t>字方针：“支持留学，鼓励回国，来去自由。”这一方针写入了中共</a:t>
            </a:r>
            <a:r>
              <a:rPr lang="en-US" altLang="zh-CN" sz="1800" dirty="0">
                <a:latin typeface="楷体" panose="02010609060101010101" pitchFamily="49" charset="-122"/>
                <a:ea typeface="楷体" panose="02010609060101010101" pitchFamily="49" charset="-122"/>
                <a:sym typeface="+mn-ea"/>
              </a:rPr>
              <a:t>14</a:t>
            </a:r>
            <a:r>
              <a:rPr lang="zh-CN" altLang="en-US" sz="1800" dirty="0">
                <a:latin typeface="楷体" panose="02010609060101010101" pitchFamily="49" charset="-122"/>
                <a:ea typeface="楷体" panose="02010609060101010101" pitchFamily="49" charset="-122"/>
                <a:sym typeface="+mn-ea"/>
              </a:rPr>
              <a:t>次代表大会文件。</a:t>
            </a:r>
            <a:endParaRPr lang="en-US" altLang="zh-CN" sz="1800" dirty="0">
              <a:latin typeface="楷体" panose="02010609060101010101" pitchFamily="49" charset="-122"/>
              <a:ea typeface="楷体" panose="02010609060101010101" pitchFamily="49" charset="-122"/>
            </a:endParaRPr>
          </a:p>
          <a:p>
            <a:pPr>
              <a:lnSpc>
                <a:spcPct val="80000"/>
              </a:lnSpc>
            </a:pPr>
            <a:r>
              <a:rPr lang="zh-CN" altLang="en-US" sz="1800" dirty="0">
                <a:latin typeface="楷体" panose="02010609060101010101" pitchFamily="49" charset="-122"/>
                <a:ea typeface="楷体" panose="02010609060101010101" pitchFamily="49" charset="-122"/>
                <a:sym typeface="+mn-ea"/>
              </a:rPr>
              <a:t>之后重点从“回国服务”转向“为国服务”，奠定了新的留学政策。</a:t>
            </a:r>
            <a:r>
              <a:rPr lang="en-US" altLang="zh-CN" sz="1800" dirty="0">
                <a:latin typeface="楷体" panose="02010609060101010101" pitchFamily="49" charset="-122"/>
                <a:ea typeface="楷体" panose="02010609060101010101" pitchFamily="49" charset="-122"/>
                <a:sym typeface="+mn-ea"/>
              </a:rPr>
              <a:t>1993</a:t>
            </a:r>
            <a:r>
              <a:rPr lang="zh-CN" altLang="en-US" sz="1800" dirty="0">
                <a:latin typeface="楷体" panose="02010609060101010101" pitchFamily="49" charset="-122"/>
                <a:ea typeface="楷体" panose="02010609060101010101" pitchFamily="49" charset="-122"/>
                <a:sym typeface="+mn-ea"/>
              </a:rPr>
              <a:t>年，国家还放松了服务期（从</a:t>
            </a:r>
            <a:r>
              <a:rPr lang="en-US" altLang="zh-CN" sz="1800" dirty="0">
                <a:latin typeface="楷体" panose="02010609060101010101" pitchFamily="49" charset="-122"/>
                <a:ea typeface="楷体" panose="02010609060101010101" pitchFamily="49" charset="-122"/>
                <a:sym typeface="+mn-ea"/>
              </a:rPr>
              <a:t>2003</a:t>
            </a:r>
            <a:r>
              <a:rPr lang="zh-CN" altLang="en-US" sz="1800" dirty="0">
                <a:latin typeface="楷体" panose="02010609060101010101" pitchFamily="49" charset="-122"/>
                <a:ea typeface="楷体" panose="02010609060101010101" pitchFamily="49" charset="-122"/>
                <a:sym typeface="+mn-ea"/>
              </a:rPr>
              <a:t>年起，即使那些没有完成服务期的学生也不必偿还学费就能申请出国）。留学再次出现高潮。 </a:t>
            </a:r>
            <a:endParaRPr lang="zh-CN" altLang="en-US" sz="1800" dirty="0">
              <a:latin typeface="楷体" panose="02010609060101010101" pitchFamily="49" charset="-122"/>
              <a:ea typeface="楷体" panose="02010609060101010101" pitchFamily="49" charset="-122"/>
            </a:endParaRPr>
          </a:p>
          <a:p>
            <a:pPr marL="0" indent="0">
              <a:lnSpc>
                <a:spcPct val="80000"/>
              </a:lnSpc>
              <a:buNone/>
            </a:pPr>
            <a:endParaRPr lang="zh-CN" altLang="en-US" sz="18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4" name="Rectangle 2"/>
          <p:cNvSpPr>
            <a:spLocks noGrp="1"/>
          </p:cNvSpPr>
          <p:nvPr>
            <p:ph type="title"/>
          </p:nvPr>
        </p:nvSpPr>
        <p:spPr>
          <a:xfrm>
            <a:off x="1150938" y="617538"/>
            <a:ext cx="6805612" cy="1143000"/>
          </a:xfrm>
        </p:spPr>
        <p:txBody>
          <a:bodyPr vert="horz" wrap="square" lIns="91440" tIns="45720" rIns="91440" bIns="45720" anchor="b" anchorCtr="0"/>
          <a:p>
            <a:pPr algn="ctr" eaLnBrk="1" hangingPunct="1"/>
            <a:r>
              <a:rPr lang="zh-CN" altLang="en-US" sz="4000" b="1" dirty="0">
                <a:latin typeface="楷体" panose="02010609060101010101" pitchFamily="49" charset="-122"/>
                <a:ea typeface="楷体" panose="02010609060101010101" pitchFamily="49" charset="-122"/>
              </a:rPr>
              <a:t>稀缺（</a:t>
            </a:r>
            <a:r>
              <a:rPr lang="en-US" altLang="zh-CN" sz="4000" b="1" dirty="0">
                <a:latin typeface="楷体" panose="02010609060101010101" pitchFamily="49" charset="-122"/>
                <a:ea typeface="楷体" panose="02010609060101010101" pitchFamily="49" charset="-122"/>
              </a:rPr>
              <a:t>scarcity</a:t>
            </a:r>
            <a:r>
              <a:rPr lang="zh-CN" altLang="en-US" sz="4000" b="1" dirty="0">
                <a:latin typeface="楷体" panose="02010609060101010101" pitchFamily="49" charset="-122"/>
                <a:ea typeface="楷体" panose="02010609060101010101" pitchFamily="49" charset="-122"/>
              </a:rPr>
              <a:t>）</a:t>
            </a:r>
            <a:endParaRPr lang="zh-CN" altLang="en-US" sz="4000" b="1" dirty="0">
              <a:latin typeface="楷体" panose="02010609060101010101" pitchFamily="49" charset="-122"/>
              <a:ea typeface="楷体" panose="02010609060101010101" pitchFamily="49" charset="-122"/>
            </a:endParaRPr>
          </a:p>
        </p:txBody>
      </p:sp>
      <p:sp>
        <p:nvSpPr>
          <p:cNvPr id="13315" name="Rectangle 3"/>
          <p:cNvSpPr>
            <a:spLocks noGrp="1"/>
          </p:cNvSpPr>
          <p:nvPr>
            <p:ph idx="1"/>
          </p:nvPr>
        </p:nvSpPr>
        <p:spPr>
          <a:xfrm>
            <a:off x="899795" y="1844675"/>
            <a:ext cx="7710805" cy="1245870"/>
          </a:xfrm>
        </p:spPr>
        <p:txBody>
          <a:bodyPr vert="horz" wrap="square" lIns="91440" tIns="45720" rIns="91440" bIns="45720" anchor="t" anchorCtr="0"/>
          <a:p>
            <a:pPr eaLnBrk="1" latinLnBrk="0" hangingPunct="1">
              <a:lnSpc>
                <a:spcPts val="1800"/>
              </a:lnSpc>
              <a:spcBef>
                <a:spcPts val="0"/>
              </a:spcBef>
            </a:pPr>
            <a:r>
              <a:rPr lang="en-US" altLang="zh-CN" sz="2000" dirty="0">
                <a:latin typeface="楷体" panose="02010609060101010101" pitchFamily="49" charset="-122"/>
                <a:ea typeface="楷体" panose="02010609060101010101" pitchFamily="49" charset="-122"/>
              </a:rPr>
              <a:t>“Commodities derive their exchangeable value from two sources: from their scarcity, and from the quantity of labor required to obtain them” (Ricardo, 1821,p.12).</a:t>
            </a:r>
            <a:endParaRPr lang="en-US" altLang="zh-CN" sz="2000" dirty="0">
              <a:latin typeface="楷体" panose="02010609060101010101" pitchFamily="49" charset="-122"/>
              <a:ea typeface="楷体" panose="02010609060101010101" pitchFamily="49" charset="-122"/>
            </a:endParaRPr>
          </a:p>
          <a:p>
            <a:pPr lvl="1" eaLnBrk="1" hangingPunct="1">
              <a:lnSpc>
                <a:spcPct val="90000"/>
              </a:lnSpc>
            </a:pPr>
            <a:r>
              <a:rPr lang="zh-CN" altLang="en-US" sz="1750" u="sng" dirty="0">
                <a:solidFill>
                  <a:schemeClr val="tx2"/>
                </a:solidFill>
                <a:latin typeface="楷体" panose="02010609060101010101" pitchFamily="49" charset="-122"/>
                <a:ea typeface="楷体" panose="02010609060101010101" pitchFamily="49" charset="-122"/>
              </a:rPr>
              <a:t>交换价值来自稀缺和劳动。</a:t>
            </a:r>
            <a:r>
              <a:rPr lang="en-US" altLang="zh-CN" sz="1750" u="sng" dirty="0">
                <a:solidFill>
                  <a:schemeClr val="tx2"/>
                </a:solidFill>
                <a:latin typeface="楷体" panose="02010609060101010101" pitchFamily="49" charset="-122"/>
                <a:ea typeface="楷体" panose="02010609060101010101" pitchFamily="49" charset="-122"/>
              </a:rPr>
              <a:t>——</a:t>
            </a:r>
            <a:r>
              <a:rPr lang="zh-CN" altLang="en-US" sz="1750" u="sng" dirty="0">
                <a:solidFill>
                  <a:schemeClr val="tx2"/>
                </a:solidFill>
                <a:latin typeface="楷体" panose="02010609060101010101" pitchFamily="49" charset="-122"/>
                <a:ea typeface="楷体" panose="02010609060101010101" pitchFamily="49" charset="-122"/>
              </a:rPr>
              <a:t>劳动价值论</a:t>
            </a:r>
            <a:endParaRPr lang="zh-CN" altLang="en-US" sz="1750" u="sng" dirty="0">
              <a:solidFill>
                <a:schemeClr val="tx2"/>
              </a:solidFill>
              <a:latin typeface="楷体" panose="02010609060101010101" pitchFamily="49" charset="-122"/>
              <a:ea typeface="楷体" panose="02010609060101010101" pitchFamily="49" charset="-122"/>
            </a:endParaRPr>
          </a:p>
        </p:txBody>
      </p:sp>
      <p:sp>
        <p:nvSpPr>
          <p:cNvPr id="14339" name="Rectangle 3"/>
          <p:cNvSpPr>
            <a:spLocks noGrp="1"/>
          </p:cNvSpPr>
          <p:nvPr>
            <p:custDataLst>
              <p:tags r:id="rId1"/>
            </p:custDataLst>
          </p:nvPr>
        </p:nvSpPr>
        <p:spPr>
          <a:xfrm>
            <a:off x="899795" y="2924810"/>
            <a:ext cx="7543800" cy="133350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ts val="1800"/>
              </a:lnSpc>
              <a:spcBef>
                <a:spcPts val="0"/>
              </a:spcBef>
            </a:pPr>
            <a:r>
              <a:rPr lang="en-US" altLang="zh-CN" sz="2000" kern="0" dirty="0">
                <a:latin typeface="楷体" panose="02010609060101010101" pitchFamily="49" charset="-122"/>
                <a:ea typeface="楷体" panose="02010609060101010101" pitchFamily="49" charset="-122"/>
              </a:rPr>
              <a:t>“I mean all things, material or immaterial, that are scarce, that is to say, on the one hand, useful to us and, on the other hand, only available to us in limited quantity.”  (Walras, 1926，p65）</a:t>
            </a:r>
            <a:endParaRPr lang="en-US" altLang="zh-CN" sz="2000" kern="0" dirty="0">
              <a:latin typeface="楷体" panose="02010609060101010101" pitchFamily="49" charset="-122"/>
              <a:ea typeface="楷体" panose="02010609060101010101" pitchFamily="49" charset="-122"/>
            </a:endParaRPr>
          </a:p>
          <a:p>
            <a:pPr lvl="1" eaLnBrk="1" hangingPunct="1"/>
            <a:r>
              <a:rPr lang="en-US" altLang="zh-CN" sz="1750" i="1" u="sng" dirty="0">
                <a:solidFill>
                  <a:schemeClr val="tx2"/>
                </a:solidFill>
                <a:latin typeface="楷体" panose="02010609060101010101" pitchFamily="49" charset="-122"/>
                <a:ea typeface="楷体" panose="02010609060101010101" pitchFamily="49" charset="-122"/>
              </a:rPr>
              <a:t>Useful: capable of satisfying a want.</a:t>
            </a:r>
            <a:r>
              <a:rPr lang="zh-CN" altLang="en-US" sz="1750" u="sng" dirty="0">
                <a:solidFill>
                  <a:schemeClr val="tx2"/>
                </a:solidFill>
                <a:latin typeface="楷体" panose="02010609060101010101" pitchFamily="49" charset="-122"/>
                <a:ea typeface="楷体" panose="02010609060101010101" pitchFamily="49" charset="-122"/>
              </a:rPr>
              <a:t>稀缺</a:t>
            </a:r>
            <a:r>
              <a:rPr lang="en-US" altLang="zh-CN" sz="1750" u="sng" dirty="0">
                <a:solidFill>
                  <a:schemeClr val="tx2"/>
                </a:solidFill>
                <a:latin typeface="楷体" panose="02010609060101010101" pitchFamily="49" charset="-122"/>
                <a:ea typeface="楷体" panose="02010609060101010101" pitchFamily="49" charset="-122"/>
              </a:rPr>
              <a:t>=</a:t>
            </a:r>
            <a:r>
              <a:rPr lang="zh-CN" altLang="en-US" sz="1750" u="sng" dirty="0">
                <a:solidFill>
                  <a:schemeClr val="tx2"/>
                </a:solidFill>
                <a:latin typeface="楷体" panose="02010609060101010101" pitchFamily="49" charset="-122"/>
                <a:ea typeface="楷体" panose="02010609060101010101" pitchFamily="49" charset="-122"/>
              </a:rPr>
              <a:t>有用</a:t>
            </a:r>
            <a:r>
              <a:rPr lang="en-US" altLang="zh-CN" sz="1750" u="sng" dirty="0">
                <a:solidFill>
                  <a:schemeClr val="tx2"/>
                </a:solidFill>
                <a:latin typeface="楷体" panose="02010609060101010101" pitchFamily="49" charset="-122"/>
                <a:ea typeface="楷体" panose="02010609060101010101" pitchFamily="49" charset="-122"/>
              </a:rPr>
              <a:t>+</a:t>
            </a:r>
            <a:r>
              <a:rPr lang="zh-CN" altLang="en-US" sz="1750" u="sng" dirty="0">
                <a:solidFill>
                  <a:schemeClr val="tx2"/>
                </a:solidFill>
                <a:latin typeface="楷体" panose="02010609060101010101" pitchFamily="49" charset="-122"/>
                <a:ea typeface="楷体" panose="02010609060101010101" pitchFamily="49" charset="-122"/>
              </a:rPr>
              <a:t>不足够</a:t>
            </a:r>
            <a:endParaRPr lang="zh-CN" altLang="en-US" sz="1750" u="sng" dirty="0">
              <a:solidFill>
                <a:schemeClr val="tx2"/>
              </a:solidFill>
              <a:latin typeface="楷体" panose="02010609060101010101" pitchFamily="49" charset="-122"/>
              <a:ea typeface="楷体" panose="02010609060101010101" pitchFamily="49" charset="-122"/>
            </a:endParaRPr>
          </a:p>
        </p:txBody>
      </p:sp>
      <p:sp>
        <p:nvSpPr>
          <p:cNvPr id="15363" name="Rectangle 3"/>
          <p:cNvSpPr>
            <a:spLocks noGrp="1"/>
          </p:cNvSpPr>
          <p:nvPr>
            <p:custDataLst>
              <p:tags r:id="rId2"/>
            </p:custDataLst>
          </p:nvPr>
        </p:nvSpPr>
        <p:spPr>
          <a:xfrm>
            <a:off x="932815" y="4258310"/>
            <a:ext cx="7677785" cy="114998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ts val="1800"/>
              </a:lnSpc>
              <a:spcBef>
                <a:spcPts val="0"/>
              </a:spcBef>
            </a:pPr>
            <a:r>
              <a:rPr lang="en-US" altLang="zh-CN" sz="2000" dirty="0">
                <a:latin typeface="楷体" panose="02010609060101010101" pitchFamily="49" charset="-122"/>
                <a:ea typeface="楷体" panose="02010609060101010101" pitchFamily="49" charset="-122"/>
              </a:rPr>
              <a:t>“Economics is the science which studies human behavior as a relationship between ends and scarce means which have alternative uses”. (Robbins, 1932</a:t>
            </a:r>
            <a:r>
              <a:rPr lang="zh-CN" altLang="en-US" sz="2000" dirty="0">
                <a:latin typeface="楷体" panose="02010609060101010101" pitchFamily="49" charset="-122"/>
                <a:ea typeface="楷体" panose="02010609060101010101" pitchFamily="49" charset="-122"/>
              </a:rPr>
              <a:t>，</a:t>
            </a:r>
            <a:r>
              <a:rPr lang="en-US" altLang="zh-CN" sz="2000" dirty="0">
                <a:latin typeface="楷体" panose="02010609060101010101" pitchFamily="49" charset="-122"/>
                <a:ea typeface="楷体" panose="02010609060101010101" pitchFamily="49" charset="-122"/>
              </a:rPr>
              <a:t>p.16</a:t>
            </a:r>
            <a:r>
              <a:rPr lang="zh-CN" altLang="en-US" sz="2000" dirty="0">
                <a:latin typeface="楷体" panose="02010609060101010101" pitchFamily="49" charset="-122"/>
                <a:ea typeface="楷体" panose="02010609060101010101" pitchFamily="49" charset="-122"/>
              </a:rPr>
              <a:t>）</a:t>
            </a:r>
            <a:endParaRPr lang="zh-CN" altLang="en-US" sz="2000" dirty="0">
              <a:latin typeface="楷体" panose="02010609060101010101" pitchFamily="49" charset="-122"/>
              <a:ea typeface="楷体" panose="02010609060101010101" pitchFamily="49" charset="-122"/>
            </a:endParaRPr>
          </a:p>
          <a:p>
            <a:pPr lvl="1" eaLnBrk="1" hangingPunct="1"/>
            <a:r>
              <a:rPr lang="zh-CN" altLang="en-US" sz="1750" u="sng" dirty="0">
                <a:solidFill>
                  <a:schemeClr val="tx2"/>
                </a:solidFill>
                <a:latin typeface="楷体" panose="02010609060101010101" pitchFamily="49" charset="-122"/>
                <a:ea typeface="楷体" panose="02010609060101010101" pitchFamily="49" charset="-122"/>
              </a:rPr>
              <a:t>多重目的与可选择的稀缺手段之间的关系研究人类行为</a:t>
            </a:r>
            <a:endParaRPr lang="zh-CN" altLang="en-US" sz="1750" u="sng" dirty="0">
              <a:solidFill>
                <a:schemeClr val="tx2"/>
              </a:solidFill>
              <a:latin typeface="楷体" panose="02010609060101010101" pitchFamily="49" charset="-122"/>
              <a:ea typeface="楷体" panose="02010609060101010101" pitchFamily="49" charset="-122"/>
            </a:endParaRPr>
          </a:p>
          <a:p>
            <a:pPr eaLnBrk="1" hangingPunct="1"/>
            <a:endParaRPr lang="zh-CN" altLang="en-US" sz="1750" u="sng" dirty="0">
              <a:solidFill>
                <a:schemeClr val="tx2"/>
              </a:solidFill>
              <a:latin typeface="楷体" panose="02010609060101010101" pitchFamily="49" charset="-122"/>
              <a:ea typeface="楷体" panose="02010609060101010101" pitchFamily="49" charset="-122"/>
            </a:endParaRPr>
          </a:p>
        </p:txBody>
      </p:sp>
      <p:sp>
        <p:nvSpPr>
          <p:cNvPr id="16387" name="Rectangle 3"/>
          <p:cNvSpPr>
            <a:spLocks noGrp="1"/>
          </p:cNvSpPr>
          <p:nvPr>
            <p:custDataLst>
              <p:tags r:id="rId3"/>
            </p:custDataLst>
          </p:nvPr>
        </p:nvSpPr>
        <p:spPr>
          <a:xfrm>
            <a:off x="899795" y="5300980"/>
            <a:ext cx="7982585" cy="154051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90000"/>
              </a:lnSpc>
              <a:spcBef>
                <a:spcPts val="0"/>
              </a:spcBef>
            </a:pPr>
            <a:r>
              <a:rPr lang="en-US" altLang="zh-CN" sz="2000" dirty="0">
                <a:latin typeface="楷体" panose="02010609060101010101" pitchFamily="49" charset="-122"/>
                <a:ea typeface="楷体" panose="02010609060101010101" pitchFamily="49" charset="-122"/>
              </a:rPr>
              <a:t>“Scarcity” means your wants and desires exceed what is available. (Alchian,1970s) </a:t>
            </a:r>
            <a:r>
              <a:rPr lang="zh-CN" altLang="en-US" sz="1800" u="sng" dirty="0">
                <a:solidFill>
                  <a:schemeClr val="tx2"/>
                </a:solidFill>
                <a:latin typeface="楷体" panose="02010609060101010101" pitchFamily="49" charset="-122"/>
                <a:ea typeface="楷体" panose="02010609060101010101" pitchFamily="49" charset="-122"/>
                <a:sym typeface="+mn-ea"/>
              </a:rPr>
              <a:t>稀缺是想要的少于存在的</a:t>
            </a:r>
            <a:endParaRPr lang="en-US" altLang="zh-CN" sz="1800" u="sng" dirty="0">
              <a:latin typeface="楷体" panose="02010609060101010101" pitchFamily="49" charset="-122"/>
              <a:ea typeface="楷体" panose="02010609060101010101" pitchFamily="49" charset="-122"/>
            </a:endParaRPr>
          </a:p>
          <a:p>
            <a:pPr eaLnBrk="1" hangingPunct="1">
              <a:lnSpc>
                <a:spcPct val="90000"/>
              </a:lnSpc>
            </a:pP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物品（</a:t>
            </a:r>
            <a:r>
              <a:rPr lang="en-US" altLang="zh-CN" sz="2000" dirty="0">
                <a:latin typeface="楷体" panose="02010609060101010101" pitchFamily="49" charset="-122"/>
                <a:ea typeface="楷体" panose="02010609060101010101" pitchFamily="49" charset="-122"/>
              </a:rPr>
              <a:t>goods)”</a:t>
            </a:r>
            <a:r>
              <a:rPr lang="zh-CN" altLang="en-US" sz="2000" dirty="0">
                <a:latin typeface="楷体" panose="02010609060101010101" pitchFamily="49" charset="-122"/>
                <a:ea typeface="楷体" panose="02010609060101010101" pitchFamily="49" charset="-122"/>
              </a:rPr>
              <a:t>的定义是有胜于无。“经济物品”的定义是多胜于少。“缺乏”说的是“供应不能完全满足人的需要”；因此才有“多胜于少” （张五常，</a:t>
            </a:r>
            <a:r>
              <a:rPr lang="en-US" altLang="zh-CN" sz="2000" dirty="0">
                <a:latin typeface="楷体" panose="02010609060101010101" pitchFamily="49" charset="-122"/>
                <a:ea typeface="楷体" panose="02010609060101010101" pitchFamily="49" charset="-122"/>
              </a:rPr>
              <a:t>2002</a:t>
            </a:r>
            <a:r>
              <a:rPr lang="zh-CN" altLang="en-US" sz="2000" dirty="0">
                <a:latin typeface="楷体" panose="02010609060101010101" pitchFamily="49" charset="-122"/>
                <a:ea typeface="楷体" panose="02010609060101010101" pitchFamily="49" charset="-122"/>
              </a:rPr>
              <a:t>）。</a:t>
            </a:r>
            <a:r>
              <a:rPr lang="zh-CN" altLang="en-US" sz="1800" u="sng" dirty="0">
                <a:solidFill>
                  <a:schemeClr val="tx2"/>
                </a:solidFill>
                <a:latin typeface="楷体" panose="02010609060101010101" pitchFamily="49" charset="-122"/>
                <a:ea typeface="楷体" panose="02010609060101010101" pitchFamily="49" charset="-122"/>
              </a:rPr>
              <a:t>稀缺</a:t>
            </a:r>
            <a:r>
              <a:rPr lang="en-US" altLang="zh-CN" sz="1800" u="sng" dirty="0">
                <a:solidFill>
                  <a:schemeClr val="tx2"/>
                </a:solidFill>
                <a:latin typeface="楷体" panose="02010609060101010101" pitchFamily="49" charset="-122"/>
                <a:ea typeface="楷体" panose="02010609060101010101" pitchFamily="49" charset="-122"/>
              </a:rPr>
              <a:t>=</a:t>
            </a:r>
            <a:r>
              <a:rPr lang="zh-CN" altLang="en-US" sz="1800" u="sng" dirty="0">
                <a:solidFill>
                  <a:schemeClr val="tx2"/>
                </a:solidFill>
                <a:latin typeface="楷体" panose="02010609060101010101" pitchFamily="49" charset="-122"/>
                <a:ea typeface="楷体" panose="02010609060101010101" pitchFamily="49" charset="-122"/>
              </a:rPr>
              <a:t>经济物品</a:t>
            </a:r>
            <a:r>
              <a:rPr lang="en-US" altLang="zh-CN" sz="1800" u="sng" dirty="0">
                <a:solidFill>
                  <a:schemeClr val="tx2"/>
                </a:solidFill>
                <a:latin typeface="楷体" panose="02010609060101010101" pitchFamily="49" charset="-122"/>
                <a:ea typeface="楷体" panose="02010609060101010101" pitchFamily="49" charset="-122"/>
              </a:rPr>
              <a:t>=</a:t>
            </a:r>
            <a:r>
              <a:rPr lang="zh-CN" altLang="en-US" sz="1800" u="sng" dirty="0">
                <a:solidFill>
                  <a:schemeClr val="tx2"/>
                </a:solidFill>
                <a:latin typeface="楷体" panose="02010609060101010101" pitchFamily="49" charset="-122"/>
                <a:ea typeface="楷体" panose="02010609060101010101" pitchFamily="49" charset="-122"/>
              </a:rPr>
              <a:t>多胜于少</a:t>
            </a:r>
            <a:endParaRPr lang="zh-CN" altLang="en-US" sz="1800" u="sng" dirty="0">
              <a:solidFill>
                <a:schemeClr val="tx2"/>
              </a:solidFill>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外贸体制改革</a:t>
            </a:r>
            <a:endParaRPr lang="zh-CN" altLang="en-US" sz="3600" b="1" dirty="0">
              <a:latin typeface="楷体" panose="02010609060101010101" pitchFamily="49" charset="-122"/>
              <a:ea typeface="楷体" panose="02010609060101010101" pitchFamily="49" charset="-122"/>
            </a:endParaRPr>
          </a:p>
        </p:txBody>
      </p:sp>
      <p:sp>
        <p:nvSpPr>
          <p:cNvPr id="36867" name="Rectangle 3"/>
          <p:cNvSpPr>
            <a:spLocks noGrp="1"/>
          </p:cNvSpPr>
          <p:nvPr>
            <p:ph idx="1"/>
          </p:nvPr>
        </p:nvSpPr>
        <p:spPr>
          <a:xfrm>
            <a:off x="827088" y="1989138"/>
            <a:ext cx="7561262" cy="4651375"/>
          </a:xfrm>
        </p:spPr>
        <p:txBody>
          <a:bodyPr vert="horz" wrap="square" lIns="91440" tIns="45720" rIns="91440" bIns="45720" anchor="t" anchorCtr="0"/>
          <a:p>
            <a:pPr>
              <a:lnSpc>
                <a:spcPct val="90000"/>
              </a:lnSpc>
            </a:pPr>
            <a:r>
              <a:rPr lang="zh-CN" altLang="en-US" sz="2000" dirty="0">
                <a:latin typeface="楷体" panose="02010609060101010101" pitchFamily="49" charset="-122"/>
                <a:ea typeface="楷体" panose="02010609060101010101" pitchFamily="49" charset="-122"/>
              </a:rPr>
              <a:t>传统外贸体制的特征：高度集中、政企不分、统负盈亏</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全国</a:t>
            </a:r>
            <a:r>
              <a:rPr lang="en-US" altLang="zh-CN" sz="2000" dirty="0">
                <a:latin typeface="楷体" panose="02010609060101010101" pitchFamily="49" charset="-122"/>
                <a:ea typeface="楷体" panose="02010609060101010101" pitchFamily="49" charset="-122"/>
              </a:rPr>
              <a:t>8</a:t>
            </a:r>
            <a:r>
              <a:rPr lang="zh-CN" altLang="en-US" sz="2000" dirty="0">
                <a:latin typeface="楷体" panose="02010609060101010101" pitchFamily="49" charset="-122"/>
                <a:ea typeface="楷体" panose="02010609060101010101" pitchFamily="49" charset="-122"/>
              </a:rPr>
              <a:t>个外贸公司，国家对外经贸的行政垄断</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指令计划，外加审批许可、保护性关税、货运监管</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外贸部分核算、财政负盈亏；</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进口商品的内销价和外销收购价，由计划定；出口商品的销价和内销商品的采购价，国际市场定；</a:t>
            </a:r>
            <a:endParaRPr lang="zh-CN" altLang="en-US" sz="2000" dirty="0">
              <a:latin typeface="楷体" panose="02010609060101010101" pitchFamily="49" charset="-122"/>
              <a:ea typeface="楷体" panose="02010609060101010101" pitchFamily="49" charset="-122"/>
            </a:endParaRPr>
          </a:p>
          <a:p>
            <a:pPr>
              <a:lnSpc>
                <a:spcPct val="90000"/>
              </a:lnSpc>
            </a:pPr>
            <a:r>
              <a:rPr lang="en-US" altLang="zh-CN" sz="2000" dirty="0">
                <a:latin typeface="楷体" panose="02010609060101010101" pitchFamily="49" charset="-122"/>
                <a:ea typeface="楷体" panose="02010609060101010101" pitchFamily="49" charset="-122"/>
              </a:rPr>
              <a:t>1984</a:t>
            </a:r>
            <a:r>
              <a:rPr lang="zh-CN" altLang="en-US" sz="2000" dirty="0">
                <a:latin typeface="楷体" panose="02010609060101010101" pitchFamily="49" charset="-122"/>
                <a:ea typeface="楷体" panose="02010609060101010101" pitchFamily="49" charset="-122"/>
              </a:rPr>
              <a:t>年国务院批准外贸体制的改革</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政企分开</a:t>
            </a:r>
            <a:endParaRPr lang="en-US" altLang="zh-CN"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外汇留成、外贸代理制，促进外贸系统内部竞争</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工贸结合、技贸结合、进出结合</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简化计划审批、扩大经济调节</a:t>
            </a:r>
            <a:endParaRPr lang="zh-CN" altLang="en-US" sz="2000" dirty="0">
              <a:latin typeface="楷体" panose="02010609060101010101" pitchFamily="49" charset="-122"/>
              <a:ea typeface="楷体" panose="02010609060101010101" pitchFamily="49" charset="-122"/>
            </a:endParaRPr>
          </a:p>
          <a:p>
            <a:pPr>
              <a:lnSpc>
                <a:spcPct val="90000"/>
              </a:lnSpc>
            </a:pPr>
            <a:r>
              <a:rPr lang="en-US" altLang="zh-CN" sz="2000" dirty="0">
                <a:latin typeface="楷体" panose="02010609060101010101" pitchFamily="49" charset="-122"/>
                <a:ea typeface="楷体" panose="02010609060101010101" pitchFamily="49" charset="-122"/>
              </a:rPr>
              <a:t>1988-1990</a:t>
            </a:r>
            <a:r>
              <a:rPr lang="zh-CN" altLang="en-US" sz="2000" dirty="0">
                <a:latin typeface="楷体" panose="02010609060101010101" pitchFamily="49" charset="-122"/>
                <a:ea typeface="楷体" panose="02010609060101010101" pitchFamily="49" charset="-122"/>
              </a:rPr>
              <a:t>年，外贸承包责任制</a:t>
            </a:r>
            <a:endParaRPr lang="zh-CN" altLang="en-US" sz="2000" dirty="0">
              <a:latin typeface="楷体" panose="02010609060101010101" pitchFamily="49" charset="-122"/>
              <a:ea typeface="楷体" panose="02010609060101010101" pitchFamily="49" charset="-122"/>
            </a:endParaRPr>
          </a:p>
          <a:p>
            <a:pPr>
              <a:lnSpc>
                <a:spcPct val="90000"/>
              </a:lnSpc>
            </a:pPr>
            <a:r>
              <a:rPr lang="en-US" altLang="zh-CN" sz="2000" dirty="0">
                <a:latin typeface="楷体" panose="02010609060101010101" pitchFamily="49" charset="-122"/>
                <a:ea typeface="楷体" panose="02010609060101010101" pitchFamily="49" charset="-122"/>
              </a:rPr>
              <a:t>1991</a:t>
            </a:r>
            <a:r>
              <a:rPr lang="zh-CN" altLang="en-US" sz="2000" dirty="0">
                <a:latin typeface="楷体" panose="02010609060101010101" pitchFamily="49" charset="-122"/>
                <a:ea typeface="楷体" panose="02010609060101010101" pitchFamily="49" charset="-122"/>
              </a:rPr>
              <a:t>年，取消对出口的财政补贴</a:t>
            </a:r>
            <a:endParaRPr lang="zh-CN" altLang="en-US" sz="2000" dirty="0">
              <a:latin typeface="楷体" panose="02010609060101010101" pitchFamily="49" charset="-122"/>
              <a:ea typeface="楷体" panose="02010609060101010101" pitchFamily="49" charset="-122"/>
            </a:endParaRPr>
          </a:p>
          <a:p>
            <a:pPr>
              <a:lnSpc>
                <a:spcPct val="90000"/>
              </a:lnSpc>
            </a:pPr>
            <a:r>
              <a:rPr lang="en-US" altLang="zh-CN" sz="2000" dirty="0">
                <a:latin typeface="楷体" panose="02010609060101010101" pitchFamily="49" charset="-122"/>
                <a:ea typeface="楷体" panose="02010609060101010101" pitchFamily="49" charset="-122"/>
              </a:rPr>
              <a:t>1994</a:t>
            </a:r>
            <a:r>
              <a:rPr lang="zh-CN" altLang="en-US" sz="2000" dirty="0">
                <a:latin typeface="楷体" panose="02010609060101010101" pitchFamily="49" charset="-122"/>
                <a:ea typeface="楷体" panose="02010609060101010101" pitchFamily="49" charset="-122"/>
              </a:rPr>
              <a:t>年，外汇体制改革</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90"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外汇体制改革</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612140" y="1772920"/>
            <a:ext cx="858456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年恢复</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1958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年实行过的“外汇留成”，但从地方外贸企业留成</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6</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％，扩大为中央部委、地方和企业全面的外汇留成；留成比例则提高为</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％（中央部委）和</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40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％（地方），有的部门甚至提高到</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80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％至</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外汇留成的形式主要是“外汇额度”；</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1980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允许中国银行办理外汇额度的调剂业务，在北京、上海等地设立</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个外汇调剂中心，允许按照内部结算汇率（高于官价汇率）上浮</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％的范围内交易外汇额度</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1985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年后，外管局监管外汇交易，从深圳开始买卖外汇额度的自由定价，并扩大到全国</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100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多个外汇调剂中心</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1987-1992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年，约</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90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个外汇调剂中心成为公开市场，成交量从</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47</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亿美金扩展为</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228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亿美金；另有估计占全国用汇量的</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50%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（周小川，</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1994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1993</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年，外汇双轨制并轨，官方汇率与外汇调剂中心的公开市场汇率，按成交量</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加权形成统一汇率，外汇额度从此成为历史。</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盛洪，“外汇额度交易</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一个计划权利交易的案例”</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100000"/>
              </a:lnSpc>
              <a:spcBef>
                <a:spcPct val="20000"/>
              </a:spcBef>
              <a:spcAft>
                <a:spcPct val="0"/>
              </a:spcAft>
              <a:buClr>
                <a:schemeClr val="folHlink"/>
              </a:buClr>
              <a:buSzPct val="60000"/>
              <a:buFont typeface="Wingdings" panose="05000000000000000000" pitchFamily="2" charset="2"/>
              <a:buNone/>
              <a:defRPr/>
            </a:pP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             《</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中国制度变迁的案例研究</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（第</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集），上海人民出版社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4"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中国入世</a:t>
            </a:r>
            <a:endParaRPr lang="zh-CN" altLang="en-US" sz="3600" b="1" dirty="0">
              <a:latin typeface="楷体" panose="02010609060101010101" pitchFamily="49" charset="-122"/>
              <a:ea typeface="楷体" panose="02010609060101010101" pitchFamily="49" charset="-122"/>
            </a:endParaRPr>
          </a:p>
        </p:txBody>
      </p:sp>
      <p:sp>
        <p:nvSpPr>
          <p:cNvPr id="38915" name="Rectangle 3"/>
          <p:cNvSpPr>
            <a:spLocks noGrp="1"/>
          </p:cNvSpPr>
          <p:nvPr>
            <p:ph idx="1"/>
          </p:nvPr>
        </p:nvSpPr>
        <p:spPr>
          <a:xfrm>
            <a:off x="989013" y="2060575"/>
            <a:ext cx="7705725" cy="4651375"/>
          </a:xfrm>
        </p:spPr>
        <p:txBody>
          <a:bodyPr vert="horz" wrap="square" lIns="91440" tIns="45720" rIns="91440" bIns="45720" anchor="t" anchorCtr="0"/>
          <a:p>
            <a:pPr>
              <a:lnSpc>
                <a:spcPct val="90000"/>
              </a:lnSpc>
            </a:pPr>
            <a:r>
              <a:rPr lang="zh-CN" altLang="en-US" sz="2000" dirty="0">
                <a:latin typeface="楷体" panose="02010609060101010101" pitchFamily="49" charset="-122"/>
                <a:ea typeface="楷体" panose="02010609060101010101" pitchFamily="49" charset="-122"/>
              </a:rPr>
              <a:t>世贸协定：政府间关于市场开放的协定</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漫长的入世谈判过程</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症结何在？</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汽车关税：幼稚工业保护？</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羊毛进口：澳大利亚、新西兰要出口羊毛，农业部反对</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“狼来了”？</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农业要垮了？</a:t>
            </a:r>
            <a:endParaRPr lang="en-US" altLang="zh-CN"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民族企业要垮了？</a:t>
            </a:r>
            <a:endParaRPr lang="en-US" altLang="zh-CN"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增加</a:t>
            </a:r>
            <a:r>
              <a:rPr lang="en-US" altLang="zh-CN" sz="2000" dirty="0">
                <a:latin typeface="楷体" panose="02010609060101010101" pitchFamily="49" charset="-122"/>
                <a:ea typeface="楷体" panose="02010609060101010101" pitchFamily="49" charset="-122"/>
              </a:rPr>
              <a:t>1000</a:t>
            </a:r>
            <a:r>
              <a:rPr lang="zh-CN" altLang="en-US" sz="2000" dirty="0">
                <a:latin typeface="楷体" panose="02010609060101010101" pitchFamily="49" charset="-122"/>
                <a:ea typeface="楷体" panose="02010609060101010101" pitchFamily="49" charset="-122"/>
              </a:rPr>
              <a:t>万失业？</a:t>
            </a:r>
            <a:endParaRPr lang="zh-CN" altLang="en-US" sz="2000" dirty="0">
              <a:latin typeface="楷体" panose="02010609060101010101" pitchFamily="49" charset="-122"/>
              <a:ea typeface="楷体" panose="02010609060101010101" pitchFamily="49" charset="-122"/>
            </a:endParaRPr>
          </a:p>
          <a:p>
            <a:pPr lvl="1">
              <a:lnSpc>
                <a:spcPct val="90000"/>
              </a:lnSpc>
            </a:pPr>
            <a:r>
              <a:rPr lang="zh-CN" altLang="en-US" sz="2000" dirty="0">
                <a:latin typeface="楷体" panose="02010609060101010101" pitchFamily="49" charset="-122"/>
                <a:ea typeface="楷体" panose="02010609060101010101" pitchFamily="49" charset="-122"/>
              </a:rPr>
              <a:t>边疆会不稳定？</a:t>
            </a:r>
            <a:endParaRPr lang="zh-CN" altLang="en-US" sz="2000" dirty="0">
              <a:latin typeface="楷体" panose="02010609060101010101" pitchFamily="49" charset="-122"/>
              <a:ea typeface="楷体" panose="02010609060101010101" pitchFamily="49" charset="-122"/>
            </a:endParaRPr>
          </a:p>
          <a:p>
            <a:pPr>
              <a:lnSpc>
                <a:spcPct val="90000"/>
              </a:lnSpc>
            </a:pPr>
            <a:r>
              <a:rPr lang="zh-CN" altLang="en-US" sz="2000" dirty="0">
                <a:latin typeface="楷体" panose="02010609060101010101" pitchFamily="49" charset="-122"/>
                <a:ea typeface="楷体" panose="02010609060101010101" pitchFamily="49" charset="-122"/>
              </a:rPr>
              <a:t>对外开放促对内改革</a:t>
            </a:r>
            <a:endParaRPr lang="zh-CN" altLang="en-US" sz="2000" dirty="0">
              <a:latin typeface="楷体" panose="02010609060101010101" pitchFamily="49" charset="-122"/>
              <a:ea typeface="楷体" panose="02010609060101010101" pitchFamily="49" charset="-122"/>
            </a:endParaRPr>
          </a:p>
        </p:txBody>
      </p:sp>
    </p:spTree>
  </p:cSld>
  <p:clrMapOvr>
    <a:masterClrMapping/>
  </p:clrMapOvr>
  <p:transition>
    <p:zoom dir="in"/>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8"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渐进开放</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70572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中国从点到面的渐近开放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1980-81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，广东福建的四个特区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1984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个沿海开放城市</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1985</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月，长三角、珠三角、厦漳泉三角洲和辽东半岛、山东半岛；</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1988</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月，海南设省，最大的经济特区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1990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月，上海浦东；</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1991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年，满洲里、丹东、绥芬河、珲春四个北部口岸；</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1992</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年，上海沿长江</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6</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个沿江城市；</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4</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个边境和沿海的省会城市；</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13</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个沿边城市；</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11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个内陆省会城市；</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2000</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rPr>
              <a:t>年，西部开发、西部开放</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“梯度开放理论”</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None/>
              <a:defRPr/>
            </a:pPr>
            <a:endPar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2"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我国对外开放取得的成就</a:t>
            </a:r>
            <a:endParaRPr lang="zh-CN" altLang="en-US" sz="36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705725"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年我国外贸总额</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206</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亿美元，居</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世界</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22</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位；</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2021</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年我国外贸总额达</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6.05</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万亿美元，居世界</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首位，其中出口</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3.36</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万亿美元，进口</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2.69</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万亿美元</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年吸收外资与对外投资均不足</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2000</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万元美元，</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2021</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年分别为</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1734</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亿美元和</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1477</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亿美元。</a:t>
            </a:r>
            <a:endPar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从</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1978</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年的外贸依存度为</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9.75%</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，到</a:t>
            </a:r>
            <a:r>
              <a:rPr kumimoji="1" lang="en-US"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2021</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年</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的</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44.24%</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涉外经济对</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GDP</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增长的贡献度高；</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出口产业劳动密集程度高；</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引进先进技术、提升经济结构</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进口大量稀缺的资源；</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742950" marR="0" lvl="1" indent="-285750" algn="l" defTabSz="914400" rtl="0" eaLnBrk="0" fontAlgn="base" latinLnBrk="0" hangingPunct="0">
              <a:lnSpc>
                <a:spcPct val="90000"/>
              </a:lnSpc>
              <a:spcBef>
                <a:spcPct val="20000"/>
              </a:spcBef>
              <a:spcAft>
                <a:spcPct val="0"/>
              </a:spcAft>
              <a:buClr>
                <a:schemeClr val="hlink"/>
              </a:buClr>
              <a:buSzPct val="55000"/>
              <a:buFont typeface="Wingdings" panose="05000000000000000000" pitchFamily="2" charset="2"/>
              <a:buChar char="n"/>
              <a:defRPr/>
            </a:pP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中国</a:t>
            </a:r>
            <a:r>
              <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的</a:t>
            </a:r>
            <a:r>
              <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收益：劳务收入、税收、利润、土租、技术、眼光</a:t>
            </a:r>
            <a:r>
              <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endParaRPr kumimoji="1" lang="zh-CN" altLang="en-US"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None/>
              <a:defRPr/>
            </a:pPr>
            <a:endParaRPr kumimoji="1" lang="zh-CN" altLang="en-US" sz="18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6" name="Rectangle 2"/>
          <p:cNvSpPr>
            <a:spLocks noGrp="1"/>
          </p:cNvSpPr>
          <p:nvPr>
            <p:ph type="title"/>
          </p:nvPr>
        </p:nvSpPr>
        <p:spPr>
          <a:xfrm>
            <a:off x="1150938" y="617538"/>
            <a:ext cx="7381875" cy="1143000"/>
          </a:xfrm>
        </p:spPr>
        <p:txBody>
          <a:bodyPr vert="horz" wrap="square" lIns="91440" tIns="45720" rIns="91440" bIns="45720" anchor="b" anchorCtr="0"/>
          <a:p>
            <a:pPr algn="ctr" eaLnBrk="1" hangingPunct="1"/>
            <a:r>
              <a:rPr lang="zh-CN" altLang="en-US" sz="3000" b="1" dirty="0">
                <a:latin typeface="楷体" panose="02010609060101010101" pitchFamily="49" charset="-122"/>
                <a:ea typeface="楷体" panose="02010609060101010101" pitchFamily="49" charset="-122"/>
              </a:rPr>
              <a:t>二十大提出的目标：推进高水平对外开放</a:t>
            </a:r>
            <a:endParaRPr lang="zh-CN" altLang="en-US" sz="3000" b="1" dirty="0">
              <a:latin typeface="楷体" panose="02010609060101010101" pitchFamily="49" charset="-122"/>
              <a:ea typeface="楷体" panose="02010609060101010101" pitchFamily="49" charset="-122"/>
            </a:endParaRPr>
          </a:p>
        </p:txBody>
      </p:sp>
      <p:sp>
        <p:nvSpPr>
          <p:cNvPr id="8195" name="Rectangle 3"/>
          <p:cNvSpPr>
            <a:spLocks noGrp="1" noChangeArrowheads="1"/>
          </p:cNvSpPr>
          <p:nvPr>
            <p:ph idx="1"/>
          </p:nvPr>
        </p:nvSpPr>
        <p:spPr>
          <a:xfrm>
            <a:off x="827088" y="1989138"/>
            <a:ext cx="7848600" cy="4651375"/>
          </a:xfrm>
        </p:spPr>
        <p:txBody>
          <a:bodyPr vert="horz" wrap="square" lIns="91440" tIns="45720" rIns="91440" bIns="45720" numCol="1" anchor="t" anchorCtr="0" compatLnSpc="1"/>
          <a:lstStyle/>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依托</a:t>
            </a:r>
            <a:r>
              <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我国超大规模市场优势，以国内大循环吸引全球资源要素，增强国内国际两个市场两种资源联动效应，提升贸易投资合作质量和水平</a:t>
            </a: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稳步</a:t>
            </a:r>
            <a:r>
              <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扩大规则、规制、管理、标准等制度型开放。推动货物贸易优化升级，创新服务贸易发展机制，发展数字贸易，加快建设贸易强国</a:t>
            </a: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合理</a:t>
            </a:r>
            <a:r>
              <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缩减外资准入负面清单，依法保护外商投资权益，营造市场化、法治化、国际化一流营商环境。推动共建“一带一路”高质量发展</a:t>
            </a: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优化</a:t>
            </a:r>
            <a:r>
              <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区域开放布局，巩固东部沿海地区开放先导地位，提高中西部和东北地区开放水平。加快建设西部陆海新通道。加快建设海南自由贸易港，实施自由贸易试验区提升战略，扩大面向全球的高标准自由贸易区网络</a:t>
            </a: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a:t>
            </a:r>
            <a:endParaRPr kumimoji="1" lang="en-US"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r>
              <a:rPr kumimoji="1" lang="zh-CN" altLang="zh-CN" sz="2000" b="0" i="0" u="none" strike="noStrike" kern="0" cap="none" spc="0" normalizeH="0" baseline="0" noProof="0" dirty="0" smtClean="0">
                <a:ln>
                  <a:noFill/>
                </a:ln>
                <a:solidFill>
                  <a:schemeClr val="tx1"/>
                </a:solidFill>
                <a:effectLst/>
                <a:uLnTx/>
                <a:uFillTx/>
                <a:latin typeface="楷体" panose="02010609060101010101" pitchFamily="49" charset="-122"/>
                <a:ea typeface="楷体" panose="02010609060101010101" pitchFamily="49" charset="-122"/>
                <a:cs typeface="+mn-cs"/>
              </a:rPr>
              <a:t>有序</a:t>
            </a:r>
            <a:r>
              <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rPr>
              <a:t>推进人民币国际化。深度参与全球产业分工和合作，维护多元稳定的国际经济格局和经贸关系。</a:t>
            </a:r>
            <a:endParaRPr kumimoji="1" lang="zh-CN" altLang="zh-CN"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342900" marR="0" lvl="0" indent="-342900" algn="l" defTabSz="914400" rtl="0" eaLnBrk="0" fontAlgn="base" latinLnBrk="0" hangingPunct="0">
              <a:lnSpc>
                <a:spcPct val="90000"/>
              </a:lnSpc>
              <a:spcBef>
                <a:spcPct val="20000"/>
              </a:spcBef>
              <a:spcAft>
                <a:spcPct val="0"/>
              </a:spcAft>
              <a:buClr>
                <a:schemeClr val="folHlink"/>
              </a:buClr>
              <a:buSzPct val="60000"/>
              <a:buFont typeface="Wingdings" panose="05000000000000000000" pitchFamily="2" charset="2"/>
              <a:buChar char="n"/>
              <a:defRPr/>
            </a:pPr>
            <a:endPar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a:p>
            <a:pPr marL="0" marR="0" lvl="0" indent="0" algn="l" defTabSz="914400" rtl="0" eaLnBrk="0" fontAlgn="base" latinLnBrk="0" hangingPunct="0">
              <a:lnSpc>
                <a:spcPct val="80000"/>
              </a:lnSpc>
              <a:spcBef>
                <a:spcPct val="20000"/>
              </a:spcBef>
              <a:spcAft>
                <a:spcPct val="0"/>
              </a:spcAft>
              <a:buClr>
                <a:schemeClr val="folHlink"/>
              </a:buClr>
              <a:buSzPct val="60000"/>
              <a:buFont typeface="Wingdings" panose="05000000000000000000" pitchFamily="2" charset="2"/>
              <a:buNone/>
              <a:defRPr/>
            </a:pPr>
            <a:endParaRPr kumimoji="1" lang="zh-CN" altLang="en-US" sz="2000" b="0" i="0" u="none" strike="noStrike" kern="0" cap="none" spc="0" normalizeH="0" baseline="0" noProof="0" dirty="0">
              <a:ln>
                <a:noFill/>
              </a:ln>
              <a:solidFill>
                <a:schemeClr val="tx1"/>
              </a:solidFill>
              <a:effectLst/>
              <a:uLnTx/>
              <a:uFillTx/>
              <a:latin typeface="楷体" panose="02010609060101010101" pitchFamily="49" charset="-122"/>
              <a:ea typeface="楷体" panose="02010609060101010101" pitchFamily="49" charset="-122"/>
              <a:cs typeface="+mn-cs"/>
            </a:endParaRPr>
          </a:p>
        </p:txBody>
      </p:sp>
    </p:spTree>
  </p:cSld>
  <p:clrMapOvr>
    <a:masterClrMapping/>
  </p:clrMapOvr>
  <p:transition>
    <p:zoom dir="in"/>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2" name="Rectangle 2"/>
          <p:cNvSpPr>
            <a:spLocks noGrp="1"/>
          </p:cNvSpPr>
          <p:nvPr>
            <p:ph type="title"/>
          </p:nvPr>
        </p:nvSpPr>
        <p:spPr>
          <a:xfrm>
            <a:off x="1151255" y="1085850"/>
            <a:ext cx="6877050" cy="675005"/>
          </a:xfrm>
        </p:spPr>
        <p:txBody>
          <a:bodyPr vert="horz" wrap="square" lIns="91440" tIns="45720" rIns="91440" bIns="45720" anchor="b" anchorCtr="0"/>
          <a:p>
            <a:pPr algn="ctr" eaLnBrk="1" hangingPunct="1"/>
            <a:r>
              <a:rPr lang="zh-CN" altLang="en-US" sz="3600" b="1" dirty="0">
                <a:latin typeface="楷体" panose="02010609060101010101" pitchFamily="49" charset="-122"/>
                <a:ea typeface="楷体" panose="02010609060101010101" pitchFamily="49" charset="-122"/>
              </a:rPr>
              <a:t>温台地区各种民间金融合约</a:t>
            </a:r>
            <a:br>
              <a:rPr lang="zh-CN" altLang="en-US" sz="3600" b="1" dirty="0">
                <a:latin typeface="楷体" panose="02010609060101010101" pitchFamily="49" charset="-122"/>
                <a:ea typeface="楷体" panose="02010609060101010101" pitchFamily="49" charset="-122"/>
              </a:rPr>
            </a:br>
            <a:r>
              <a:rPr lang="en-US" altLang="zh-CN" sz="3600" b="1" dirty="0">
                <a:latin typeface="楷体" panose="02010609060101010101" pitchFamily="49" charset="-122"/>
                <a:ea typeface="楷体" panose="02010609060101010101" pitchFamily="49" charset="-122"/>
              </a:rPr>
              <a:t>+</a:t>
            </a:r>
            <a:r>
              <a:rPr lang="zh-CN" altLang="en-US" sz="3600" b="1" dirty="0">
                <a:latin typeface="楷体" panose="02010609060101010101" pitchFamily="49" charset="-122"/>
                <a:ea typeface="楷体" panose="02010609060101010101" pitchFamily="49" charset="-122"/>
                <a:sym typeface="+mn-ea"/>
              </a:rPr>
              <a:t>从个人间借贷到合会</a:t>
            </a:r>
            <a:endParaRPr lang="en-US" altLang="zh-CN" sz="3600" b="1" dirty="0">
              <a:latin typeface="楷体" panose="02010609060101010101" pitchFamily="49" charset="-122"/>
              <a:ea typeface="楷体" panose="02010609060101010101" pitchFamily="49" charset="-122"/>
            </a:endParaRPr>
          </a:p>
        </p:txBody>
      </p:sp>
      <p:sp>
        <p:nvSpPr>
          <p:cNvPr id="5123" name="Rectangle 3"/>
          <p:cNvSpPr>
            <a:spLocks noGrp="1"/>
          </p:cNvSpPr>
          <p:nvPr>
            <p:ph idx="1"/>
          </p:nvPr>
        </p:nvSpPr>
        <p:spPr>
          <a:xfrm>
            <a:off x="899795" y="1916430"/>
            <a:ext cx="7564120" cy="2620645"/>
          </a:xfrm>
        </p:spPr>
        <p:txBody>
          <a:bodyPr vert="horz" wrap="square" lIns="91440" tIns="45720" rIns="91440" bIns="45720" anchor="t" anchorCtr="0"/>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个人间借贷：                      亲友间借贷为主</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合会                             “亲友的亲友”也可加入</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“钱中”、“银背”和地下钱庄      本村为主</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公开经营的私人钱庄                本乡镇为主</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农村合作基金会                    本村或本乡镇</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金融服务社                        本乡镇街道为主</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股份制城市信用社                  本县为主</a:t>
            </a:r>
            <a:endParaRPr lang="zh-CN" altLang="en-US" sz="2000" dirty="0">
              <a:latin typeface="楷体" panose="02010609060101010101" pitchFamily="49" charset="-122"/>
              <a:ea typeface="楷体" panose="02010609060101010101" pitchFamily="49" charset="-122"/>
            </a:endParaRPr>
          </a:p>
          <a:p>
            <a:pPr eaLnBrk="1" latinLnBrk="0" hangingPunct="1">
              <a:lnSpc>
                <a:spcPts val="2600"/>
              </a:lnSpc>
              <a:spcBef>
                <a:spcPts val="0"/>
              </a:spcBef>
              <a:spcAft>
                <a:spcPts val="0"/>
              </a:spcAft>
            </a:pPr>
            <a:r>
              <a:rPr lang="zh-CN" altLang="en-US" sz="2000" dirty="0">
                <a:latin typeface="楷体" panose="02010609060101010101" pitchFamily="49" charset="-122"/>
                <a:ea typeface="楷体" panose="02010609060101010101" pitchFamily="49" charset="-122"/>
              </a:rPr>
              <a:t>民营商业银行                      地级市或跨市</a:t>
            </a:r>
            <a:endParaRPr lang="zh-CN" altLang="en-US" sz="2000" dirty="0">
              <a:latin typeface="楷体" panose="02010609060101010101" pitchFamily="49" charset="-122"/>
              <a:ea typeface="楷体" panose="02010609060101010101" pitchFamily="49" charset="-122"/>
            </a:endParaRPr>
          </a:p>
        </p:txBody>
      </p:sp>
      <p:sp>
        <p:nvSpPr>
          <p:cNvPr id="6147" name="Rectangle 3"/>
          <p:cNvSpPr>
            <a:spLocks noGrp="1"/>
          </p:cNvSpPr>
          <p:nvPr>
            <p:custDataLst>
              <p:tags r:id="rId1"/>
            </p:custDataLst>
          </p:nvPr>
        </p:nvSpPr>
        <p:spPr>
          <a:xfrm>
            <a:off x="654050" y="4815840"/>
            <a:ext cx="8300085" cy="1775460"/>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lnSpc>
                <a:spcPct val="80000"/>
              </a:lnSpc>
              <a:spcBef>
                <a:spcPts val="600"/>
              </a:spcBef>
              <a:spcAft>
                <a:spcPts val="600"/>
              </a:spcAft>
            </a:pPr>
            <a:r>
              <a:rPr lang="zh-CN" altLang="en-US" sz="2000" dirty="0">
                <a:latin typeface="楷体" panose="02010609060101010101" pitchFamily="49" charset="-122"/>
                <a:ea typeface="楷体" panose="02010609060101010101" pitchFamily="49" charset="-122"/>
              </a:rPr>
              <a:t>个人间借贷</a:t>
            </a:r>
            <a:r>
              <a:rPr lang="en-US" altLang="zh-CN" sz="2000" dirty="0">
                <a:latin typeface="楷体" panose="02010609060101010101" pitchFamily="49" charset="-122"/>
                <a:ea typeface="楷体" panose="02010609060101010101" pitchFamily="49" charset="-122"/>
              </a:rPr>
              <a:t> </a:t>
            </a:r>
            <a:r>
              <a:rPr lang="zh-CN" altLang="en-US" sz="2000" dirty="0">
                <a:latin typeface="楷体" panose="02010609060101010101" pitchFamily="49" charset="-122"/>
                <a:ea typeface="楷体" panose="02010609060101010101" pitchFamily="49" charset="-122"/>
              </a:rPr>
              <a:t>（</a:t>
            </a:r>
            <a:r>
              <a:rPr lang="en-US" altLang="zh-CN" sz="2000" dirty="0">
                <a:latin typeface="楷体" panose="02010609060101010101" pitchFamily="49" charset="-122"/>
                <a:ea typeface="楷体" panose="02010609060101010101" pitchFamily="49" charset="-122"/>
              </a:rPr>
              <a:t>Gossip </a:t>
            </a:r>
            <a:r>
              <a:rPr lang="zh-CN" altLang="en-US" sz="2000" dirty="0">
                <a:latin typeface="楷体" panose="02010609060101010101" pitchFamily="49" charset="-122"/>
                <a:ea typeface="楷体" panose="02010609060101010101" pitchFamily="49" charset="-122"/>
              </a:rPr>
              <a:t>机制</a:t>
            </a:r>
            <a:r>
              <a:rPr lang="en-US" altLang="zh-CN" sz="2000" dirty="0">
                <a:latin typeface="楷体" panose="02010609060101010101" pitchFamily="49" charset="-122"/>
                <a:ea typeface="楷体" panose="02010609060101010101" pitchFamily="49" charset="-122"/>
              </a:rPr>
              <a:t>—&gt;</a:t>
            </a:r>
            <a:r>
              <a:rPr lang="zh-CN" altLang="en-US" sz="2000" dirty="0">
                <a:latin typeface="楷体" panose="02010609060101010101" pitchFamily="49" charset="-122"/>
                <a:ea typeface="楷体" panose="02010609060101010101" pitchFamily="49" charset="-122"/>
              </a:rPr>
              <a:t>不适用于吸存放贷</a:t>
            </a:r>
            <a:r>
              <a:rPr lang="en-US" sz="2000" dirty="0">
                <a:latin typeface="楷体" panose="02010609060101010101" pitchFamily="49" charset="-122"/>
                <a:ea typeface="楷体" panose="02010609060101010101" pitchFamily="49" charset="-122"/>
              </a:rPr>
              <a:t>—&gt;</a:t>
            </a:r>
            <a:r>
              <a:rPr lang="zh-CN" altLang="en-US" sz="2000" dirty="0">
                <a:latin typeface="楷体" panose="02010609060101010101" pitchFamily="49" charset="-122"/>
                <a:ea typeface="楷体" panose="02010609060101010101" pitchFamily="49" charset="-122"/>
              </a:rPr>
              <a:t>找抵押）</a:t>
            </a:r>
            <a:endParaRPr lang="en-US" altLang="zh-CN" sz="1600" dirty="0">
              <a:latin typeface="楷体" panose="02010609060101010101" pitchFamily="49" charset="-122"/>
              <a:ea typeface="楷体" panose="02010609060101010101" pitchFamily="49" charset="-122"/>
            </a:endParaRPr>
          </a:p>
          <a:p>
            <a:pPr eaLnBrk="1" hangingPunct="1">
              <a:lnSpc>
                <a:spcPct val="80000"/>
              </a:lnSpc>
              <a:spcBef>
                <a:spcPts val="600"/>
              </a:spcBef>
              <a:spcAft>
                <a:spcPts val="600"/>
              </a:spcAft>
            </a:pPr>
            <a:r>
              <a:rPr lang="zh-CN" altLang="en-US" sz="2000" dirty="0">
                <a:latin typeface="楷体" panose="02010609060101010101" pitchFamily="49" charset="-122"/>
                <a:ea typeface="楷体" panose="02010609060101010101" pitchFamily="49" charset="-122"/>
              </a:rPr>
              <a:t>为什么有人通过合会向多人借钱而不是通过多个个人间借贷合约一对一地分别向他们借这笔钱？ （信息汇集机制）</a:t>
            </a:r>
            <a:endParaRPr lang="zh-CN" altLang="en-US" sz="1600" dirty="0">
              <a:latin typeface="楷体" panose="02010609060101010101" pitchFamily="49" charset="-122"/>
              <a:ea typeface="楷体" panose="02010609060101010101" pitchFamily="49" charset="-122"/>
            </a:endParaRPr>
          </a:p>
          <a:p>
            <a:pPr eaLnBrk="1" hangingPunct="1">
              <a:lnSpc>
                <a:spcPct val="80000"/>
              </a:lnSpc>
              <a:spcBef>
                <a:spcPts val="600"/>
              </a:spcBef>
              <a:spcAft>
                <a:spcPts val="600"/>
              </a:spcAft>
            </a:pPr>
            <a:r>
              <a:rPr lang="zh-CN" altLang="en-US" sz="2000" dirty="0">
                <a:latin typeface="楷体" panose="02010609060101010101" pitchFamily="49" charset="-122"/>
                <a:ea typeface="楷体" panose="02010609060101010101" pitchFamily="49" charset="-122"/>
              </a:rPr>
              <a:t>为什么合会特别是标会有时候会发生大规模倒会现象（信息隐瞒机制）</a:t>
            </a:r>
            <a:endParaRPr lang="en-US" altLang="zh-CN" sz="1600" dirty="0">
              <a:latin typeface="楷体" panose="02010609060101010101" pitchFamily="49" charset="-122"/>
              <a:ea typeface="楷体" panose="02010609060101010101" pitchFamily="49" charset="-122"/>
            </a:endParaRPr>
          </a:p>
          <a:p>
            <a:pPr eaLnBrk="1" hangingPunct="1">
              <a:lnSpc>
                <a:spcPct val="80000"/>
              </a:lnSpc>
              <a:spcBef>
                <a:spcPts val="600"/>
              </a:spcBef>
              <a:spcAft>
                <a:spcPts val="600"/>
              </a:spcAft>
            </a:pPr>
            <a:r>
              <a:rPr lang="zh-CN" altLang="en-US" sz="2000" dirty="0">
                <a:latin typeface="楷体" panose="02010609060101010101" pitchFamily="49" charset="-122"/>
                <a:ea typeface="楷体" panose="02010609060101010101" pitchFamily="49" charset="-122"/>
              </a:rPr>
              <a:t>会案的顺利解决（信息甄别机制）</a:t>
            </a:r>
            <a:endParaRPr lang="zh-CN" altLang="en-US" sz="2000" dirty="0">
              <a:latin typeface="楷体" panose="02010609060101010101" pitchFamily="49" charset="-122"/>
              <a:ea typeface="楷体" panose="02010609060101010101" pitchFamily="49" charset="-122"/>
            </a:endParaRPr>
          </a:p>
          <a:p>
            <a:pPr eaLnBrk="1" hangingPunct="1">
              <a:lnSpc>
                <a:spcPct val="80000"/>
              </a:lnSpc>
              <a:buNone/>
            </a:pPr>
            <a:r>
              <a:rPr lang="zh-CN" altLang="en-US" sz="1400" b="1" dirty="0">
                <a:cs typeface="Times New Roman" panose="02020603050405020304" pitchFamily="18" charset="0"/>
              </a:rPr>
              <a:t>    </a:t>
            </a:r>
            <a:r>
              <a:rPr lang="zh-CN" altLang="en-US" sz="1400" b="1" dirty="0">
                <a:latin typeface="宋体" panose="02010600030101010101" pitchFamily="2" charset="-122"/>
                <a:cs typeface="Times New Roman" panose="02020603050405020304" pitchFamily="18" charset="0"/>
              </a:rPr>
              <a:t>   </a:t>
            </a:r>
            <a:endParaRPr lang="zh-CN" altLang="en-US" sz="1400" b="1" dirty="0">
              <a:latin typeface="宋体" panose="02010600030101010101" pitchFamily="2" charset="-122"/>
              <a:ea typeface="Times New Roman" panose="02020603050405020304" pitchFamily="18" charset="0"/>
              <a:cs typeface="Times New Roman" panose="02020603050405020304" pitchFamily="18" charset="0"/>
            </a:endParaRPr>
          </a:p>
        </p:txBody>
      </p:sp>
      <p:cxnSp>
        <p:nvCxnSpPr>
          <p:cNvPr id="2" name="直接箭头连接符 1"/>
          <p:cNvCxnSpPr/>
          <p:nvPr/>
        </p:nvCxnSpPr>
        <p:spPr>
          <a:xfrm>
            <a:off x="6494780" y="5086350"/>
            <a:ext cx="885190" cy="790575"/>
          </a:xfrm>
          <a:prstGeom prst="straightConnector1">
            <a:avLst/>
          </a:prstGeom>
          <a:solidFill>
            <a:schemeClr val="accent1"/>
          </a:solidFill>
          <a:ln w="9525" cap="flat" cmpd="sng" algn="ctr">
            <a:solidFill>
              <a:srgbClr val="00B0F0"/>
            </a:solidFill>
            <a:prstDash val="solid"/>
            <a:miter lim="800000"/>
            <a:headEnd type="none" w="med" len="med"/>
            <a:tailEnd type="arrow" w="med" len="med"/>
          </a:ln>
        </p:spPr>
      </p:cxnSp>
    </p:spTree>
  </p:cSld>
  <p:clrMapOvr>
    <a:masterClrMapping/>
  </p:clrMapOvr>
  <p:transition advTm="42792"/>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2"/>
          <p:cNvSpPr>
            <a:spLocks noGrp="1"/>
          </p:cNvSpPr>
          <p:nvPr>
            <p:ph type="title"/>
          </p:nvPr>
        </p:nvSpPr>
        <p:spPr>
          <a:xfrm>
            <a:off x="1066800" y="762000"/>
            <a:ext cx="6818313" cy="914400"/>
          </a:xfrm>
        </p:spPr>
        <p:txBody>
          <a:bodyPr vert="horz" wrap="square" lIns="91440" tIns="45720" rIns="91440" bIns="45720" anchor="b" anchorCtr="0"/>
          <a:p>
            <a:pPr algn="ctr" eaLnBrk="1" hangingPunct="1"/>
            <a:r>
              <a:rPr lang="en-US" altLang="zh-CN" sz="3600" b="1" dirty="0">
                <a:latin typeface="宋体" panose="02010600030101010101" pitchFamily="2" charset="-122"/>
              </a:rPr>
              <a:t> </a:t>
            </a:r>
            <a:r>
              <a:rPr lang="zh-CN" altLang="en-US" sz="3600" b="1" dirty="0">
                <a:latin typeface="楷体" panose="02010609060101010101" pitchFamily="49" charset="-122"/>
                <a:ea typeface="楷体" panose="02010609060101010101" pitchFamily="49" charset="-122"/>
              </a:rPr>
              <a:t>合会简介</a:t>
            </a:r>
            <a:r>
              <a:rPr lang="en-US" altLang="zh-CN" sz="3600" b="1" dirty="0">
                <a:latin typeface="楷体" panose="02010609060101010101" pitchFamily="49" charset="-122"/>
                <a:ea typeface="楷体" panose="02010609060101010101" pitchFamily="49" charset="-122"/>
              </a:rPr>
              <a:t>+</a:t>
            </a:r>
            <a:br>
              <a:rPr lang="en-US" altLang="zh-CN" sz="3600" b="1" dirty="0">
                <a:latin typeface="楷体" panose="02010609060101010101" pitchFamily="49" charset="-122"/>
                <a:ea typeface="楷体" panose="02010609060101010101" pitchFamily="49" charset="-122"/>
              </a:rPr>
            </a:br>
            <a:r>
              <a:rPr lang="zh-CN" altLang="en-US" sz="3600" b="1" dirty="0">
                <a:latin typeface="楷体" panose="02010609060101010101" pitchFamily="49" charset="-122"/>
                <a:ea typeface="楷体" panose="02010609060101010101" pitchFamily="49" charset="-122"/>
                <a:sym typeface="+mn-ea"/>
              </a:rPr>
              <a:t>合会的信息汇聚机制</a:t>
            </a:r>
            <a:endParaRPr lang="en-US" altLang="zh-CN" sz="3600" b="1" dirty="0">
              <a:latin typeface="楷体" panose="02010609060101010101" pitchFamily="49" charset="-122"/>
              <a:ea typeface="楷体" panose="02010609060101010101" pitchFamily="49" charset="-122"/>
            </a:endParaRPr>
          </a:p>
        </p:txBody>
      </p:sp>
      <p:sp>
        <p:nvSpPr>
          <p:cNvPr id="7171" name="Rectangle 3"/>
          <p:cNvSpPr>
            <a:spLocks noGrp="1"/>
          </p:cNvSpPr>
          <p:nvPr>
            <p:ph idx="1"/>
          </p:nvPr>
        </p:nvSpPr>
        <p:spPr>
          <a:xfrm>
            <a:off x="1066800" y="1844675"/>
            <a:ext cx="7856220" cy="781050"/>
          </a:xfrm>
        </p:spPr>
        <p:txBody>
          <a:bodyPr vert="horz" wrap="square" lIns="91440" tIns="45720" rIns="91440" bIns="45720" anchor="t" anchorCtr="0"/>
          <a:p>
            <a:pPr eaLnBrk="1" hangingPunct="1"/>
            <a:r>
              <a:rPr lang="zh-CN" altLang="en-US" sz="2000" dirty="0">
                <a:latin typeface="楷体" panose="02010609060101010101" pitchFamily="49" charset="-122"/>
                <a:ea typeface="楷体" panose="02010609060101010101" pitchFamily="49" charset="-122"/>
              </a:rPr>
              <a:t>合会基本运行规则：摇会</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运气</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、轮会</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商量决定</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、标会</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像拍卖</a:t>
            </a:r>
            <a:r>
              <a:rPr lang="en-US" altLang="zh-CN" sz="2000" dirty="0">
                <a:latin typeface="楷体" panose="02010609060101010101" pitchFamily="49" charset="-122"/>
                <a:ea typeface="楷体" panose="02010609060101010101" pitchFamily="49" charset="-122"/>
              </a:rPr>
              <a:t>)</a:t>
            </a:r>
            <a:endParaRPr lang="en-US" altLang="zh-CN"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合会的基本功能：消费信贷</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结婚买房案例</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、投资信贷、保险</a:t>
            </a:r>
            <a:endParaRPr lang="zh-CN" altLang="en-US" sz="2000" dirty="0">
              <a:latin typeface="楷体" panose="02010609060101010101" pitchFamily="49" charset="-122"/>
              <a:ea typeface="楷体" panose="02010609060101010101" pitchFamily="49" charset="-122"/>
            </a:endParaRPr>
          </a:p>
        </p:txBody>
      </p:sp>
      <p:sp>
        <p:nvSpPr>
          <p:cNvPr id="12291" name="Rectangle 3"/>
          <p:cNvSpPr>
            <a:spLocks noGrp="1"/>
          </p:cNvSpPr>
          <p:nvPr>
            <p:custDataLst>
              <p:tags r:id="rId1"/>
            </p:custDataLst>
          </p:nvPr>
        </p:nvSpPr>
        <p:spPr>
          <a:xfrm>
            <a:off x="367030" y="2625725"/>
            <a:ext cx="8594090" cy="1400175"/>
          </a:xfrm>
          <a:prstGeom prst="rect">
            <a:avLst/>
          </a:prstGeom>
          <a:noFill/>
          <a:ln w="9525">
            <a:noFill/>
          </a:ln>
        </p:spPr>
        <p:txBody>
          <a:bodyPr vert="horz" wrap="square" lIns="91440" tIns="45720" rIns="91440" bIns="45720" anchor="t" anchorCtr="0"/>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9pPr>
          </a:lstStyle>
          <a:p>
            <a:pPr eaLnBrk="1" hangingPunct="1"/>
            <a:r>
              <a:rPr lang="zh-CN" altLang="en-US" sz="2000" dirty="0">
                <a:latin typeface="楷体" panose="02010609060101010101" pitchFamily="49" charset="-122"/>
                <a:ea typeface="楷体" panose="02010609060101010101" pitchFamily="49" charset="-122"/>
              </a:rPr>
              <a:t>可观察的现象：合会合约与个人间借贷合约的并存</a:t>
            </a:r>
            <a:endParaRPr lang="zh-CN" altLang="en-US" sz="2000" dirty="0">
              <a:latin typeface="楷体" panose="02010609060101010101" pitchFamily="49" charset="-122"/>
              <a:ea typeface="楷体" panose="02010609060101010101" pitchFamily="49" charset="-122"/>
            </a:endParaRPr>
          </a:p>
          <a:p>
            <a:pPr eaLnBrk="1" hangingPunct="1"/>
            <a:r>
              <a:rPr lang="zh-CN" altLang="en-US" sz="2000" dirty="0">
                <a:latin typeface="楷体" panose="02010609060101010101" pitchFamily="49" charset="-122"/>
                <a:ea typeface="楷体" panose="02010609060101010101" pitchFamily="49" charset="-122"/>
              </a:rPr>
              <a:t>问题的提出：一个人要借十万块钱，他为什么有时候要组织或参加一个合会，把</a:t>
            </a:r>
            <a:r>
              <a:rPr lang="en-US" altLang="zh-CN" sz="2000" dirty="0">
                <a:latin typeface="楷体" panose="02010609060101010101" pitchFamily="49" charset="-122"/>
                <a:ea typeface="楷体" panose="02010609060101010101" pitchFamily="49" charset="-122"/>
              </a:rPr>
              <a:t>10</a:t>
            </a:r>
            <a:r>
              <a:rPr lang="zh-CN" altLang="en-US" sz="2000" dirty="0">
                <a:latin typeface="楷体" panose="02010609060101010101" pitchFamily="49" charset="-122"/>
                <a:ea typeface="楷体" panose="02010609060101010101" pitchFamily="49" charset="-122"/>
              </a:rPr>
              <a:t>个人聚集在一起，通过合会合约向他们分别每人借</a:t>
            </a:r>
            <a:r>
              <a:rPr lang="en-US" altLang="zh-CN" sz="2000" dirty="0">
                <a:latin typeface="楷体" panose="02010609060101010101" pitchFamily="49" charset="-122"/>
                <a:ea typeface="楷体" panose="02010609060101010101" pitchFamily="49" charset="-122"/>
              </a:rPr>
              <a:t>1</a:t>
            </a:r>
            <a:r>
              <a:rPr lang="zh-CN" altLang="en-US" sz="2000" dirty="0">
                <a:latin typeface="楷体" panose="02010609060101010101" pitchFamily="49" charset="-122"/>
                <a:ea typeface="楷体" panose="02010609060101010101" pitchFamily="49" charset="-122"/>
              </a:rPr>
              <a:t>万元，而不是分别找这十个人，通过十个个人间借贷合约向他们每人借一万元钱？ </a:t>
            </a:r>
            <a:endParaRPr lang="zh-CN" altLang="en-US" sz="2000" dirty="0">
              <a:latin typeface="楷体" panose="02010609060101010101" pitchFamily="49" charset="-122"/>
              <a:ea typeface="楷体" panose="02010609060101010101" pitchFamily="49" charset="-122"/>
            </a:endParaRPr>
          </a:p>
        </p:txBody>
      </p:sp>
      <p:sp>
        <p:nvSpPr>
          <p:cNvPr id="13314" name="Rectangle 2"/>
          <p:cNvSpPr>
            <a:spLocks noGrp="1"/>
          </p:cNvSpPr>
          <p:nvPr>
            <p:custDataLst>
              <p:tags r:id="rId2"/>
            </p:custDataLst>
          </p:nvPr>
        </p:nvSpPr>
        <p:spPr>
          <a:xfrm>
            <a:off x="827405" y="4004945"/>
            <a:ext cx="7792720" cy="60388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eaLnBrk="1" hangingPunct="1"/>
            <a:r>
              <a:rPr lang="en-US" altLang="zh-CN" sz="3000" b="1" dirty="0">
                <a:latin typeface="楷体" panose="02010609060101010101" pitchFamily="49" charset="-122"/>
                <a:ea typeface="楷体" panose="02010609060101010101" pitchFamily="49" charset="-122"/>
              </a:rPr>
              <a:t>A</a:t>
            </a:r>
            <a:r>
              <a:rPr lang="zh-CN" altLang="en-US" sz="3000" b="1" dirty="0">
                <a:latin typeface="楷体" panose="02010609060101010101" pitchFamily="49" charset="-122"/>
                <a:ea typeface="楷体" panose="02010609060101010101" pitchFamily="49" charset="-122"/>
              </a:rPr>
              <a:t>向作为“信息丰富者”的亲友（</a:t>
            </a:r>
            <a:r>
              <a:rPr lang="en-US" altLang="zh-CN" sz="3000" b="1" dirty="0">
                <a:latin typeface="楷体" panose="02010609060101010101" pitchFamily="49" charset="-122"/>
                <a:ea typeface="楷体" panose="02010609060101010101" pitchFamily="49" charset="-122"/>
              </a:rPr>
              <a:t>B,C</a:t>
            </a:r>
            <a:r>
              <a:rPr lang="zh-CN" altLang="en-US" sz="3000" b="1" dirty="0">
                <a:latin typeface="楷体" panose="02010609060101010101" pitchFamily="49" charset="-122"/>
                <a:ea typeface="楷体" panose="02010609060101010101" pitchFamily="49" charset="-122"/>
              </a:rPr>
              <a:t>）借钱</a:t>
            </a:r>
            <a:endParaRPr lang="zh-CN" altLang="en-US" sz="3000" b="1" dirty="0">
              <a:latin typeface="楷体" panose="02010609060101010101" pitchFamily="49" charset="-122"/>
              <a:ea typeface="楷体" panose="02010609060101010101" pitchFamily="49" charset="-122"/>
            </a:endParaRPr>
          </a:p>
        </p:txBody>
      </p:sp>
      <p:sp>
        <p:nvSpPr>
          <p:cNvPr id="13315" name="Rectangle 3"/>
          <p:cNvSpPr>
            <a:spLocks noGrp="1"/>
          </p:cNvSpPr>
          <p:nvPr>
            <p:ph type="body" sz="half" idx="2"/>
            <p:custDataLst>
              <p:tags r:id="rId3"/>
            </p:custDataLst>
          </p:nvPr>
        </p:nvSpPr>
        <p:spPr>
          <a:xfrm>
            <a:off x="557530" y="4652645"/>
            <a:ext cx="8357870" cy="1938655"/>
          </a:xfrm>
        </p:spPr>
        <p:txBody>
          <a:bodyPr vert="horz" wrap="square" lIns="91440" tIns="45720" rIns="91440" bIns="45720" anchor="t" anchorCtr="0"/>
          <a:p>
            <a:pPr eaLnBrk="1" hangingPunct="1">
              <a:buClr>
                <a:schemeClr val="folHlink"/>
              </a:buClr>
              <a:buSzPct val="60000"/>
              <a:buFont typeface="Wingdings" panose="05000000000000000000" pitchFamily="2" charset="2"/>
            </a:pPr>
            <a:r>
              <a:rPr lang="zh-CN" altLang="en-US" sz="2200" dirty="0">
                <a:latin typeface="楷体" panose="02010609060101010101" pitchFamily="49" charset="-122"/>
                <a:ea typeface="楷体" panose="02010609060101010101" pitchFamily="49" charset="-122"/>
              </a:rPr>
              <a:t>假设</a:t>
            </a:r>
            <a:r>
              <a:rPr lang="en-US" altLang="zh-CN" sz="2200" dirty="0">
                <a:latin typeface="楷体" panose="02010609060101010101" pitchFamily="49" charset="-122"/>
                <a:ea typeface="楷体" panose="02010609060101010101" pitchFamily="49" charset="-122"/>
              </a:rPr>
              <a:t>B,C</a:t>
            </a:r>
            <a:r>
              <a:rPr lang="zh-CN" altLang="en-US" sz="2200" dirty="0">
                <a:latin typeface="楷体" panose="02010609060101010101" pitchFamily="49" charset="-122"/>
                <a:ea typeface="楷体" panose="02010609060101010101" pitchFamily="49" charset="-122"/>
              </a:rPr>
              <a:t>为</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的亲友，他们对于</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的情况很清楚，为“信息丰富者”（</a:t>
            </a:r>
            <a:r>
              <a:rPr lang="en-US" altLang="zh-CN" sz="2200" dirty="0">
                <a:latin typeface="楷体" panose="02010609060101010101" pitchFamily="49" charset="-122"/>
                <a:ea typeface="楷体" panose="02010609060101010101" pitchFamily="49" charset="-122"/>
              </a:rPr>
              <a:t>the more informed</a:t>
            </a:r>
            <a:r>
              <a:rPr lang="zh-CN" altLang="en-US" sz="2200" dirty="0">
                <a:latin typeface="楷体" panose="02010609060101010101" pitchFamily="49" charset="-122"/>
                <a:ea typeface="楷体" panose="02010609060101010101" pitchFamily="49" charset="-122"/>
              </a:rPr>
              <a:t>）</a:t>
            </a:r>
            <a:endParaRPr lang="zh-CN" altLang="en-US" sz="2200" dirty="0">
              <a:latin typeface="楷体" panose="02010609060101010101" pitchFamily="49" charset="-122"/>
              <a:ea typeface="楷体" panose="02010609060101010101" pitchFamily="49" charset="-122"/>
            </a:endParaRPr>
          </a:p>
          <a:p>
            <a:pPr eaLnBrk="1" hangingPunct="1">
              <a:buClr>
                <a:schemeClr val="folHlink"/>
              </a:buClr>
              <a:buSzPct val="60000"/>
              <a:buFont typeface="Wingdings" panose="05000000000000000000" pitchFamily="2" charset="2"/>
            </a:pP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向</a:t>
            </a:r>
            <a:r>
              <a:rPr lang="en-US" altLang="zh-CN" sz="2200" dirty="0">
                <a:latin typeface="楷体" panose="02010609060101010101" pitchFamily="49" charset="-122"/>
                <a:ea typeface="楷体" panose="02010609060101010101" pitchFamily="49" charset="-122"/>
              </a:rPr>
              <a:t>B,C</a:t>
            </a:r>
            <a:r>
              <a:rPr lang="zh-CN" altLang="en-US" sz="2200" dirty="0">
                <a:latin typeface="楷体" panose="02010609060101010101" pitchFamily="49" charset="-122"/>
                <a:ea typeface="楷体" panose="02010609060101010101" pitchFamily="49" charset="-122"/>
              </a:rPr>
              <a:t>提出贷款要求，</a:t>
            </a:r>
            <a:r>
              <a:rPr lang="en-US" altLang="zh-CN" sz="2200" dirty="0">
                <a:latin typeface="楷体" panose="02010609060101010101" pitchFamily="49" charset="-122"/>
                <a:ea typeface="楷体" panose="02010609060101010101" pitchFamily="49" charset="-122"/>
              </a:rPr>
              <a:t>B,C</a:t>
            </a:r>
            <a:r>
              <a:rPr lang="zh-CN" altLang="en-US" sz="2200" dirty="0">
                <a:latin typeface="楷体" panose="02010609060101010101" pitchFamily="49" charset="-122"/>
                <a:ea typeface="楷体" panose="02010609060101010101" pitchFamily="49" charset="-122"/>
              </a:rPr>
              <a:t>因为信息丰富而信任</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，于是借钱给</a:t>
            </a:r>
            <a:r>
              <a:rPr lang="en-US" altLang="zh-CN" sz="2200" dirty="0">
                <a:latin typeface="楷体" panose="02010609060101010101" pitchFamily="49" charset="-122"/>
                <a:ea typeface="楷体" panose="02010609060101010101" pitchFamily="49" charset="-122"/>
              </a:rPr>
              <a:t>A.</a:t>
            </a:r>
            <a:endParaRPr lang="en-US" altLang="zh-CN" sz="2200" dirty="0">
              <a:latin typeface="楷体" panose="02010609060101010101" pitchFamily="49" charset="-122"/>
              <a:ea typeface="楷体" panose="02010609060101010101" pitchFamily="49" charset="-122"/>
            </a:endParaRPr>
          </a:p>
        </p:txBody>
      </p:sp>
      <p:pic>
        <p:nvPicPr>
          <p:cNvPr id="13316" name="Picture 4" descr="裁剪_3"/>
          <p:cNvPicPr>
            <a:picLocks noChangeAspect="1"/>
          </p:cNvPicPr>
          <p:nvPr>
            <p:custDataLst>
              <p:tags r:id="rId4"/>
            </p:custDataLst>
          </p:nvPr>
        </p:nvPicPr>
        <p:blipFill>
          <a:blip r:embed="rId5"/>
          <a:srcRect/>
          <a:stretch>
            <a:fillRect/>
          </a:stretch>
        </p:blipFill>
        <p:spPr>
          <a:xfrm>
            <a:off x="2699385" y="5876925"/>
            <a:ext cx="3310255" cy="566420"/>
          </a:xfrm>
          <a:prstGeom prst="rect">
            <a:avLst/>
          </a:prstGeom>
          <a:noFill/>
          <a:ln w="9525">
            <a:noFill/>
          </a:ln>
        </p:spPr>
      </p:pic>
    </p:spTree>
  </p:cSld>
  <p:clrMapOvr>
    <a:masterClrMapping/>
  </p:clrMapOvr>
  <p:transition advTm="27369"/>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4338" name="Rectangle 2"/>
          <p:cNvSpPr>
            <a:spLocks noGrp="1"/>
          </p:cNvSpPr>
          <p:nvPr>
            <p:ph type="title"/>
          </p:nvPr>
        </p:nvSpPr>
        <p:spPr>
          <a:xfrm>
            <a:off x="107315" y="332740"/>
            <a:ext cx="7792720" cy="645795"/>
          </a:xfrm>
        </p:spPr>
        <p:txBody>
          <a:bodyPr vert="horz" wrap="square" lIns="91440" tIns="45720" rIns="91440" bIns="45720" anchor="b" anchorCtr="0"/>
          <a:p>
            <a:pPr algn="ctr" eaLnBrk="1" hangingPunct="1"/>
            <a:br>
              <a:rPr lang="en-US" altLang="zh-CN" sz="4000" b="1" dirty="0">
                <a:latin typeface="宋体" panose="02010600030101010101" pitchFamily="2" charset="-122"/>
                <a:cs typeface="Times New Roman" panose="02020603050405020304" pitchFamily="18" charset="0"/>
              </a:rPr>
            </a:br>
            <a:r>
              <a:rPr lang="en-US" altLang="zh-CN" sz="3200" b="1" dirty="0">
                <a:latin typeface="楷体" panose="02010609060101010101" pitchFamily="49" charset="-122"/>
                <a:ea typeface="楷体" panose="02010609060101010101" pitchFamily="49" charset="-122"/>
              </a:rPr>
              <a:t>A</a:t>
            </a:r>
            <a:r>
              <a:rPr lang="zh-CN" altLang="en-US" sz="3200" b="1" dirty="0">
                <a:latin typeface="楷体" panose="02010609060101010101" pitchFamily="49" charset="-122"/>
                <a:ea typeface="楷体" panose="02010609060101010101" pitchFamily="49" charset="-122"/>
              </a:rPr>
              <a:t>为什么不“一笔一笔”地去借这笔钱？</a:t>
            </a:r>
            <a:endParaRPr lang="zh-CN" altLang="en-US" sz="3200" b="1" dirty="0">
              <a:latin typeface="楷体" panose="02010609060101010101" pitchFamily="49" charset="-122"/>
              <a:ea typeface="楷体" panose="02010609060101010101" pitchFamily="49" charset="-122"/>
            </a:endParaRPr>
          </a:p>
        </p:txBody>
      </p:sp>
      <p:sp>
        <p:nvSpPr>
          <p:cNvPr id="14339" name="Rectangle 3"/>
          <p:cNvSpPr>
            <a:spLocks noGrp="1"/>
          </p:cNvSpPr>
          <p:nvPr>
            <p:ph type="body" sz="half" idx="2"/>
          </p:nvPr>
        </p:nvSpPr>
        <p:spPr>
          <a:xfrm>
            <a:off x="1043305" y="1052830"/>
            <a:ext cx="5464175" cy="2110105"/>
          </a:xfrm>
        </p:spPr>
        <p:txBody>
          <a:bodyPr vert="horz" wrap="square" lIns="91440" tIns="45720" rIns="91440" bIns="45720" anchor="t" anchorCtr="0"/>
          <a:p>
            <a:pPr eaLnBrk="1" latinLnBrk="0" hangingPunct="1">
              <a:lnSpc>
                <a:spcPct val="100000"/>
              </a:lnSpc>
              <a:spcBef>
                <a:spcPts val="0"/>
              </a:spcBef>
              <a:buClr>
                <a:schemeClr val="folHlink"/>
              </a:buClr>
              <a:buSzPct val="60000"/>
              <a:buFont typeface="Wingdings" panose="05000000000000000000" pitchFamily="2" charset="2"/>
            </a:pPr>
            <a:r>
              <a:rPr lang="zh-CN" altLang="en-US" sz="2200" dirty="0">
                <a:latin typeface="楷体" panose="02010609060101010101" pitchFamily="49" charset="-122"/>
                <a:ea typeface="楷体" panose="02010609060101010101" pitchFamily="49" charset="-122"/>
              </a:rPr>
              <a:t>假设</a:t>
            </a:r>
            <a:r>
              <a:rPr lang="en-US" altLang="zh-CN" sz="2200" dirty="0">
                <a:latin typeface="楷体" panose="02010609060101010101" pitchFamily="49" charset="-122"/>
                <a:ea typeface="楷体" panose="02010609060101010101" pitchFamily="49" charset="-122"/>
              </a:rPr>
              <a:t>B1, B2, C1, C2</a:t>
            </a:r>
            <a:r>
              <a:rPr lang="zh-CN" altLang="en-US" sz="2200" dirty="0">
                <a:latin typeface="楷体" panose="02010609060101010101" pitchFamily="49" charset="-122"/>
                <a:ea typeface="楷体" panose="02010609060101010101" pitchFamily="49" charset="-122"/>
              </a:rPr>
              <a:t>分别为</a:t>
            </a:r>
            <a:r>
              <a:rPr lang="en-US" altLang="zh-CN" sz="2200" dirty="0">
                <a:latin typeface="楷体" panose="02010609060101010101" pitchFamily="49" charset="-122"/>
                <a:ea typeface="楷体" panose="02010609060101010101" pitchFamily="49" charset="-122"/>
              </a:rPr>
              <a:t>B, C</a:t>
            </a:r>
            <a:r>
              <a:rPr lang="zh-CN" altLang="en-US" sz="2200" dirty="0">
                <a:latin typeface="楷体" panose="02010609060101010101" pitchFamily="49" charset="-122"/>
                <a:ea typeface="楷体" panose="02010609060101010101" pitchFamily="49" charset="-122"/>
              </a:rPr>
              <a:t>的亲友，他们对</a:t>
            </a:r>
            <a:r>
              <a:rPr lang="en-US" altLang="zh-CN" sz="2200" dirty="0">
                <a:latin typeface="楷体" panose="02010609060101010101" pitchFamily="49" charset="-122"/>
                <a:ea typeface="楷体" panose="02010609060101010101" pitchFamily="49" charset="-122"/>
              </a:rPr>
              <a:t>B, C</a:t>
            </a:r>
            <a:r>
              <a:rPr lang="zh-CN" altLang="en-US" sz="2200" dirty="0">
                <a:latin typeface="楷体" panose="02010609060101010101" pitchFamily="49" charset="-122"/>
                <a:ea typeface="楷体" panose="02010609060101010101" pitchFamily="49" charset="-122"/>
              </a:rPr>
              <a:t>很信任，但不清楚</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的情况；</a:t>
            </a:r>
            <a:endParaRPr lang="zh-CN" altLang="en-US" sz="2200" dirty="0">
              <a:latin typeface="楷体" panose="02010609060101010101" pitchFamily="49" charset="-122"/>
              <a:ea typeface="楷体" panose="02010609060101010101" pitchFamily="49" charset="-122"/>
            </a:endParaRPr>
          </a:p>
          <a:p>
            <a:pPr eaLnBrk="1" latinLnBrk="0" hangingPunct="1">
              <a:lnSpc>
                <a:spcPct val="100000"/>
              </a:lnSpc>
              <a:spcBef>
                <a:spcPts val="0"/>
              </a:spcBef>
              <a:buClr>
                <a:schemeClr val="folHlink"/>
              </a:buClr>
              <a:buSzPct val="60000"/>
              <a:buFont typeface="Wingdings" panose="05000000000000000000" pitchFamily="2" charset="2"/>
            </a:pPr>
            <a:r>
              <a:rPr lang="zh-CN" altLang="en-US" sz="2200" dirty="0">
                <a:latin typeface="楷体" panose="02010609060101010101" pitchFamily="49" charset="-122"/>
                <a:ea typeface="楷体" panose="02010609060101010101" pitchFamily="49" charset="-122"/>
              </a:rPr>
              <a:t>假设</a:t>
            </a:r>
            <a:r>
              <a:rPr lang="en-US" altLang="zh-CN" sz="2200" dirty="0">
                <a:latin typeface="楷体" panose="02010609060101010101" pitchFamily="49" charset="-122"/>
                <a:ea typeface="楷体" panose="02010609060101010101" pitchFamily="49" charset="-122"/>
              </a:rPr>
              <a:t>D</a:t>
            </a:r>
            <a:r>
              <a:rPr lang="zh-CN" altLang="en-US" sz="2200" dirty="0">
                <a:latin typeface="楷体" panose="02010609060101010101" pitchFamily="49" charset="-122"/>
                <a:ea typeface="楷体" panose="02010609060101010101" pitchFamily="49" charset="-122"/>
              </a:rPr>
              <a:t>不清楚</a:t>
            </a:r>
            <a:r>
              <a:rPr lang="en-US" altLang="zh-CN" sz="2200" dirty="0">
                <a:latin typeface="楷体" panose="02010609060101010101" pitchFamily="49" charset="-122"/>
                <a:ea typeface="楷体" panose="02010609060101010101" pitchFamily="49" charset="-122"/>
              </a:rPr>
              <a:t>A,B,C</a:t>
            </a:r>
            <a:r>
              <a:rPr lang="zh-CN" altLang="en-US" sz="2200" dirty="0">
                <a:latin typeface="楷体" panose="02010609060101010101" pitchFamily="49" charset="-122"/>
                <a:ea typeface="楷体" panose="02010609060101010101" pitchFamily="49" charset="-122"/>
              </a:rPr>
              <a:t>等人；</a:t>
            </a:r>
            <a:endParaRPr lang="zh-CN" altLang="en-US" sz="2200" dirty="0">
              <a:latin typeface="楷体" panose="02010609060101010101" pitchFamily="49" charset="-122"/>
              <a:ea typeface="楷体" panose="02010609060101010101" pitchFamily="49" charset="-122"/>
            </a:endParaRPr>
          </a:p>
          <a:p>
            <a:pPr eaLnBrk="1" latinLnBrk="0" hangingPunct="1">
              <a:lnSpc>
                <a:spcPct val="100000"/>
              </a:lnSpc>
              <a:spcBef>
                <a:spcPts val="0"/>
              </a:spcBef>
              <a:buClr>
                <a:schemeClr val="folHlink"/>
              </a:buClr>
              <a:buSzPct val="60000"/>
              <a:buFont typeface="Wingdings" panose="05000000000000000000" pitchFamily="2" charset="2"/>
            </a:pPr>
            <a:r>
              <a:rPr lang="en-US" altLang="zh-CN" sz="2200" dirty="0">
                <a:latin typeface="楷体" panose="02010609060101010101" pitchFamily="49" charset="-122"/>
                <a:ea typeface="楷体" panose="02010609060101010101" pitchFamily="49" charset="-122"/>
              </a:rPr>
              <a:t>B1,B2,C1,C2</a:t>
            </a:r>
            <a:r>
              <a:rPr lang="zh-CN" altLang="en-US" sz="2200" dirty="0">
                <a:latin typeface="楷体" panose="02010609060101010101" pitchFamily="49" charset="-122"/>
                <a:ea typeface="楷体" panose="02010609060101010101" pitchFamily="49" charset="-122"/>
              </a:rPr>
              <a:t>以及</a:t>
            </a:r>
            <a:r>
              <a:rPr lang="en-US" altLang="zh-CN" sz="2200" dirty="0">
                <a:latin typeface="楷体" panose="02010609060101010101" pitchFamily="49" charset="-122"/>
                <a:ea typeface="楷体" panose="02010609060101010101" pitchFamily="49" charset="-122"/>
              </a:rPr>
              <a:t>D</a:t>
            </a:r>
            <a:r>
              <a:rPr lang="zh-CN" altLang="en-US" sz="2200" dirty="0">
                <a:latin typeface="楷体" panose="02010609060101010101" pitchFamily="49" charset="-122"/>
                <a:ea typeface="楷体" panose="02010609060101010101" pitchFamily="49" charset="-122"/>
              </a:rPr>
              <a:t>等人都是“信息匮乏者”，都不容易信任</a:t>
            </a:r>
            <a:r>
              <a:rPr lang="en-US" altLang="zh-CN" sz="2200" dirty="0">
                <a:latin typeface="楷体" panose="02010609060101010101" pitchFamily="49" charset="-122"/>
                <a:ea typeface="楷体" panose="02010609060101010101" pitchFamily="49" charset="-122"/>
              </a:rPr>
              <a:t>A,</a:t>
            </a:r>
            <a:r>
              <a:rPr lang="zh-CN" altLang="en-US" sz="2200" dirty="0">
                <a:latin typeface="楷体" panose="02010609060101010101" pitchFamily="49" charset="-122"/>
                <a:ea typeface="楷体" panose="02010609060101010101" pitchFamily="49" charset="-122"/>
              </a:rPr>
              <a:t>把钱借给</a:t>
            </a:r>
            <a:r>
              <a:rPr lang="en-US" altLang="zh-CN" sz="2200" dirty="0">
                <a:latin typeface="楷体" panose="02010609060101010101" pitchFamily="49" charset="-122"/>
                <a:ea typeface="楷体" panose="02010609060101010101" pitchFamily="49" charset="-122"/>
              </a:rPr>
              <a:t>A.</a:t>
            </a:r>
            <a:endParaRPr lang="en-US" altLang="zh-CN" sz="2200" dirty="0"/>
          </a:p>
        </p:txBody>
      </p:sp>
      <p:pic>
        <p:nvPicPr>
          <p:cNvPr id="14340" name="Picture 4" descr="裁剪_2"/>
          <p:cNvPicPr>
            <a:picLocks noChangeAspect="1"/>
          </p:cNvPicPr>
          <p:nvPr>
            <p:ph sz="half" idx="1"/>
          </p:nvPr>
        </p:nvPicPr>
        <p:blipFill>
          <a:blip r:embed="rId1">
            <a:clrChange>
              <a:clrFrom>
                <a:srgbClr val="FFFFFF">
                  <a:alpha val="100000"/>
                </a:srgbClr>
              </a:clrFrom>
              <a:clrTo>
                <a:srgbClr val="FFFFFF">
                  <a:alpha val="100000"/>
                  <a:alpha val="0"/>
                </a:srgbClr>
              </a:clrTo>
            </a:clrChange>
          </a:blip>
          <a:srcRect/>
          <a:stretch>
            <a:fillRect/>
          </a:stretch>
        </p:blipFill>
        <p:spPr>
          <a:xfrm>
            <a:off x="6228080" y="764540"/>
            <a:ext cx="2475230" cy="2037715"/>
          </a:xfrm>
        </p:spPr>
      </p:pic>
      <p:sp>
        <p:nvSpPr>
          <p:cNvPr id="15362" name="Rectangle 2"/>
          <p:cNvSpPr>
            <a:spLocks noGrp="1"/>
          </p:cNvSpPr>
          <p:nvPr>
            <p:custDataLst>
              <p:tags r:id="rId2"/>
            </p:custDataLst>
          </p:nvPr>
        </p:nvSpPr>
        <p:spPr>
          <a:xfrm>
            <a:off x="251460" y="2946400"/>
            <a:ext cx="5575300" cy="567055"/>
          </a:xfrm>
          <a:prstGeom prst="rect">
            <a:avLst/>
          </a:prstGeom>
          <a:noFill/>
          <a:ln w="9525">
            <a:noFill/>
          </a:ln>
        </p:spPr>
        <p:txBody>
          <a:bodyPr vert="horz" wrap="square" lIns="91440" tIns="45720" rIns="91440" bIns="45720" anchor="b" anchorCtr="0"/>
          <a:lst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2pPr>
            <a:lvl3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3pPr>
            <a:lvl4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4pPr>
            <a:lvl5pPr algn="l" rtl="0" eaLnBrk="0" fontAlgn="base" hangingPunct="0">
              <a:spcBef>
                <a:spcPct val="0"/>
              </a:spcBef>
              <a:spcAft>
                <a:spcPct val="0"/>
              </a:spcAft>
              <a:defRPr kumimoji="1" sz="4400">
                <a:solidFill>
                  <a:schemeClr val="tx2"/>
                </a:solidFill>
                <a:latin typeface="Tahoma" panose="020B0604030504040204" pitchFamily="34" charset="0"/>
                <a:ea typeface="宋体" panose="02010600030101010101" pitchFamily="2" charset="-122"/>
              </a:defRPr>
            </a:lvl5pPr>
            <a:lvl6pPr marL="4572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6pPr>
            <a:lvl7pPr marL="9144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7pPr>
            <a:lvl8pPr marL="13716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8pPr>
            <a:lvl9pPr marL="1828800" algn="l" rtl="0" fontAlgn="base">
              <a:spcBef>
                <a:spcPct val="0"/>
              </a:spcBef>
              <a:spcAft>
                <a:spcPct val="0"/>
              </a:spcAft>
              <a:defRPr kumimoji="1" sz="4400">
                <a:solidFill>
                  <a:schemeClr val="tx2"/>
                </a:solidFill>
                <a:latin typeface="Tahoma" panose="020B0604030504040204" pitchFamily="34" charset="0"/>
                <a:ea typeface="宋体" panose="02010600030101010101" pitchFamily="2" charset="-122"/>
              </a:defRPr>
            </a:lvl9pPr>
          </a:lstStyle>
          <a:p>
            <a:pPr algn="ctr" eaLnBrk="1" hangingPunct="1"/>
            <a:r>
              <a:rPr lang="zh-CN" altLang="en-US" sz="3200" b="1" dirty="0">
                <a:latin typeface="楷体" panose="02010609060101010101" pitchFamily="49" charset="-122"/>
                <a:ea typeface="楷体" panose="02010609060101010101" pitchFamily="49" charset="-122"/>
              </a:rPr>
              <a:t>解释：合会的信息汇聚机制</a:t>
            </a:r>
            <a:endParaRPr lang="zh-CN" altLang="en-US" sz="3200" b="1" dirty="0">
              <a:latin typeface="楷体" panose="02010609060101010101" pitchFamily="49" charset="-122"/>
              <a:ea typeface="楷体" panose="02010609060101010101" pitchFamily="49" charset="-122"/>
            </a:endParaRPr>
          </a:p>
        </p:txBody>
      </p:sp>
      <p:sp>
        <p:nvSpPr>
          <p:cNvPr id="15364" name="Rectangle 4"/>
          <p:cNvSpPr/>
          <p:nvPr>
            <p:custDataLst>
              <p:tags r:id="rId3"/>
            </p:custDataLst>
          </p:nvPr>
        </p:nvSpPr>
        <p:spPr>
          <a:xfrm>
            <a:off x="375285" y="3789045"/>
            <a:ext cx="5523865" cy="2545715"/>
          </a:xfrm>
          <a:prstGeom prst="rect">
            <a:avLst/>
          </a:prstGeom>
          <a:noFill/>
          <a:ln w="9525">
            <a:noFill/>
          </a:ln>
        </p:spPr>
        <p:txBody>
          <a:bodyPr/>
          <a:lstStyle>
            <a:lvl1pPr marL="342900" indent="-342900" algn="l" rtl="0" eaLnBrk="0" fontAlgn="base" hangingPunct="0">
              <a:spcBef>
                <a:spcPct val="20000"/>
              </a:spcBef>
              <a:spcAft>
                <a:spcPct val="0"/>
              </a:spcAft>
              <a:buClr>
                <a:schemeClr val="folHlink"/>
              </a:buClr>
              <a:buSzPct val="60000"/>
              <a:buFont typeface="Wingdings" panose="05000000000000000000" pitchFamily="2" charset="2"/>
              <a:buChar char="n"/>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anose="05000000000000000000"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anose="05000000000000000000"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anose="05000000000000000000"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anose="05000000000000000000" pitchFamily="2" charset="2"/>
              <a:buChar char="n"/>
              <a:defRPr kumimoji="1" sz="2000">
                <a:solidFill>
                  <a:schemeClr val="tx1"/>
                </a:solidFill>
                <a:latin typeface="+mn-lt"/>
                <a:ea typeface="+mn-ea"/>
              </a:defRPr>
            </a:lvl5pPr>
          </a:lstStyle>
          <a:p>
            <a:pPr marL="342900" lvl="0" indent="-342900" eaLnBrk="1" hangingPunct="1">
              <a:lnSpc>
                <a:spcPct val="80000"/>
              </a:lnSpc>
            </a:pPr>
            <a:r>
              <a:rPr lang="en-US" altLang="zh-CN" sz="2200" dirty="0">
                <a:latin typeface="楷体" panose="02010609060101010101" pitchFamily="49" charset="-122"/>
                <a:ea typeface="楷体" panose="02010609060101010101" pitchFamily="49" charset="-122"/>
              </a:rPr>
              <a:t>“</a:t>
            </a:r>
            <a:r>
              <a:rPr lang="zh-CN" altLang="en-US" sz="2200" dirty="0">
                <a:latin typeface="楷体" panose="02010609060101010101" pitchFamily="49" charset="-122"/>
                <a:ea typeface="楷体" panose="02010609060101010101" pitchFamily="49" charset="-122"/>
              </a:rPr>
              <a:t>聚会”为什么容易借到较大数额的钱？</a:t>
            </a:r>
            <a:endParaRPr lang="zh-CN" altLang="en-US" sz="2200" dirty="0">
              <a:latin typeface="楷体" panose="02010609060101010101" pitchFamily="49" charset="-122"/>
              <a:ea typeface="楷体" panose="02010609060101010101" pitchFamily="49" charset="-122"/>
            </a:endParaRPr>
          </a:p>
          <a:p>
            <a:pPr marL="342900" lvl="0" indent="-342900" eaLnBrk="1" hangingPunct="1"/>
            <a:r>
              <a:rPr lang="zh-CN" altLang="en-US" sz="2200" dirty="0">
                <a:latin typeface="楷体" panose="02010609060101010101" pitchFamily="49" charset="-122"/>
                <a:ea typeface="楷体" panose="02010609060101010101" pitchFamily="49" charset="-122"/>
              </a:rPr>
              <a:t> 信息匮乏者从信息丰富者的借贷行为中，对贷款人的信用做间接评估，降低了因融资范围扩大而上升的事前信息费用。</a:t>
            </a:r>
            <a:endParaRPr lang="zh-CN" altLang="en-US" sz="2200" dirty="0">
              <a:latin typeface="楷体" panose="02010609060101010101" pitchFamily="49" charset="-122"/>
              <a:ea typeface="楷体" panose="02010609060101010101" pitchFamily="49" charset="-122"/>
            </a:endParaRPr>
          </a:p>
          <a:p>
            <a:pPr marL="342900" lvl="0" indent="-342900" eaLnBrk="1" hangingPunct="1"/>
            <a:r>
              <a:rPr lang="zh-CN" altLang="en-US" sz="2200" dirty="0">
                <a:latin typeface="楷体" panose="02010609060101010101" pitchFamily="49" charset="-122"/>
                <a:ea typeface="楷体" panose="02010609060101010101" pitchFamily="49" charset="-122"/>
              </a:rPr>
              <a:t> “说坏话”这种风险控制机制随着加强，定期聚会使得会员间的信息交流得到加强，从而也降低了事后交易费用。</a:t>
            </a:r>
            <a:endParaRPr lang="zh-CN" altLang="en-US" sz="2200" dirty="0">
              <a:latin typeface="楷体" panose="02010609060101010101" pitchFamily="49" charset="-122"/>
              <a:ea typeface="楷体" panose="02010609060101010101" pitchFamily="49" charset="-122"/>
            </a:endParaRPr>
          </a:p>
        </p:txBody>
      </p:sp>
      <p:pic>
        <p:nvPicPr>
          <p:cNvPr id="15363" name="Picture 3" descr="裁剪_1"/>
          <p:cNvPicPr>
            <a:picLocks noChangeAspect="1"/>
          </p:cNvPicPr>
          <p:nvPr>
            <p:custDataLst>
              <p:tags r:id="rId4"/>
            </p:custDataLst>
          </p:nvPr>
        </p:nvPicPr>
        <p:blipFill>
          <a:blip r:embed="rId5">
            <a:clrChange>
              <a:clrFrom>
                <a:srgbClr val="FFFFFF">
                  <a:alpha val="100000"/>
                </a:srgbClr>
              </a:clrFrom>
              <a:clrTo>
                <a:srgbClr val="FFFFFF">
                  <a:alpha val="100000"/>
                  <a:alpha val="0"/>
                </a:srgbClr>
              </a:clrTo>
            </a:clrChange>
          </a:blip>
          <a:srcRect/>
          <a:stretch>
            <a:fillRect/>
          </a:stretch>
        </p:blipFill>
        <p:spPr>
          <a:xfrm>
            <a:off x="5864225" y="2730500"/>
            <a:ext cx="3202305" cy="2153285"/>
          </a:xfrm>
          <a:prstGeom prst="rect">
            <a:avLst/>
          </a:prstGeom>
          <a:noFill/>
          <a:ln w="9525">
            <a:noFill/>
          </a:ln>
        </p:spPr>
      </p:pic>
      <p:pic>
        <p:nvPicPr>
          <p:cNvPr id="16387" name="Picture 3" descr="裁剪_6"/>
          <p:cNvPicPr>
            <a:picLocks noChangeAspect="1"/>
          </p:cNvPicPr>
          <p:nvPr>
            <p:custDataLst>
              <p:tags r:id="rId6"/>
            </p:custDataLst>
          </p:nvPr>
        </p:nvPicPr>
        <p:blipFill>
          <a:blip r:embed="rId7">
            <a:clrChange>
              <a:clrFrom>
                <a:srgbClr val="FFFFFF">
                  <a:alpha val="100000"/>
                </a:srgbClr>
              </a:clrFrom>
              <a:clrTo>
                <a:srgbClr val="FFFFFF">
                  <a:alpha val="100000"/>
                  <a:alpha val="0"/>
                </a:srgbClr>
              </a:clrTo>
            </a:clrChange>
          </a:blip>
          <a:srcRect/>
          <a:stretch>
            <a:fillRect/>
          </a:stretch>
        </p:blipFill>
        <p:spPr>
          <a:xfrm>
            <a:off x="6358255" y="4883785"/>
            <a:ext cx="2261870" cy="1724025"/>
          </a:xfrm>
          <a:prstGeom prst="rect">
            <a:avLst/>
          </a:prstGeom>
          <a:noFill/>
          <a:ln w="9525">
            <a:noFill/>
          </a:ln>
        </p:spPr>
      </p:pic>
    </p:spTree>
  </p:cSld>
  <p:clrMapOvr>
    <a:masterClrMapping/>
  </p:clrMapOvr>
  <p:transition advTm="14521"/>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4" name="Rectangle 2"/>
          <p:cNvSpPr>
            <a:spLocks noGrp="1"/>
          </p:cNvSpPr>
          <p:nvPr>
            <p:ph type="title"/>
          </p:nvPr>
        </p:nvSpPr>
        <p:spPr>
          <a:xfrm>
            <a:off x="1116013" y="620713"/>
            <a:ext cx="7381875" cy="1143000"/>
          </a:xfrm>
        </p:spPr>
        <p:txBody>
          <a:bodyPr vert="horz" wrap="square" lIns="91440" tIns="45720" rIns="91440" bIns="45720" anchor="b" anchorCtr="0"/>
          <a:p>
            <a:pPr algn="ctr" defTabSz="914400" eaLnBrk="1" hangingPunct="1">
              <a:tabLst>
                <a:tab pos="1800225" algn="l"/>
              </a:tabLst>
            </a:pPr>
            <a:r>
              <a:rPr lang="zh-CN" altLang="en-US" sz="3600" b="1" dirty="0">
                <a:latin typeface="楷体" panose="02010609060101010101" pitchFamily="49" charset="-122"/>
                <a:ea typeface="楷体" panose="02010609060101010101" pitchFamily="49" charset="-122"/>
              </a:rPr>
              <a:t>无息合会现金流表示例</a:t>
            </a:r>
            <a:endParaRPr lang="zh-CN" altLang="en-US" sz="3600" b="1" dirty="0">
              <a:latin typeface="楷体" panose="02010609060101010101" pitchFamily="49" charset="-122"/>
              <a:ea typeface="楷体" panose="02010609060101010101" pitchFamily="49" charset="-122"/>
            </a:endParaRPr>
          </a:p>
        </p:txBody>
      </p:sp>
      <p:pic>
        <p:nvPicPr>
          <p:cNvPr id="8195" name="Picture 4"/>
          <p:cNvPicPr>
            <a:picLocks noChangeAspect="1"/>
          </p:cNvPicPr>
          <p:nvPr/>
        </p:nvPicPr>
        <p:blipFill>
          <a:blip r:embed="rId1"/>
          <a:stretch>
            <a:fillRect/>
          </a:stretch>
        </p:blipFill>
        <p:spPr>
          <a:xfrm>
            <a:off x="855663" y="2003425"/>
            <a:ext cx="7404100" cy="4767263"/>
          </a:xfrm>
          <a:prstGeom prst="rect">
            <a:avLst/>
          </a:prstGeom>
          <a:noFill/>
          <a:ln w="9525">
            <a:noFill/>
          </a:ln>
        </p:spPr>
      </p:pic>
    </p:spTree>
  </p:cSld>
  <p:clrMapOvr>
    <a:masterClrMapping/>
  </p:clrMapOvr>
  <p:transition advTm="32547"/>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commondata" val="eyJoZGlkIjoiYjgyOGQyODI3NTAyMDJjYmRjZmFkZWE1NDI5Y2Q4NDIifQ=="/>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000" b="0" i="0" u="none" strike="noStrike" cap="none" normalizeH="0" baseline="0" smtClean="0">
            <a:ln>
              <a:noFill/>
            </a:ln>
            <a:solidFill>
              <a:schemeClr val="tx1"/>
            </a:solidFill>
            <a:effectLst/>
            <a:latin typeface="Tahoma" panose="020B060403050404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spPr>
      <a:bodyPr vert="horz" wrap="non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1" lang="zh-CN" altLang="en-US" sz="2000" b="0" i="0" u="none" strike="noStrike" cap="none" normalizeH="0" baseline="0" smtClean="0">
            <a:ln>
              <a:noFill/>
            </a:ln>
            <a:solidFill>
              <a:schemeClr val="tx1"/>
            </a:solidFill>
            <a:effectLst/>
            <a:latin typeface="Tahoma" panose="020B0604030504040204" pitchFamily="34" charset="0"/>
            <a:ea typeface="宋体" panose="02010600030101010101" pitchFamily="2" charset="-122"/>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Designs\Blends.pot</Template>
  <TotalTime>0</TotalTime>
  <Words>40558</Words>
  <Application>WPS 演示</Application>
  <PresentationFormat>全屏显示(4:3)</PresentationFormat>
  <Paragraphs>1738</Paragraphs>
  <Slides>131</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131</vt:i4>
      </vt:variant>
    </vt:vector>
  </HeadingPairs>
  <TitlesOfParts>
    <vt:vector size="150" baseType="lpstr">
      <vt:lpstr>Arial</vt:lpstr>
      <vt:lpstr>宋体</vt:lpstr>
      <vt:lpstr>Wingdings</vt:lpstr>
      <vt:lpstr>Tahoma</vt:lpstr>
      <vt:lpstr>楷体</vt:lpstr>
      <vt:lpstr>Helvetica</vt:lpstr>
      <vt:lpstr>楷体_GB2312</vt:lpstr>
      <vt:lpstr>Heiti SC</vt:lpstr>
      <vt:lpstr>微软雅黑</vt:lpstr>
      <vt:lpstr>Arial Unicode MS</vt:lpstr>
      <vt:lpstr>Calibri</vt:lpstr>
      <vt:lpstr>楷体_GB2312</vt:lpstr>
      <vt:lpstr>新宋体</vt:lpstr>
      <vt:lpstr>Lucida Grande</vt:lpstr>
      <vt:lpstr>华文楷体</vt:lpstr>
      <vt:lpstr>Times New Roman</vt:lpstr>
      <vt:lpstr>汉仪劲楷简</vt:lpstr>
      <vt:lpstr>Segoe Print</vt:lpstr>
      <vt:lpstr>Blends</vt:lpstr>
      <vt:lpstr>从科学方法论说起+什么是科学</vt:lpstr>
      <vt:lpstr>科学与学科</vt:lpstr>
      <vt:lpstr>物理变化？化学变化？</vt:lpstr>
      <vt:lpstr>什么不是科学？</vt:lpstr>
      <vt:lpstr>科学有什么用？</vt:lpstr>
      <vt:lpstr>集中关注“是什么”和“为什么”</vt:lpstr>
      <vt:lpstr>观察－问题－假说－检验－一般化</vt:lpstr>
      <vt:lpstr>关于新制度经济学</vt:lpstr>
      <vt:lpstr>稀缺（scarcity）</vt:lpstr>
      <vt:lpstr>稀缺，竞争与约束</vt:lpstr>
      <vt:lpstr>PowerPoint 演示文稿</vt:lpstr>
      <vt:lpstr>不同的竞争准则+分析竞争准则</vt:lpstr>
      <vt:lpstr>为竞争设限</vt:lpstr>
      <vt:lpstr>稀缺－竞争－竞争规则－行为</vt:lpstr>
      <vt:lpstr>套套逻辑有用吗？</vt:lpstr>
      <vt:lpstr>经济学理性人假设的相关讨论</vt:lpstr>
      <vt:lpstr>我对理性人问题的看法</vt:lpstr>
      <vt:lpstr>观察与问题</vt:lpstr>
      <vt:lpstr>Alchian 的定义产权</vt:lpstr>
      <vt:lpstr>产权的经济含义</vt:lpstr>
      <vt:lpstr>理解产权：竞争与社会</vt:lpstr>
      <vt:lpstr>方云哲同学来信</vt:lpstr>
      <vt:lpstr>保护产权和保护产权的市值</vt:lpstr>
      <vt:lpstr>如何验证两种假说？</vt:lpstr>
      <vt:lpstr>如何验证两种假说?</vt:lpstr>
      <vt:lpstr>当事人自己的解释才是可靠的？</vt:lpstr>
      <vt:lpstr>反思头脑发热说（套套逻辑</vt:lpstr>
      <vt:lpstr>真实世界里的交易</vt:lpstr>
      <vt:lpstr>一个思考题</vt:lpstr>
      <vt:lpstr>如何从机会成本角度理解比较优势定理</vt:lpstr>
      <vt:lpstr>交易作为分工的条件</vt:lpstr>
      <vt:lpstr>讨论题</vt:lpstr>
      <vt:lpstr>讨论题二</vt:lpstr>
      <vt:lpstr>第五次讨论课</vt:lpstr>
      <vt:lpstr>价格与成本</vt:lpstr>
      <vt:lpstr>观察市场还忽略了什么？</vt:lpstr>
      <vt:lpstr>考核商品品质的困难</vt:lpstr>
      <vt:lpstr>进一步的观察和思考</vt:lpstr>
      <vt:lpstr>1、反复购买</vt:lpstr>
      <vt:lpstr>3、品牌</vt:lpstr>
      <vt:lpstr>5、代表性考核</vt:lpstr>
      <vt:lpstr>7、纵向一体化</vt:lpstr>
      <vt:lpstr>第六次讨论课</vt:lpstr>
      <vt:lpstr>故事里的问题</vt:lpstr>
      <vt:lpstr>理解科斯的答案</vt:lpstr>
      <vt:lpstr>与其他答案的比较</vt:lpstr>
      <vt:lpstr>对交易费用的测度</vt:lpstr>
      <vt:lpstr>交易费用低一点好？高一点好？</vt:lpstr>
      <vt:lpstr>第七次讨论课议题</vt:lpstr>
      <vt:lpstr>现代企业的兴起</vt:lpstr>
      <vt:lpstr>为什么“合约”？</vt:lpstr>
      <vt:lpstr>PowerPoint 演示文稿</vt:lpstr>
      <vt:lpstr>PowerPoint 演示文稿</vt:lpstr>
      <vt:lpstr>PowerPoint 演示文稿</vt:lpstr>
      <vt:lpstr>PowerPoint 演示文稿</vt:lpstr>
      <vt:lpstr>“科斯定理”：背景</vt:lpstr>
      <vt:lpstr>联邦通讯委员会（1959）</vt:lpstr>
      <vt:lpstr>关于科斯定理</vt:lpstr>
      <vt:lpstr>第九次讨论课</vt:lpstr>
      <vt:lpstr>制度变迁理论</vt:lpstr>
      <vt:lpstr>巴泽尔的国家理论</vt:lpstr>
      <vt:lpstr>“集体经济”的来历+ 自发的合作社：穷棒子合作社</vt:lpstr>
      <vt:lpstr>“统购统销”——粮食只能国家买</vt:lpstr>
      <vt:lpstr>集体化的制度含义</vt:lpstr>
      <vt:lpstr>土地制度：从私有到合作化运动</vt:lpstr>
      <vt:lpstr>三年困难时期与改革预演</vt:lpstr>
      <vt:lpstr>包产到户改革</vt:lpstr>
      <vt:lpstr>突破权益之计</vt:lpstr>
      <vt:lpstr>中国最早的“包产到户”：永嘉燎原社</vt:lpstr>
      <vt:lpstr>对外开放来之不易</vt:lpstr>
      <vt:lpstr>改革开放前的对外开放</vt:lpstr>
      <vt:lpstr>1978年十一届三中全会</vt:lpstr>
      <vt:lpstr>1962年逃港事件</vt:lpstr>
      <vt:lpstr>邓小平的两句话</vt:lpstr>
      <vt:lpstr>习仲勋处理逃港事件</vt:lpstr>
      <vt:lpstr>习仲勋提议设立经济特区</vt:lpstr>
      <vt:lpstr>经济特区的由来</vt:lpstr>
      <vt:lpstr>袁庚和蛇口工业区</vt:lpstr>
      <vt:lpstr>谷牧率团出访欧洲五国</vt:lpstr>
      <vt:lpstr>谷牧率团出访欧洲五国</vt:lpstr>
      <vt:lpstr>谷牧汇报出国考察报告</vt:lpstr>
      <vt:lpstr>《访日回来的思索》</vt:lpstr>
      <vt:lpstr>邓小平出访</vt:lpstr>
      <vt:lpstr>开放经济学</vt:lpstr>
      <vt:lpstr>特区之路</vt:lpstr>
      <vt:lpstr>特区之路</vt:lpstr>
      <vt:lpstr>引进外资</vt:lpstr>
      <vt:lpstr>出国留学</vt:lpstr>
      <vt:lpstr>出国留学</vt:lpstr>
      <vt:lpstr>外贸体制改革</vt:lpstr>
      <vt:lpstr>外汇体制改革</vt:lpstr>
      <vt:lpstr>中国入世</vt:lpstr>
      <vt:lpstr>渐进开放</vt:lpstr>
      <vt:lpstr>我国对外开放取得的成就</vt:lpstr>
      <vt:lpstr>二十大提出的目标：推进高水平对外开放</vt:lpstr>
      <vt:lpstr>温台地区各种民间金融合约 +从个人间借贷到合会</vt:lpstr>
      <vt:lpstr> 合会简介+ 合会的信息汇聚机制</vt:lpstr>
      <vt:lpstr> A为什么不“一笔一笔”地去借这笔钱？</vt:lpstr>
      <vt:lpstr>无息合会现金流表示例</vt:lpstr>
      <vt:lpstr>有息合会现金流表示例</vt:lpstr>
      <vt:lpstr>贴水标会现金流表示例</vt:lpstr>
      <vt:lpstr>折扣标会现金流表示例</vt:lpstr>
      <vt:lpstr>“政府信用信号发送机制” 和民营金融存贷中介的发展</vt:lpstr>
      <vt:lpstr>对民营金融存贷中介的需求 和抵押担保贷款的引入</vt:lpstr>
      <vt:lpstr>存款方为什么信任民营金融存贷中介？</vt:lpstr>
      <vt:lpstr>民营存款类金融机构：一类特殊民企</vt:lpstr>
      <vt:lpstr>民营金融存贷中介的兴起：以政府信用为信号 推论1</vt:lpstr>
      <vt:lpstr>方兴钱庄的故事</vt:lpstr>
      <vt:lpstr>温州市人行1984年底给省人行调查报告</vt:lpstr>
      <vt:lpstr> 在争议中发展</vt:lpstr>
      <vt:lpstr>董朝才另辟蹊径</vt:lpstr>
      <vt:lpstr>农村改革试验区里的私人钱庄</vt:lpstr>
      <vt:lpstr>1986.10.29 方培林致董朝才的信</vt:lpstr>
      <vt:lpstr>1986.11.4 董朝才对方培林来信的批示</vt:lpstr>
      <vt:lpstr>刘鸿儒的明传电报</vt:lpstr>
      <vt:lpstr>方培林的新广告</vt:lpstr>
      <vt:lpstr>杨嘉兴与他的鹿城城市信用社</vt:lpstr>
      <vt:lpstr>先斩后奏？后果自负！</vt:lpstr>
      <vt:lpstr>董朝才的关键支持</vt:lpstr>
      <vt:lpstr>董朝才：金融归你管，你归我管！</vt:lpstr>
      <vt:lpstr>民营金融存贷中介的兴起：以政府信用为信号</vt:lpstr>
      <vt:lpstr>推论2的案例证据</vt:lpstr>
      <vt:lpstr>屡叫不停：温州市农村合作基金会</vt:lpstr>
      <vt:lpstr>一波三折：温州市城市信用社</vt:lpstr>
      <vt:lpstr>最后的晚餐： 振华、兴海、迅达城市信用社案例</vt:lpstr>
      <vt:lpstr>无网不胜： 温台地区城市信用社发展的比较</vt:lpstr>
      <vt:lpstr>无网不胜： 温台地区城市信用社发展的比较</vt:lpstr>
      <vt:lpstr>银座社/台商行和泰隆社/泰隆行 1996－2008年末存贷款余额比较</vt:lpstr>
      <vt:lpstr>2002年和2006年发生了什么？</vt:lpstr>
      <vt:lpstr>小结</vt:lpstr>
      <vt:lpstr>三类民间金融合约的信息机制</vt:lpstr>
    </vt:vector>
  </TitlesOfParts>
  <Company>PKU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科学的另一面</dc:title>
  <dc:creator>Xiang Zhang</dc:creator>
  <cp:lastModifiedBy>YnicoleY</cp:lastModifiedBy>
  <cp:revision>221</cp:revision>
  <dcterms:created xsi:type="dcterms:W3CDTF">2005-04-10T15:38:00Z</dcterms:created>
  <dcterms:modified xsi:type="dcterms:W3CDTF">2024-01-04T10:41:15Z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0BC45C2FC37A42CDB0A224FD05D02AB2_12</vt:lpwstr>
  </property>
  <property fmtid="{D5CDD505-2E9C-101B-9397-08002B2CF9AE}" pid="3" name="KSOProductBuildVer">
    <vt:lpwstr>2052-12.1.0.16120</vt:lpwstr>
  </property>
</Properties>
</file>